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tags/tag16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5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8" r:id="rId5"/>
    <p:sldMasterId id="2147483692" r:id="rId6"/>
    <p:sldMasterId id="2147483773" r:id="rId7"/>
    <p:sldMasterId id="2147483807" r:id="rId8"/>
    <p:sldMasterId id="2147483841" r:id="rId9"/>
  </p:sldMasterIdLst>
  <p:notesMasterIdLst>
    <p:notesMasterId r:id="rId26"/>
  </p:notesMasterIdLst>
  <p:handoutMasterIdLst>
    <p:handoutMasterId r:id="rId27"/>
  </p:handoutMasterIdLst>
  <p:sldIdLst>
    <p:sldId id="450" r:id="rId10"/>
    <p:sldId id="451" r:id="rId11"/>
    <p:sldId id="455" r:id="rId12"/>
    <p:sldId id="453" r:id="rId13"/>
    <p:sldId id="454" r:id="rId14"/>
    <p:sldId id="456" r:id="rId15"/>
    <p:sldId id="457" r:id="rId16"/>
    <p:sldId id="458" r:id="rId17"/>
    <p:sldId id="449" r:id="rId18"/>
    <p:sldId id="441" r:id="rId19"/>
    <p:sldId id="444" r:id="rId20"/>
    <p:sldId id="443" r:id="rId21"/>
    <p:sldId id="446" r:id="rId22"/>
    <p:sldId id="447" r:id="rId23"/>
    <p:sldId id="445" r:id="rId24"/>
    <p:sldId id="433" r:id="rId25"/>
  </p:sldIdLst>
  <p:sldSz cx="12192000" cy="6858000"/>
  <p:notesSz cx="7099300" cy="10234613"/>
  <p:custDataLst>
    <p:tags r:id="rId28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890" userDrawn="1">
          <p15:clr>
            <a:srgbClr val="A4A3A4"/>
          </p15:clr>
        </p15:guide>
        <p15:guide id="5" orient="horz" pos="3838" userDrawn="1">
          <p15:clr>
            <a:srgbClr val="A4A3A4"/>
          </p15:clr>
        </p15:guide>
        <p15:guide id="6" orient="horz" pos="3475" userDrawn="1">
          <p15:clr>
            <a:srgbClr val="A4A3A4"/>
          </p15:clr>
        </p15:guide>
        <p15:guide id="7" orient="horz" pos="4201" userDrawn="1">
          <p15:clr>
            <a:srgbClr val="A4A3A4"/>
          </p15:clr>
        </p15:guide>
        <p15:guide id="10" pos="6623" userDrawn="1">
          <p15:clr>
            <a:srgbClr val="A4A3A4"/>
          </p15:clr>
        </p15:guide>
        <p15:guide id="11" pos="7348" userDrawn="1">
          <p15:clr>
            <a:srgbClr val="A4A3A4"/>
          </p15:clr>
        </p15:guide>
        <p15:guide id="12" pos="3825" userDrawn="1">
          <p15:clr>
            <a:srgbClr val="A4A3A4"/>
          </p15:clr>
        </p15:guide>
        <p15:guide id="13" pos="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ubba, Caroline" initials="GC" lastIdx="20" clrIdx="0">
    <p:extLst/>
  </p:cmAuthor>
  <p:cmAuthor id="2" name="Schroeder-Galzow, Olga" initials="SO" lastIdx="3" clrIdx="1">
    <p:extLst>
      <p:ext uri="{19B8F6BF-5375-455C-9EA6-DF929625EA0E}">
        <p15:presenceInfo xmlns:p15="http://schemas.microsoft.com/office/powerpoint/2012/main" userId="S-1-5-21-562573074-2011454457-680343289-538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FF0066"/>
    <a:srgbClr val="D9D9D9"/>
    <a:srgbClr val="EAEAEA"/>
    <a:srgbClr val="009900"/>
    <a:srgbClr val="66FF66"/>
    <a:srgbClr val="00CC00"/>
    <a:srgbClr val="9BFFD2"/>
    <a:srgbClr val="A1A1A1"/>
    <a:srgbClr val="00B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69441" autoAdjust="0"/>
  </p:normalViewPr>
  <p:slideViewPr>
    <p:cSldViewPr showGuides="1">
      <p:cViewPr varScale="1">
        <p:scale>
          <a:sx n="40" d="100"/>
          <a:sy n="40" d="100"/>
        </p:scale>
        <p:origin x="1336" y="36"/>
      </p:cViewPr>
      <p:guideLst>
        <p:guide orient="horz" pos="890"/>
        <p:guide orient="horz" pos="3838"/>
        <p:guide orient="horz" pos="3475"/>
        <p:guide orient="horz" pos="4201"/>
        <p:guide pos="6623"/>
        <p:guide pos="7348"/>
        <p:guide pos="3825"/>
        <p:guide pos="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80" d="100"/>
          <a:sy n="80" d="100"/>
        </p:scale>
        <p:origin x="-3834" y="-1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gs" Target="tags/tag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C9D6E4-0807-4C1A-ACC0-DD64DF2AD4A5}" type="datetimeFigureOut">
              <a:rPr lang="de-DE"/>
              <a:pPr>
                <a:defRPr/>
              </a:pPr>
              <a:t>20.04.2018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C3A0AB-EA58-49B5-8A2C-93B24ABF47F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950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42" tIns="49520" rIns="99042" bIns="4952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42" tIns="49520" rIns="99042" bIns="4952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42" tIns="49520" rIns="99042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Mastertextformat bearbeiten</a:t>
            </a:r>
          </a:p>
          <a:p>
            <a:pPr lvl="0"/>
            <a:r>
              <a:rPr lang="de-DE" noProof="0" dirty="0" smtClean="0"/>
              <a:t>Zweite Ebene</a:t>
            </a:r>
          </a:p>
          <a:p>
            <a:pPr lvl="0"/>
            <a:r>
              <a:rPr lang="de-DE" noProof="0" dirty="0" smtClean="0"/>
              <a:t>Dritte Ebene</a:t>
            </a:r>
          </a:p>
          <a:p>
            <a:pPr lvl="0"/>
            <a:r>
              <a:rPr lang="de-DE" noProof="0" dirty="0" smtClean="0"/>
              <a:t>Vierte Ebene</a:t>
            </a:r>
          </a:p>
          <a:p>
            <a:pPr lvl="0"/>
            <a:r>
              <a:rPr lang="de-DE" noProof="0" dirty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42" tIns="49520" rIns="99042" bIns="4952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42" tIns="49520" rIns="99042" bIns="4952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D7C3EF4-7F5A-4F1E-BA0E-BBD9AEDF50A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6583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1813" y="1084263"/>
            <a:ext cx="8162926" cy="4592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cs typeface="+mn-cs"/>
              </a:rPr>
              <a:t>Всем</a:t>
            </a:r>
            <a:r>
              <a:rPr lang="ru-RU" baseline="0" dirty="0" smtClean="0">
                <a:cs typeface="+mn-cs"/>
              </a:rPr>
              <a:t> доброго дня! Рад всех вас видеть! Меня зовут Евгений Кармацких – региональный директор компании ЕПЛАН.  Я уверен, что то, что мы сегодня покажем будет интересным и полезным для вас.</a:t>
            </a:r>
            <a:endParaRPr lang="de-DE" dirty="0" smtClean="0"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t>Page</a:t>
            </a:r>
            <a:r>
              <a:rPr>
                <a:solidFill>
                  <a:schemeClr val="tx1"/>
                </a:solidFill>
              </a:rPr>
              <a:t> </a:t>
            </a:r>
            <a:fld id="{62A3F256-542E-495F-A914-D6A4A2261BCC}" type="slidenum">
              <a:rPr lang="en-US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19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	Данные о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компонентах -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это «топливо» любой системы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автоматизированного проектирования С этим сложно не согласится, так как мой опыт 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говорит, 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что 70% рабочего времени проектировщика занимает поиск, внесение и проверка  данных о компонентах в 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проект.  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Вот ответ на этот вызов наша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Платформа содержит онлайн библиотеку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EPLAN Data portal c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почти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миллионом компонентов 220 производителей и постоянно расширяется. Это самый эффективный способ получить продуктивное и качественное проектирование.</a:t>
            </a:r>
            <a:endParaRPr lang="en-US" sz="1800" kern="1200" dirty="0" smtClean="0"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C3EF4-7F5A-4F1E-BA0E-BBD9AEDF50AE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5421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	Мы поддерживаем полный жизненный цикл изделия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или сооружения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вместе с нашими технологическими партнерами на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основе бесшовного обмена данными.  Это стандартный </a:t>
            </a:r>
            <a:r>
              <a:rPr lang="en-US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PLM 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интерфейс с такими системами как </a:t>
            </a:r>
            <a:r>
              <a:rPr lang="en-US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Teamcenter, Windchill, Vault 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и </a:t>
            </a:r>
            <a:r>
              <a:rPr lang="en-US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ECTR. 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Мы поддерживаем стандартный интерфейс с системами конфигурирования и программирования ПЛК для обмена данными с такими ПЛК как </a:t>
            </a:r>
            <a:r>
              <a:rPr lang="en-US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Step 7, Rockwell RS Logics, Mitsubishi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GX Works.</a:t>
            </a:r>
            <a:r>
              <a:rPr lang="en-US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Особо стоит отметить поддержку перспективного стандарта </a:t>
            </a:r>
            <a:r>
              <a:rPr lang="en-US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AutomationML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.</a:t>
            </a:r>
            <a:r>
              <a:rPr lang="en-US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Также мы поддерживаем бесшовную передачу </a:t>
            </a:r>
            <a:r>
              <a:rPr lang="en-US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CAM 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данных в станки с ЧПУ. Всё это позволяет автоматизировать и обеспечить высокое качество производства.</a:t>
            </a:r>
            <a:endParaRPr lang="en-US" sz="1800" kern="1200" dirty="0"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C3EF4-7F5A-4F1E-BA0E-BBD9AEDF50AE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9328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	В пределах платформы мы предлагаем несколько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способов работы: от абстрактных элементов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, подразумевая,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что известен только класс определенного компонента, например четырехжильный контрольный кабель, от конкретных компонентов подразумевая,  например, конкретный модуль </a:t>
            </a:r>
            <a:r>
              <a:rPr lang="en-US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MC6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производства МЗТА.  Также есть возможность начинать работу над проектом сразу с компоновки щита, если например принципиальные схемы являются типовыми и сначала нужно понять в шкаф какого типоразмера поместится требуемое оборудование . Начать проект также можно с предварительной спецификации, то есть набрать компоненты в корзину по аналогии с интернет магазином. И только потом вставлять компоненты в схему или трехмерную модель.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Но опять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же никто не мешает сочетать эти способы друг с другом, добившись таким образом максимальной производительности, высокого качества документации  и качественного производства.</a:t>
            </a:r>
          </a:p>
          <a:p>
            <a:endParaRPr lang="ru-RU" sz="180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  <a:cs typeface="+mn-cs"/>
            </a:endParaRPr>
          </a:p>
          <a:p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	Но и этого нам показалось мало и мы представили на рынок совершенно новый метод разработки, который выводит вашу производительность на новый уровень. Метод этот реализуется нашим новым решение – </a:t>
            </a:r>
            <a:r>
              <a:rPr lang="ru-RU" sz="180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Коджинер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. Этот инструмент, имея очень доступный и дружественный интерфейс, позволяет создать конфигуратор вашего конечного продукта, будь то отдельный компонент, щит, или целая система. Теперь вы сможете не чертить проекты, а конфигурировать. Также важно отметить, что он не требует сторонних приложений и </a:t>
            </a:r>
            <a:r>
              <a:rPr lang="ru-RU" sz="180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бесшовно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интегрирован в платформу </a:t>
            </a:r>
            <a:r>
              <a:rPr lang="en-US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EPLAN.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Также подчеркну этот инструмент не требует знания программирования, он доступен среднестатистическому пользователю.</a:t>
            </a:r>
            <a:endParaRPr lang="en-US" sz="1800" kern="1200" dirty="0" smtClean="0"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  <a:cs typeface="+mn-cs"/>
            </a:endParaRP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 </a:t>
            </a:r>
          </a:p>
          <a:p>
            <a:endParaRPr lang="sv-SE" sz="1800" kern="1200" dirty="0" smtClean="0"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  <a:cs typeface="+mn-cs"/>
            </a:endParaRPr>
          </a:p>
          <a:p>
            <a:endParaRPr lang="en-US" sz="1800" kern="1200" dirty="0"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C3EF4-7F5A-4F1E-BA0E-BBD9AEDF50AE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4078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EPLAN Cogineer</a:t>
            </a:r>
            <a:endParaRPr lang="en-US" sz="1800" kern="1200" dirty="0" smtClean="0"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800" kern="1200" dirty="0" smtClean="0"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Этот метод работы позволит максимально использовать ваши наработки в любой отрасли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Масштабируемость позволяет работать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 как с небольшими частями проекта, например схемой запуска двигателя, схемой измерения параметра, так и с целой системой, сооружением или узлом.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</a:t>
            </a:r>
            <a:endParaRPr lang="en-US" sz="1800" kern="1200" dirty="0" smtClean="0"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kern="1200" dirty="0" smtClean="0"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C3EF4-7F5A-4F1E-BA0E-BBD9AEDF50AE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5333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kern="1200" dirty="0" smtClean="0"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  <a:cs typeface="+mn-cs"/>
            </a:endParaRP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Пользовательский интерфейс разрабатывается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обычным пользователем и нет необходимости иметь опыт в программировании.</a:t>
            </a:r>
            <a:endParaRPr lang="en-US" sz="1800" kern="1200" dirty="0" smtClean="0"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  <a:cs typeface="+mn-cs"/>
            </a:endParaRP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 </a:t>
            </a: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Высоко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стандартизованный и ускоренный процесс работы отлично сочетается с  получаемой на выходе качественной документацией.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</a:t>
            </a: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 </a:t>
            </a: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Такой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подход изменит ход ваших мыслей в отношении разработки документации и позволит повысить свою производительность и ответить на вызовы будущего.</a:t>
            </a:r>
            <a:endParaRPr lang="en-US" sz="1800" kern="1200" dirty="0" smtClean="0"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  <a:cs typeface="+mn-cs"/>
            </a:endParaRP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 </a:t>
            </a:r>
          </a:p>
          <a:p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C3EF4-7F5A-4F1E-BA0E-BBD9AEDF50AE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148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If there are now any questions I’m happy to answer them …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C3EF4-7F5A-4F1E-BA0E-BBD9AEDF50AE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430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начала </a:t>
            </a:r>
            <a:r>
              <a:rPr lang="ru-RU" dirty="0" smtClean="0"/>
              <a:t>в </a:t>
            </a:r>
            <a:r>
              <a:rPr lang="ru-RU" dirty="0" smtClean="0"/>
              <a:t>целом о нашей компании.</a:t>
            </a:r>
            <a:r>
              <a:rPr lang="ru-RU" baseline="0" dirty="0" smtClean="0"/>
              <a:t> Компания является частью крупного немецкого холдинга – </a:t>
            </a:r>
            <a:r>
              <a:rPr lang="en-US" baseline="0" dirty="0" err="1" smtClean="0"/>
              <a:t>Friedhelm</a:t>
            </a:r>
            <a:r>
              <a:rPr lang="en-US" baseline="0" dirty="0" smtClean="0"/>
              <a:t> Loh Group. </a:t>
            </a:r>
            <a:r>
              <a:rPr lang="ru-RU" baseline="0" dirty="0" smtClean="0"/>
              <a:t>Холдинг называется в честь его владельца </a:t>
            </a:r>
            <a:r>
              <a:rPr lang="en-US" baseline="0" dirty="0" err="1" smtClean="0"/>
              <a:t>Friedhelm</a:t>
            </a:r>
            <a:r>
              <a:rPr lang="en-US" baseline="0" dirty="0" smtClean="0"/>
              <a:t> Loh. </a:t>
            </a:r>
            <a:r>
              <a:rPr lang="ru-RU" dirty="0" smtClean="0"/>
              <a:t>На фото</a:t>
            </a:r>
            <a:r>
              <a:rPr lang="en-US" dirty="0" smtClean="0"/>
              <a:t> </a:t>
            </a:r>
            <a:r>
              <a:rPr lang="ru-RU" dirty="0" smtClean="0"/>
              <a:t>Вы</a:t>
            </a:r>
            <a:r>
              <a:rPr lang="ru-RU" baseline="0" dirty="0" smtClean="0"/>
              <a:t> можете его видеть в компании известных Вам людей</a:t>
            </a:r>
            <a:r>
              <a:rPr lang="ru-RU" dirty="0" smtClean="0"/>
              <a:t> во</a:t>
            </a:r>
            <a:r>
              <a:rPr lang="ru-RU" baseline="0" dirty="0" smtClean="0"/>
              <a:t> время </a:t>
            </a:r>
            <a:r>
              <a:rPr lang="en-US" baseline="0" dirty="0" smtClean="0"/>
              <a:t>Hannover </a:t>
            </a:r>
            <a:r>
              <a:rPr lang="en-US" baseline="0" dirty="0" err="1" smtClean="0"/>
              <a:t>Messe</a:t>
            </a:r>
            <a:r>
              <a:rPr lang="en-US" baseline="0" dirty="0" smtClean="0"/>
              <a:t>  2013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FF0000"/>
                </a:solidFill>
              </a:rPr>
              <a:t>Seite</a:t>
            </a:r>
            <a:r>
              <a:rPr lang="en-US" smtClean="0"/>
              <a:t> </a:t>
            </a:r>
            <a:fld id="{6E9F9948-0991-41E3-80F7-D91020549AF2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69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Остановлюсь на некоторых фактах.  История компании насчитывает уже более тридцати</a:t>
            </a:r>
            <a:r>
              <a:rPr lang="ru-RU" baseline="0" dirty="0" smtClean="0"/>
              <a:t> лет и все эти тридцать лет мы занимались развитием нашей платформы. Хочу отметить</a:t>
            </a:r>
            <a:r>
              <a:rPr lang="en-US" baseline="0" dirty="0" smtClean="0"/>
              <a:t>,</a:t>
            </a:r>
            <a:r>
              <a:rPr lang="ru-RU" baseline="0" dirty="0" smtClean="0"/>
              <a:t> что  наша компания  как участник холдинга </a:t>
            </a:r>
            <a:r>
              <a:rPr lang="en-US" baseline="0" dirty="0" err="1" smtClean="0"/>
              <a:t>Friedhelm</a:t>
            </a:r>
            <a:r>
              <a:rPr lang="en-US" baseline="0" dirty="0" smtClean="0"/>
              <a:t> Loh Group </a:t>
            </a:r>
            <a:r>
              <a:rPr lang="ru-RU" baseline="0" dirty="0" smtClean="0"/>
              <a:t> имеет доступ к финансовым и инфраструктурным ресурсам  холдинга. Это, в свою очередь, делает нашу компанию устойчивой к кризисным явлениям в мировой экономике и сохранять независимость. А это значит, что инвестиции клиентов вложенные в наши продукты надежно защищены. </a:t>
            </a:r>
          </a:p>
          <a:p>
            <a:r>
              <a:rPr lang="ru-RU" baseline="0" dirty="0" smtClean="0"/>
              <a:t>	На слайде вы видите некоторые факты о компании.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FF0000"/>
                </a:solidFill>
              </a:rPr>
              <a:t>Seite</a:t>
            </a:r>
            <a:r>
              <a:rPr lang="en-US" smtClean="0"/>
              <a:t> </a:t>
            </a:r>
            <a:fld id="{6E9F9948-0991-41E3-80F7-D91020549AF2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5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72706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dirty="0" smtClean="0">
                <a:latin typeface="Arial" charset="0"/>
                <a:ea typeface="ＭＳ Ｐゴシック" pitchFamily="34" charset="-128"/>
              </a:rPr>
              <a:t>Наши</a:t>
            </a:r>
            <a:r>
              <a:rPr lang="ru-RU" baseline="0" dirty="0" smtClean="0">
                <a:latin typeface="Arial" charset="0"/>
                <a:ea typeface="ＭＳ Ｐゴシック" pitchFamily="34" charset="-128"/>
              </a:rPr>
              <a:t> решения признаны лидерам всех отраслей промышленности. Если говорить о России в целом то это более 600 компаний. В одном только Екатеринбурге  их около 40 ка.</a:t>
            </a:r>
            <a:endParaRPr lang="de-DE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t>Page</a:t>
            </a:r>
            <a:r>
              <a:rPr>
                <a:solidFill>
                  <a:schemeClr val="tx1"/>
                </a:solidFill>
              </a:rPr>
              <a:t> </a:t>
            </a:r>
            <a:fld id="{BECB521F-2E2C-407E-855C-75159C505CD6}" type="slidenum">
              <a:rPr lang="en-US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2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72706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dirty="0" smtClean="0">
                <a:latin typeface="Arial" charset="0"/>
                <a:ea typeface="ＭＳ Ｐゴシック" pitchFamily="34" charset="-128"/>
              </a:rPr>
              <a:t>Просто прокатить все элементы. Потом комментировать.</a:t>
            </a:r>
          </a:p>
          <a:p>
            <a:endParaRPr lang="ru-RU" dirty="0" smtClean="0">
              <a:latin typeface="Arial" charset="0"/>
              <a:ea typeface="ＭＳ Ｐゴシック" pitchFamily="34" charset="-128"/>
            </a:endParaRPr>
          </a:p>
          <a:p>
            <a:r>
              <a:rPr lang="ru-RU" dirty="0" smtClean="0">
                <a:latin typeface="Arial" charset="0"/>
                <a:ea typeface="ＭＳ Ｐゴシック" pitchFamily="34" charset="-128"/>
              </a:rPr>
              <a:t>«В линейке наших продуктов есть всё для того, чтобы спроектировать всю «живую» часть промышленного предприятия. Как то технологические системы, энергоснабжения, электропривода, АСУ ТП, РЗА и телемеханики. В строительстве это могут быть системы инженерного обеспечения – кондиционирования, вентиляции, сигнализации и пожаротушения.  Отдельно можно выделить инструменты для разработки щитовой продукции, которые с моей точки зрения не имеют себе равных в силу узкой специализации и нацеленности на концепцию Индустрия 4.0.  Стоит упомянуть также решения для разработки бортовой кабельный проводки для приборостроения и машиностроения.»</a:t>
            </a:r>
            <a:endParaRPr lang="de-DE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t>Page</a:t>
            </a:r>
            <a:r>
              <a:rPr>
                <a:solidFill>
                  <a:schemeClr val="tx1"/>
                </a:solidFill>
              </a:rPr>
              <a:t> </a:t>
            </a:r>
            <a:fld id="{BECB521F-2E2C-407E-855C-75159C505CD6}" type="slidenum">
              <a:rPr lang="en-US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73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Platform setup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10D061-4379-4791-A5CC-16033127C2E2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0375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Prozessintegration, Workflow, </a:t>
            </a:r>
            <a:r>
              <a:rPr lang="de-DE" dirty="0" err="1"/>
              <a:t>Konstruktionmethoden</a:t>
            </a:r>
            <a:r>
              <a:rPr lang="de-DE" dirty="0"/>
              <a:t>  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setup</a:t>
            </a:r>
            <a:endParaRPr lang="de-DE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10D061-4379-4791-A5CC-16033127C2E2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8844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kern="1200" dirty="0" smtClean="0"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  <a:cs typeface="+mn-cs"/>
            </a:endParaRP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	Итак, если бы мне задали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вопрос «Как проектирует большинство проектировщиков сегодня», то я работая в компании уже более десяти лет и зная несколько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десятков компаний,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 убежден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в том, что мой ответ был бы «Слишком консервативно»!</a:t>
            </a: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	И этой связи я бы остановился 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на постоянных вызовах, с которыми сталкиваются большинство  компаний. Сейчас технологии стремительно движутся вперед и вот уже несколько лет мы постоянно слышим словосочетания «Интернет вещей» или «Индустрия 4.0». Правительства и компании пытаются уяснить для себя что-же это может значить для них , как это смогло бы повлиять на их бизнес модель и как это может помочь им, чтобы стать конкурентоспособнее в будущем. </a:t>
            </a:r>
          </a:p>
          <a:p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	И </a:t>
            </a:r>
            <a:r>
              <a:rPr lang="ru-RU" sz="180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всё-же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-  Как!? Очень хороший вопрос.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 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Не так ли?</a:t>
            </a:r>
            <a:endParaRPr lang="en-US" sz="1800" kern="1200" dirty="0" smtClean="0"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  <a:cs typeface="+mn-cs"/>
            </a:endParaRP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 </a:t>
            </a: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Everyone have of course different challenges and therefore different priorities … but for sure everyone needs to position themselves to change!</a:t>
            </a: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 </a:t>
            </a: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And as you know, </a:t>
            </a:r>
            <a:r>
              <a:rPr lang="en-US" sz="1800" u="sng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change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is the only factor that we know is constant!!!</a:t>
            </a:r>
          </a:p>
          <a:p>
            <a:endParaRPr lang="sv-SE" sz="1800" kern="1200" dirty="0" smtClean="0"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In our business and our 30 years of experience we see a wide range of activates around the world in regards to the positioning about smart manufacturing, mechatronic design, process integrations, big data, globalization, new and changed business models …</a:t>
            </a:r>
          </a:p>
          <a:p>
            <a:endParaRPr lang="sv-SE" sz="1800" kern="1200" dirty="0" smtClean="0"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Change slide</a:t>
            </a:r>
          </a:p>
          <a:p>
            <a:endParaRPr lang="sv-SE" sz="1800" kern="1200" dirty="0" smtClean="0"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  <a:cs typeface="+mn-cs"/>
            </a:endParaRP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So how is engineering done today? And what are you and your company doing to meet the constantly new challenges?</a:t>
            </a:r>
          </a:p>
          <a:p>
            <a:r>
              <a:rPr lang="en-US" sz="18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 </a:t>
            </a:r>
            <a:endParaRPr lang="en-US" sz="1800" kern="1200" dirty="0" smtClean="0"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  <a:cs typeface="+mn-cs"/>
            </a:endParaRP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Looking at the engineering process for example. In many cases it’s still quite conservative where the most department are working separately and individually. With minimum communication and collaboration in-between engineering disciplines. This resulting often in high communication and re-design cost … as this is mainly based on trouble shooting late in the engineering process </a:t>
            </a:r>
            <a:r>
              <a:rPr lang="en-US" sz="1800" u="sng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or even worse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in the production or commissioning. </a:t>
            </a:r>
          </a:p>
          <a:p>
            <a:endParaRPr lang="en-US" sz="1800" kern="1200" dirty="0"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C3EF4-7F5A-4F1E-BA0E-BBD9AEDF50AE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7339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Как я упомянул выше, я буду вести речь о Платформе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ЕПЛАН и методах проектирования, которые помогут вам закрыть брешь между дисциплинами и позволит работать параллельно, а не последовательно. То есть не дожидаясь готовности предыдущей дисциплины, приступать к работе над следующей. Таким образом успешно поменять ваши представления о проектировании в будущем.</a:t>
            </a:r>
          </a:p>
          <a:p>
            <a:endParaRPr lang="de-DE" sz="1800" dirty="0" smtClean="0"/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Платформа ЕПЛАН позволяет работать как над концептуальным, так и эскизным, и  рабочим проектированием. Платформа ЕПЛАН позволяет работать над различными дисциплинами такими как электротехника, пневматика,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производственными процессами.</a:t>
            </a:r>
            <a:endParaRPr lang="en-US" sz="1800" kern="1200" dirty="0" smtClean="0"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  <a:cs typeface="+mn-cs"/>
            </a:endParaRP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 </a:t>
            </a: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Опираясь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на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нашу платформу инженеры могут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обеспечить непротиворечивость данных между различными инженерами и дисциплинами. Например, инженер-технолог, добавив электрифицированную задвижку на технологическую схему, дает возможность инженеру КИПиА вставить её в электрическую схему. Или если инженер КИПиА изменит имя насоса в рабочей документации, то в эскизной документации, например на схеме автоматизации, его имя поменяется автоматически, сохранив тем самым непротиворечивость данных.  Все это обеспечивает высокое качество документации и снижает затраты времени на проектирование.</a:t>
            </a:r>
            <a:endParaRPr lang="en-US" sz="1800" kern="1200" dirty="0" smtClean="0"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  <a:cs typeface="+mn-cs"/>
            </a:endParaRP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 </a:t>
            </a: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Платформа может быть адаптирована под любые требования заказчика без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применения дорогостоящего и затратного по времени программирования. Другими словами платформа работает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  <a:cs typeface="+mn-cs"/>
              </a:rPr>
              <a:t> «Из коробки».</a:t>
            </a:r>
            <a:endParaRPr lang="en-US" sz="1800" kern="1200" dirty="0" smtClean="0"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  <a:cs typeface="+mn-cs"/>
            </a:endParaRPr>
          </a:p>
          <a:p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C3EF4-7F5A-4F1E-BA0E-BBD9AEDF50AE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705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oleObject" Target="../embeddings/oleObject8.bin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slideMaster" Target="../slideMasters/slideMaster5.xml"/><Relationship Id="rId2" Type="http://schemas.openxmlformats.org/officeDocument/2006/relationships/tags" Target="../tags/tag18.xml"/><Relationship Id="rId1" Type="http://schemas.openxmlformats.org/officeDocument/2006/relationships/vmlDrawing" Target="../drawings/vmlDrawing8.v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image" Target="../media/image9.png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8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oleObject" Target="../embeddings/oleObject4.bin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9.png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8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iegsfolie ohn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430662" y="6461189"/>
            <a:ext cx="733067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-2117" y="1422000"/>
            <a:ext cx="12194117" cy="38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-28800"/>
            <a:ext cx="6591300" cy="113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051" y="284400"/>
            <a:ext cx="9409376" cy="59055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27999" y="777600"/>
            <a:ext cx="9408428" cy="396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27052" y="1412875"/>
            <a:ext cx="9986432" cy="4103688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47725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and text 2, sing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-2" y="1052511"/>
            <a:ext cx="11713635" cy="44748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623690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, sing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0" y="1052514"/>
            <a:ext cx="5759963" cy="4321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5903384" y="1052514"/>
            <a:ext cx="5376333" cy="4321175"/>
          </a:xfrm>
        </p:spPr>
        <p:txBody>
          <a:bodyPr l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10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735680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, sing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0" y="1592796"/>
            <a:ext cx="5759963" cy="3780892"/>
          </a:xfrm>
        </p:spPr>
        <p:txBody>
          <a:bodyPr lIns="43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5903384" y="1592796"/>
            <a:ext cx="5376333" cy="3780892"/>
          </a:xfrm>
        </p:spPr>
        <p:txBody>
          <a:bodyPr l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 bwMode="gray">
          <a:xfrm>
            <a:off x="480418" y="1052514"/>
            <a:ext cx="5351445" cy="545715"/>
          </a:xfrm>
          <a:solidFill>
            <a:schemeClr val="tx1"/>
          </a:solidFill>
          <a:ln>
            <a:noFill/>
            <a:miter lim="800000"/>
          </a:ln>
        </p:spPr>
        <p:txBody>
          <a:bodyPr vert="horz" lIns="72000" tIns="72000" rIns="72000" bIns="72000" rtlCol="0" anchor="ctr" anchorCtr="0">
            <a:noAutofit/>
          </a:bodyPr>
          <a:lstStyle>
            <a:lvl1pPr>
              <a:defRPr lang="de-DE" sz="1800" b="1" dirty="0" smtClean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6"/>
          </p:nvPr>
        </p:nvSpPr>
        <p:spPr bwMode="gray">
          <a:xfrm>
            <a:off x="5903384" y="1052514"/>
            <a:ext cx="5376333" cy="545715"/>
          </a:xfrm>
          <a:solidFill>
            <a:schemeClr val="tx1"/>
          </a:solidFill>
          <a:ln>
            <a:noFill/>
            <a:miter lim="800000"/>
          </a:ln>
        </p:spPr>
        <p:txBody>
          <a:bodyPr vert="horz" lIns="72000" tIns="72000" rIns="72000" bIns="72000" rtlCol="0" anchor="ctr" anchorCtr="0">
            <a:noAutofit/>
          </a:bodyPr>
          <a:lstStyle>
            <a:lvl1pPr>
              <a:defRPr lang="de-DE" sz="1800" b="1" dirty="0" smtClean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11574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line, sing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5"/>
          </p:nvPr>
        </p:nvSpPr>
        <p:spPr bwMode="gray">
          <a:xfrm>
            <a:off x="485545" y="1052514"/>
            <a:ext cx="3978275" cy="1152351"/>
          </a:xfrm>
          <a:solidFill>
            <a:schemeClr val="tx1"/>
          </a:solidFill>
          <a:ln>
            <a:noFill/>
            <a:miter lim="800000"/>
          </a:ln>
        </p:spPr>
        <p:txBody>
          <a:bodyPr vert="horz" lIns="72000" tIns="122400" rIns="0" bIns="0" rtlCol="0" anchor="t" anchorCtr="0">
            <a:noAutofit/>
          </a:bodyPr>
          <a:lstStyle>
            <a:lvl1pPr marL="177800" indent="-177800">
              <a:buFont typeface="Wingdings" pitchFamily="2" charset="2"/>
              <a:buChar char="§"/>
              <a:defRPr lang="de-DE" b="1" dirty="0" smtClean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 bwMode="gray">
          <a:xfrm>
            <a:off x="0" y="2204864"/>
            <a:ext cx="4464051" cy="3168824"/>
          </a:xfrm>
        </p:spPr>
        <p:txBody>
          <a:bodyPr lIns="43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/>
          </p:nvPr>
        </p:nvSpPr>
        <p:spPr bwMode="gray">
          <a:xfrm>
            <a:off x="4607984" y="1038226"/>
            <a:ext cx="6671733" cy="4335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10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745442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headline, sing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 bwMode="gray">
          <a:xfrm>
            <a:off x="2429309" y="1611524"/>
            <a:ext cx="7315097" cy="828117"/>
          </a:xfrm>
        </p:spPr>
        <p:txBody>
          <a:bodyPr lIns="7200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 bwMode="gray">
          <a:xfrm>
            <a:off x="2429309" y="2440198"/>
            <a:ext cx="7315097" cy="293349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429308" y="1052513"/>
            <a:ext cx="7315200" cy="539750"/>
          </a:xfrm>
          <a:solidFill>
            <a:schemeClr val="tx1"/>
          </a:solidFill>
        </p:spPr>
        <p:txBody>
          <a:bodyPr lIns="72000" anchor="ctr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105750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keymessage, sing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 bwMode="gray">
          <a:xfrm>
            <a:off x="478367" y="1052514"/>
            <a:ext cx="6385984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 bwMode="gray">
          <a:xfrm>
            <a:off x="8159751" y="2132856"/>
            <a:ext cx="3119967" cy="2591544"/>
          </a:xfrm>
          <a:solidFill>
            <a:schemeClr val="tx1"/>
          </a:solidFill>
          <a:ln>
            <a:noFill/>
            <a:miter lim="800000"/>
          </a:ln>
        </p:spPr>
        <p:txBody>
          <a:bodyPr vert="horz" lIns="72000" tIns="72000" rIns="72000" bIns="72000" rtlCol="0" anchor="t" anchorCtr="0">
            <a:noAutofit/>
          </a:bodyPr>
          <a:lstStyle>
            <a:lvl1pPr>
              <a:defRPr lang="de-DE" b="1" dirty="0" smtClean="0">
                <a:solidFill>
                  <a:schemeClr val="bg1"/>
                </a:solidFill>
              </a:defRPr>
            </a:lvl1pPr>
            <a:lvl2pPr>
              <a:defRPr lang="de-DE" dirty="0" smtClean="0">
                <a:solidFill>
                  <a:schemeClr val="bg1"/>
                </a:solidFill>
              </a:defRPr>
            </a:lvl2pPr>
            <a:lvl3pPr>
              <a:defRPr lang="de-DE" dirty="0" smtClean="0">
                <a:solidFill>
                  <a:schemeClr val="bg1"/>
                </a:solidFill>
              </a:defRPr>
            </a:lvl3pPr>
            <a:lvl4pPr>
              <a:defRPr lang="de-DE" dirty="0" smtClean="0">
                <a:solidFill>
                  <a:schemeClr val="bg1"/>
                </a:solidFill>
              </a:defRPr>
            </a:lvl4pPr>
            <a:lvl5pPr>
              <a:defRPr lang="de-DE" dirty="0">
                <a:solidFill>
                  <a:schemeClr val="bg1"/>
                </a:solidFill>
              </a:defRPr>
            </a:lvl5pPr>
          </a:lstStyle>
          <a:p>
            <a:pPr lvl="0">
              <a:buNone/>
            </a:pPr>
            <a:r>
              <a:rPr lang="ru-RU" smtClean="0"/>
              <a:t>Образец текста</a:t>
            </a:r>
          </a:p>
          <a:p>
            <a:pPr lvl="1">
              <a:buNone/>
            </a:pPr>
            <a:r>
              <a:rPr lang="ru-RU" smtClean="0"/>
              <a:t>Второй уровень</a:t>
            </a:r>
          </a:p>
          <a:p>
            <a:pPr lvl="2">
              <a:buNone/>
            </a:pPr>
            <a:r>
              <a:rPr lang="ru-RU" smtClean="0"/>
              <a:t>Третий уровень</a:t>
            </a:r>
          </a:p>
          <a:p>
            <a:pPr lvl="3">
              <a:buNone/>
            </a:pPr>
            <a:r>
              <a:rPr lang="ru-RU" smtClean="0"/>
              <a:t>Четвертый уровень</a:t>
            </a:r>
          </a:p>
          <a:p>
            <a:pPr lvl="4">
              <a:buNone/>
            </a:pPr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9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846665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, sing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1" y="1052513"/>
            <a:ext cx="5632452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5903386" y="1052513"/>
            <a:ext cx="5376333" cy="4321174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90317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mage, sing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478367" y="1052513"/>
            <a:ext cx="10801352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43539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, sing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478365" y="1052514"/>
            <a:ext cx="3216000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8"/>
          </p:nvPr>
        </p:nvSpPr>
        <p:spPr bwMode="gray">
          <a:xfrm>
            <a:off x="3791616" y="1052514"/>
            <a:ext cx="3216000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9"/>
          </p:nvPr>
        </p:nvSpPr>
        <p:spPr bwMode="gray">
          <a:xfrm>
            <a:off x="7104867" y="1052514"/>
            <a:ext cx="3216000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89914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nd text, sing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480435" y="3141664"/>
            <a:ext cx="3216000" cy="2232025"/>
          </a:xfrm>
          <a:prstGeom prst="rect">
            <a:avLst/>
          </a:prstGeom>
        </p:spPr>
        <p:txBody>
          <a:bodyPr lIns="72000" tIns="72000" rIns="72000" b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20"/>
          </p:nvPr>
        </p:nvSpPr>
        <p:spPr bwMode="gray">
          <a:xfrm>
            <a:off x="3792803" y="3141664"/>
            <a:ext cx="3216000" cy="2232025"/>
          </a:xfrm>
          <a:prstGeom prst="rect">
            <a:avLst/>
          </a:prstGeom>
        </p:spPr>
        <p:txBody>
          <a:bodyPr lIns="72000" tIns="72000" rIns="72000" b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1"/>
          </p:nvPr>
        </p:nvSpPr>
        <p:spPr bwMode="gray">
          <a:xfrm>
            <a:off x="7105172" y="3141664"/>
            <a:ext cx="3216000" cy="2232025"/>
          </a:xfrm>
          <a:prstGeom prst="rect">
            <a:avLst/>
          </a:prstGeom>
        </p:spPr>
        <p:txBody>
          <a:bodyPr lIns="72000" tIns="72000" rIns="72000" b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6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478367" y="1038226"/>
            <a:ext cx="3216000" cy="2102743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7" name="Bildplatzhalter 4"/>
          <p:cNvSpPr>
            <a:spLocks noGrp="1"/>
          </p:cNvSpPr>
          <p:nvPr>
            <p:ph type="pic" sz="quarter" idx="18"/>
          </p:nvPr>
        </p:nvSpPr>
        <p:spPr bwMode="gray">
          <a:xfrm>
            <a:off x="3791616" y="1038226"/>
            <a:ext cx="3216000" cy="2102743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8" name="Bildplatzhalter 4"/>
          <p:cNvSpPr>
            <a:spLocks noGrp="1"/>
          </p:cNvSpPr>
          <p:nvPr>
            <p:ph type="pic" sz="quarter" idx="19"/>
          </p:nvPr>
        </p:nvSpPr>
        <p:spPr bwMode="gray">
          <a:xfrm>
            <a:off x="7104867" y="1038226"/>
            <a:ext cx="3216000" cy="2102743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4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18161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>
            <a:spLocks noChangeArrowheads="1"/>
          </p:cNvSpPr>
          <p:nvPr userDrawn="1"/>
        </p:nvSpPr>
        <p:spPr bwMode="auto">
          <a:xfrm>
            <a:off x="383118" y="5059364"/>
            <a:ext cx="1041823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>
              <a:defRPr/>
            </a:pPr>
            <a:r>
              <a:rPr lang="de-DE" sz="2000" dirty="0" err="1" smtClean="0"/>
              <a:t>Thank</a:t>
            </a:r>
            <a:r>
              <a:rPr lang="de-DE" sz="2000" dirty="0" smtClean="0"/>
              <a:t> </a:t>
            </a:r>
            <a:r>
              <a:rPr lang="de-DE" sz="2000" dirty="0" err="1" smtClean="0"/>
              <a:t>you</a:t>
            </a:r>
            <a:r>
              <a:rPr lang="de-DE" sz="2000" dirty="0" smtClean="0"/>
              <a:t>.</a:t>
            </a:r>
            <a:endParaRPr lang="de-DE" sz="20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900">
                <a:ea typeface="ヒラギノ角ゴ Pro W3" charset="-128"/>
              </a:defRPr>
            </a:lvl1pPr>
          </a:lstStyle>
          <a:p>
            <a:pPr>
              <a:defRPr/>
            </a:pPr>
            <a:fld id="{92AAB042-DC9A-403A-A121-12C415E876D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, sing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3"/>
          </p:nvPr>
        </p:nvSpPr>
        <p:spPr bwMode="gray">
          <a:xfrm>
            <a:off x="5443277" y="1038224"/>
            <a:ext cx="4872000" cy="2124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5"/>
          </p:nvPr>
        </p:nvSpPr>
        <p:spPr bwMode="gray">
          <a:xfrm>
            <a:off x="5443277" y="3248336"/>
            <a:ext cx="4872000" cy="2124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16"/>
          </p:nvPr>
        </p:nvSpPr>
        <p:spPr bwMode="gray">
          <a:xfrm>
            <a:off x="478367" y="1038224"/>
            <a:ext cx="4872000" cy="2124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12" name="Bildplatzhalter 5"/>
          <p:cNvSpPr>
            <a:spLocks noGrp="1"/>
          </p:cNvSpPr>
          <p:nvPr>
            <p:ph type="pic" sz="quarter" idx="17"/>
          </p:nvPr>
        </p:nvSpPr>
        <p:spPr bwMode="gray">
          <a:xfrm>
            <a:off x="478367" y="3248336"/>
            <a:ext cx="4872000" cy="2124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13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525265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, sing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0" y="1052513"/>
            <a:ext cx="3758400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7"/>
          </p:nvPr>
        </p:nvSpPr>
        <p:spPr bwMode="gray">
          <a:xfrm>
            <a:off x="3760659" y="1052513"/>
            <a:ext cx="3758400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8"/>
          </p:nvPr>
        </p:nvSpPr>
        <p:spPr bwMode="gray">
          <a:xfrm>
            <a:off x="7521317" y="1052513"/>
            <a:ext cx="3758400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0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9955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9492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051" y="284400"/>
            <a:ext cx="9409376" cy="59055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27999" y="777600"/>
            <a:ext cx="9408428" cy="396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27052" y="1412875"/>
            <a:ext cx="9986432" cy="4103688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52513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äsentationstitel ex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sz="quarter" idx="10"/>
          </p:nvPr>
        </p:nvSpPr>
        <p:spPr bwMode="gray">
          <a:xfrm>
            <a:off x="1" y="1038225"/>
            <a:ext cx="12181417" cy="433546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ЕПЛАН Программное обеспечение и услуги / Евгений Кармацких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DDCE9E-36D7-4F78-8420-0BE1B6D3DE2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8" name="Picture 4" descr="\\kadcfl01\EXP_PUBLIC\Projekte\Eplan\XX_CORPORATE_DESIGN\Bildmaterial\Powerlines EPLAN PPT\Powerlines EPLAN PPT\E-Powerpoint_PL_BGb_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92"/>
            <a:ext cx="12192000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kadcfl01\EXP_PUBLIC\Projekte\Eplan\XX_CORPORATE_DESIGN\Bildmaterial\Logos\ePLAN_claim+_ger_W_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3935" y="-26988"/>
            <a:ext cx="6591300" cy="113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6946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text, sing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ru-RU" smtClean="0"/>
              <a:t>ЕПЛАН Программное обеспечение и услуги / Евгений Кармацких</a:t>
            </a:r>
            <a:endParaRPr lang="ru-RU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>
          <a:xfrm>
            <a:off x="10128251" y="6453336"/>
            <a:ext cx="382808" cy="206400"/>
          </a:xfrm>
          <a:prstGeom prst="rect">
            <a:avLst/>
          </a:prstGeom>
        </p:spPr>
        <p:txBody>
          <a:bodyPr/>
          <a:lstStyle/>
          <a:p>
            <a:fld id="{56F3D83C-6FEF-437B-BCF4-F521934487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el 5"/>
          <p:cNvSpPr>
            <a:spLocks noGrp="1"/>
          </p:cNvSpPr>
          <p:nvPr>
            <p:ph type="title"/>
          </p:nvPr>
        </p:nvSpPr>
        <p:spPr bwMode="gray">
          <a:xfrm>
            <a:off x="670988" y="540219"/>
            <a:ext cx="10850033" cy="576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671399" y="1394888"/>
            <a:ext cx="10849621" cy="3426883"/>
          </a:xfrm>
          <a:prstGeom prst="rect">
            <a:avLst/>
          </a:prstGeom>
        </p:spPr>
        <p:txBody>
          <a:bodyPr lIns="72000" tIns="72000" rIns="72000" bIns="72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933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xmlns="" id="{6C69EB8F-A467-42F4-936A-FCA2AB112F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think-cell Folie" r:id="rId13" imgW="383" imgH="384" progId="TCLayout.ActiveDocument.1">
                  <p:embed/>
                </p:oleObj>
              </mc:Choice>
              <mc:Fallback>
                <p:oleObj name="think-cell Folie" r:id="rId13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xmlns="" id="{7690767B-D1E8-4D79-8B04-7CB659F58BE4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kern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8" name="Bild 21">
            <a:extLst>
              <a:ext uri="{FF2B5EF4-FFF2-40B4-BE49-F238E27FC236}">
                <a16:creationId xmlns:a16="http://schemas.microsoft.com/office/drawing/2014/main" xmlns="" id="{D2069000-CDC4-4953-AC5A-734F7E3D1CA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84163"/>
            <a:ext cx="11340000" cy="481012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/>
              <a:t>Click to add headline </a:t>
            </a:r>
            <a:endParaRPr lang="de-DE" noProof="0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747771"/>
            <a:ext cx="11340000" cy="275109"/>
          </a:xfrm>
        </p:spPr>
        <p:txBody>
          <a:bodyPr tIns="72000" bIns="72000" anchor="ctr"/>
          <a:lstStyle>
            <a:lvl1pPr>
              <a:defRPr sz="2000"/>
            </a:lvl1pPr>
          </a:lstStyle>
          <a:p>
            <a:pPr lvl="0"/>
            <a:r>
              <a:rPr lang="de-DE" noProof="0"/>
              <a:t>Click to add subheadline</a:t>
            </a:r>
            <a:endParaRPr lang="de-DE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547027" y="6568970"/>
            <a:ext cx="508000" cy="1381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C140C-FC75-438E-89D5-07005EE7987E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smtClean="0"/>
              <a:t>Information Product Management Hannover Fair 2018</a:t>
            </a:r>
            <a:endParaRPr lang="de-DE" noProof="0" dirty="0"/>
          </a:p>
        </p:txBody>
      </p:sp>
      <p:sp>
        <p:nvSpPr>
          <p:cNvPr id="7" name="Logoschutz Powerline" hidden="1"/>
          <p:cNvSpPr/>
          <p:nvPr userDrawn="1">
            <p:custDataLst>
              <p:tags r:id="rId4"/>
            </p:custDataLst>
          </p:nvPr>
        </p:nvSpPr>
        <p:spPr bwMode="auto">
          <a:xfrm>
            <a:off x="0" y="6092825"/>
            <a:ext cx="12192000" cy="4016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defRPr/>
            </a:pPr>
            <a:endParaRPr lang="de-DE" sz="1800" b="1" kern="0" dirty="0">
              <a:latin typeface="Arial" charset="0"/>
              <a:ea typeface="ＭＳ Ｐゴシック" charset="-128"/>
            </a:endParaRPr>
          </a:p>
        </p:txBody>
      </p:sp>
      <p:sp>
        <p:nvSpPr>
          <p:cNvPr id="11" name="Logoschutz Titel" hidden="1"/>
          <p:cNvSpPr>
            <a:spLocks/>
          </p:cNvSpPr>
          <p:nvPr userDrawn="1">
            <p:custDataLst>
              <p:tags r:id="rId5"/>
            </p:custDataLst>
          </p:nvPr>
        </p:nvSpPr>
        <p:spPr bwMode="auto">
          <a:xfrm>
            <a:off x="462980" y="249584"/>
            <a:ext cx="11338240" cy="5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de-DE" sz="1800" b="1" dirty="0">
              <a:cs typeface="Arial" pitchFamily="34" charset="0"/>
            </a:endParaRPr>
          </a:p>
        </p:txBody>
      </p:sp>
      <p:sp>
        <p:nvSpPr>
          <p:cNvPr id="16" name="Layoutschutz" hidden="1"/>
          <p:cNvSpPr>
            <a:spLocks/>
          </p:cNvSpPr>
          <p:nvPr userDrawn="1">
            <p:custDataLst>
              <p:tags r:id="rId6"/>
            </p:custDataLst>
          </p:nvPr>
        </p:nvSpPr>
        <p:spPr bwMode="auto">
          <a:xfrm>
            <a:off x="500532" y="1374021"/>
            <a:ext cx="11412000" cy="410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de-DE" sz="1800" b="1" dirty="0">
              <a:cs typeface="Arial" pitchFamily="34" charset="0"/>
            </a:endParaRPr>
          </a:p>
        </p:txBody>
      </p:sp>
      <p:sp>
        <p:nvSpPr>
          <p:cNvPr id="15" name="Logoschutz" hidden="1"/>
          <p:cNvSpPr/>
          <p:nvPr userDrawn="1">
            <p:custDataLst>
              <p:tags r:id="rId7"/>
            </p:custDataLst>
          </p:nvPr>
        </p:nvSpPr>
        <p:spPr bwMode="auto">
          <a:xfrm>
            <a:off x="10930490" y="5461979"/>
            <a:ext cx="1098550" cy="1018735"/>
          </a:xfrm>
          <a:prstGeom prst="rect">
            <a:avLst/>
          </a:prstGeom>
          <a:solidFill>
            <a:srgbClr val="D9D9D9">
              <a:alpha val="50196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defRPr/>
            </a:pPr>
            <a:endParaRPr lang="de-DE" sz="1800" b="1" kern="0" dirty="0">
              <a:latin typeface="Arial" charset="0"/>
              <a:ea typeface="ＭＳ Ｐゴシック" charset="-128"/>
            </a:endParaRPr>
          </a:p>
        </p:txBody>
      </p:sp>
      <p:sp>
        <p:nvSpPr>
          <p:cNvPr id="13" name="Layoutschutz unten" hidden="1"/>
          <p:cNvSpPr/>
          <p:nvPr userDrawn="1">
            <p:custDataLst>
              <p:tags r:id="rId8"/>
            </p:custDataLst>
          </p:nvPr>
        </p:nvSpPr>
        <p:spPr bwMode="auto">
          <a:xfrm>
            <a:off x="516468" y="5442969"/>
            <a:ext cx="10332060" cy="640117"/>
          </a:xfrm>
          <a:prstGeom prst="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 rtlCol="0" anchor="ctr"/>
          <a:lstStyle/>
          <a:p>
            <a:pPr algn="ctr" eaLnBrk="1" hangingPunct="1"/>
            <a:endParaRPr lang="de-DE" sz="1800" b="1" kern="0" dirty="0">
              <a:latin typeface="Arial" charset="0"/>
              <a:ea typeface="ＭＳ Ｐゴシック" charset="-128"/>
            </a:endParaRPr>
          </a:p>
        </p:txBody>
      </p:sp>
      <p:sp>
        <p:nvSpPr>
          <p:cNvPr id="17" name="Logoschutz Fußzeile" hidden="1"/>
          <p:cNvSpPr>
            <a:spLocks/>
          </p:cNvSpPr>
          <p:nvPr userDrawn="1">
            <p:custDataLst>
              <p:tags r:id="rId9"/>
            </p:custDataLst>
          </p:nvPr>
        </p:nvSpPr>
        <p:spPr bwMode="auto">
          <a:xfrm>
            <a:off x="0" y="6527297"/>
            <a:ext cx="12192000" cy="2308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 rtlCol="0" anchor="ctr"/>
          <a:lstStyle/>
          <a:p>
            <a:pPr algn="ctr" eaLnBrk="1" hangingPunct="1"/>
            <a:endParaRPr lang="de-DE" sz="1800" b="1" kern="0" dirty="0">
              <a:latin typeface="Arial" charset="0"/>
              <a:ea typeface="ＭＳ Ｐゴシック" charset="-128"/>
            </a:endParaRPr>
          </a:p>
        </p:txBody>
      </p:sp>
      <p:sp>
        <p:nvSpPr>
          <p:cNvPr id="19" name="Layoutschutz Haupttitel" hidden="1"/>
          <p:cNvSpPr>
            <a:spLocks/>
          </p:cNvSpPr>
          <p:nvPr userDrawn="1">
            <p:custDataLst>
              <p:tags r:id="rId10"/>
            </p:custDataLst>
          </p:nvPr>
        </p:nvSpPr>
        <p:spPr bwMode="auto">
          <a:xfrm>
            <a:off x="479376" y="249584"/>
            <a:ext cx="11412000" cy="5405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de-DE" sz="1800" b="1" dirty="0">
              <a:cs typeface="Arial" pitchFamily="34" charset="0"/>
            </a:endParaRPr>
          </a:p>
        </p:txBody>
      </p:sp>
      <p:sp>
        <p:nvSpPr>
          <p:cNvPr id="20" name="Layoutschutz Untertitel" hidden="1"/>
          <p:cNvSpPr>
            <a:spLocks/>
          </p:cNvSpPr>
          <p:nvPr userDrawn="1">
            <p:custDataLst>
              <p:tags r:id="rId11"/>
            </p:custDataLst>
          </p:nvPr>
        </p:nvSpPr>
        <p:spPr bwMode="auto">
          <a:xfrm>
            <a:off x="479376" y="764704"/>
            <a:ext cx="11412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de-DE" sz="18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2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 ex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\\kadcfl01\EXP_PUBLIC\Projekte\Eplan\XX_CORPORATE_DESIGN\Bildmaterial\Powerlines EPLAN PPT\Powerlines EPLAN PPT\E-Powerpoint_PL_BGb_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92"/>
            <a:ext cx="12192000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kadcfl01\EXP_PUBLIC\Projekte\Eplan\XX_CORPORATE_DESIGN\Bildmaterial\Logos\ePLAN_claim+_ger_W_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3935" y="-26988"/>
            <a:ext cx="6591300" cy="113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ildplatzhalter 2"/>
          <p:cNvSpPr>
            <a:spLocks noGrp="1"/>
          </p:cNvSpPr>
          <p:nvPr>
            <p:ph type="pic" sz="quarter" idx="10"/>
          </p:nvPr>
        </p:nvSpPr>
        <p:spPr bwMode="gray">
          <a:xfrm>
            <a:off x="2" y="1038227"/>
            <a:ext cx="12181417" cy="43354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ЕПЛАН Программное обеспечение и услуги / Евгений Кармацких</a:t>
            </a:r>
            <a:endParaRPr lang="de-DE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10128251" y="6453336"/>
            <a:ext cx="382808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DDCE9E-36D7-4F78-8420-0BE1B6D3DE2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38851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text, sing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ru-RU" smtClean="0"/>
              <a:t>ЕПЛАН Программное обеспечение и услуги / Евгений Кармацких</a:t>
            </a:r>
            <a:endParaRPr lang="ru-RU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>
          <a:xfrm>
            <a:off x="10128251" y="6453336"/>
            <a:ext cx="382808" cy="138499"/>
          </a:xfrm>
          <a:prstGeom prst="rect">
            <a:avLst/>
          </a:prstGeom>
        </p:spPr>
        <p:txBody>
          <a:bodyPr/>
          <a:lstStyle/>
          <a:p>
            <a:fld id="{56F3D83C-6FEF-437B-BCF4-F521934487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el 5"/>
          <p:cNvSpPr>
            <a:spLocks noGrp="1"/>
          </p:cNvSpPr>
          <p:nvPr>
            <p:ph type="title"/>
          </p:nvPr>
        </p:nvSpPr>
        <p:spPr bwMode="gray">
          <a:xfrm>
            <a:off x="670988" y="540219"/>
            <a:ext cx="10850033" cy="576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671399" y="1394888"/>
            <a:ext cx="10849621" cy="3426883"/>
          </a:xfrm>
          <a:prstGeom prst="rect">
            <a:avLst/>
          </a:prstGeom>
        </p:spPr>
        <p:txBody>
          <a:bodyPr lIns="72000" tIns="72000" rIns="72000" bIns="72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93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- external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sz="quarter" idx="10"/>
          </p:nvPr>
        </p:nvSpPr>
        <p:spPr bwMode="gray">
          <a:xfrm>
            <a:off x="1" y="1038225"/>
            <a:ext cx="12181417" cy="433546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5592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xmlns="" id="{6C69EB8F-A467-42F4-936A-FCA2AB112F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think-cell Folie" r:id="rId13" imgW="383" imgH="384" progId="TCLayout.ActiveDocument.1">
                  <p:embed/>
                </p:oleObj>
              </mc:Choice>
              <mc:Fallback>
                <p:oleObj name="think-cell Folie" r:id="rId13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xmlns="" id="{7690767B-D1E8-4D79-8B04-7CB659F58BE4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kern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8" name="Bild 21">
            <a:extLst>
              <a:ext uri="{FF2B5EF4-FFF2-40B4-BE49-F238E27FC236}">
                <a16:creationId xmlns:a16="http://schemas.microsoft.com/office/drawing/2014/main" xmlns="" id="{D2069000-CDC4-4953-AC5A-734F7E3D1CA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84163"/>
            <a:ext cx="11340000" cy="481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noProof="0"/>
              <a:t>Click to add headline </a:t>
            </a:r>
            <a:endParaRPr lang="de-DE" noProof="0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747771"/>
            <a:ext cx="11340000" cy="275109"/>
          </a:xfrm>
        </p:spPr>
        <p:txBody>
          <a:bodyPr tIns="72000" bIns="72000" anchor="ctr"/>
          <a:lstStyle>
            <a:lvl1pPr>
              <a:defRPr sz="2000"/>
            </a:lvl1pPr>
          </a:lstStyle>
          <a:p>
            <a:pPr lvl="0"/>
            <a:r>
              <a:rPr lang="de-DE" noProof="0"/>
              <a:t>Click to add subheadline</a:t>
            </a:r>
            <a:endParaRPr lang="de-DE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547027" y="6568970"/>
            <a:ext cx="508000" cy="1381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C140C-FC75-438E-89D5-07005EE7987E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smtClean="0"/>
              <a:t>Information Product Management Hannover Fair 2018</a:t>
            </a:r>
            <a:endParaRPr lang="de-DE" noProof="0" dirty="0"/>
          </a:p>
        </p:txBody>
      </p:sp>
      <p:sp>
        <p:nvSpPr>
          <p:cNvPr id="7" name="Logoschutz Powerline" hidden="1"/>
          <p:cNvSpPr/>
          <p:nvPr userDrawn="1">
            <p:custDataLst>
              <p:tags r:id="rId4"/>
            </p:custDataLst>
          </p:nvPr>
        </p:nvSpPr>
        <p:spPr bwMode="auto">
          <a:xfrm>
            <a:off x="0" y="6092825"/>
            <a:ext cx="12192000" cy="4016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defRPr/>
            </a:pPr>
            <a:endParaRPr lang="de-DE" sz="1800" b="1" kern="0" dirty="0">
              <a:latin typeface="Arial" charset="0"/>
              <a:ea typeface="ＭＳ Ｐゴシック" charset="-128"/>
            </a:endParaRPr>
          </a:p>
        </p:txBody>
      </p:sp>
      <p:sp>
        <p:nvSpPr>
          <p:cNvPr id="11" name="Logoschutz Titel" hidden="1"/>
          <p:cNvSpPr>
            <a:spLocks/>
          </p:cNvSpPr>
          <p:nvPr userDrawn="1">
            <p:custDataLst>
              <p:tags r:id="rId5"/>
            </p:custDataLst>
          </p:nvPr>
        </p:nvSpPr>
        <p:spPr bwMode="auto">
          <a:xfrm>
            <a:off x="462980" y="249584"/>
            <a:ext cx="11338240" cy="5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de-DE" sz="1800" b="1" dirty="0">
              <a:cs typeface="Arial" pitchFamily="34" charset="0"/>
            </a:endParaRPr>
          </a:p>
        </p:txBody>
      </p:sp>
      <p:sp>
        <p:nvSpPr>
          <p:cNvPr id="16" name="Layoutschutz" hidden="1"/>
          <p:cNvSpPr>
            <a:spLocks/>
          </p:cNvSpPr>
          <p:nvPr userDrawn="1">
            <p:custDataLst>
              <p:tags r:id="rId6"/>
            </p:custDataLst>
          </p:nvPr>
        </p:nvSpPr>
        <p:spPr bwMode="auto">
          <a:xfrm>
            <a:off x="500532" y="1374021"/>
            <a:ext cx="11412000" cy="410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de-DE" sz="1800" b="1" dirty="0">
              <a:cs typeface="Arial" pitchFamily="34" charset="0"/>
            </a:endParaRPr>
          </a:p>
        </p:txBody>
      </p:sp>
      <p:sp>
        <p:nvSpPr>
          <p:cNvPr id="15" name="Logoschutz" hidden="1"/>
          <p:cNvSpPr/>
          <p:nvPr userDrawn="1">
            <p:custDataLst>
              <p:tags r:id="rId7"/>
            </p:custDataLst>
          </p:nvPr>
        </p:nvSpPr>
        <p:spPr bwMode="auto">
          <a:xfrm>
            <a:off x="10930490" y="5461979"/>
            <a:ext cx="1098550" cy="1018735"/>
          </a:xfrm>
          <a:prstGeom prst="rect">
            <a:avLst/>
          </a:prstGeom>
          <a:solidFill>
            <a:srgbClr val="D9D9D9">
              <a:alpha val="50196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defRPr/>
            </a:pPr>
            <a:endParaRPr lang="de-DE" sz="1800" b="1" kern="0" dirty="0">
              <a:latin typeface="Arial" charset="0"/>
              <a:ea typeface="ＭＳ Ｐゴシック" charset="-128"/>
            </a:endParaRPr>
          </a:p>
        </p:txBody>
      </p:sp>
      <p:sp>
        <p:nvSpPr>
          <p:cNvPr id="13" name="Layoutschutz unten" hidden="1"/>
          <p:cNvSpPr/>
          <p:nvPr userDrawn="1">
            <p:custDataLst>
              <p:tags r:id="rId8"/>
            </p:custDataLst>
          </p:nvPr>
        </p:nvSpPr>
        <p:spPr bwMode="auto">
          <a:xfrm>
            <a:off x="516468" y="5442969"/>
            <a:ext cx="10332060" cy="640117"/>
          </a:xfrm>
          <a:prstGeom prst="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 rtlCol="0" anchor="ctr"/>
          <a:lstStyle/>
          <a:p>
            <a:pPr algn="ctr" eaLnBrk="1" hangingPunct="1"/>
            <a:endParaRPr lang="de-DE" sz="1800" b="1" kern="0" dirty="0">
              <a:latin typeface="Arial" charset="0"/>
              <a:ea typeface="ＭＳ Ｐゴシック" charset="-128"/>
            </a:endParaRPr>
          </a:p>
        </p:txBody>
      </p:sp>
      <p:sp>
        <p:nvSpPr>
          <p:cNvPr id="17" name="Logoschutz Fußzeile" hidden="1"/>
          <p:cNvSpPr>
            <a:spLocks/>
          </p:cNvSpPr>
          <p:nvPr userDrawn="1">
            <p:custDataLst>
              <p:tags r:id="rId9"/>
            </p:custDataLst>
          </p:nvPr>
        </p:nvSpPr>
        <p:spPr bwMode="auto">
          <a:xfrm>
            <a:off x="0" y="6527297"/>
            <a:ext cx="12192000" cy="2308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 rtlCol="0" anchor="ctr"/>
          <a:lstStyle/>
          <a:p>
            <a:pPr algn="ctr" eaLnBrk="1" hangingPunct="1"/>
            <a:endParaRPr lang="de-DE" sz="1800" b="1" kern="0" dirty="0">
              <a:latin typeface="Arial" charset="0"/>
              <a:ea typeface="ＭＳ Ｐゴシック" charset="-128"/>
            </a:endParaRPr>
          </a:p>
        </p:txBody>
      </p:sp>
      <p:sp>
        <p:nvSpPr>
          <p:cNvPr id="19" name="Layoutschutz Haupttitel" hidden="1"/>
          <p:cNvSpPr>
            <a:spLocks/>
          </p:cNvSpPr>
          <p:nvPr userDrawn="1">
            <p:custDataLst>
              <p:tags r:id="rId10"/>
            </p:custDataLst>
          </p:nvPr>
        </p:nvSpPr>
        <p:spPr bwMode="auto">
          <a:xfrm>
            <a:off x="479376" y="249584"/>
            <a:ext cx="11412000" cy="5405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de-DE" sz="1800" b="1" dirty="0">
              <a:cs typeface="Arial" pitchFamily="34" charset="0"/>
            </a:endParaRPr>
          </a:p>
        </p:txBody>
      </p:sp>
      <p:sp>
        <p:nvSpPr>
          <p:cNvPr id="20" name="Layoutschutz Untertitel" hidden="1"/>
          <p:cNvSpPr>
            <a:spLocks/>
          </p:cNvSpPr>
          <p:nvPr userDrawn="1">
            <p:custDataLst>
              <p:tags r:id="rId11"/>
            </p:custDataLst>
          </p:nvPr>
        </p:nvSpPr>
        <p:spPr bwMode="auto">
          <a:xfrm>
            <a:off x="479376" y="764704"/>
            <a:ext cx="11412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de-DE" sz="18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57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äsentationstitel ex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kadcfl01\EXP_PUBLIC\Projekte\Eplan\XX_CORPORATE_DESIGN\Bildmaterial\Powerlines EPLAN PPT\Powerlines EPLAN PPT\E-Powerpoint_PL_BGb_G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kadcfl01\EXP_PUBLIC\Projekte\Eplan\XX_CORPORATE_DESIGN\Bildmaterial\Logos\ePLAN_claim+_ger_W_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3339" y="-27384"/>
            <a:ext cx="6591301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ildplatzhalter 2"/>
          <p:cNvSpPr>
            <a:spLocks noGrp="1"/>
          </p:cNvSpPr>
          <p:nvPr>
            <p:ph type="pic" sz="quarter" idx="10"/>
          </p:nvPr>
        </p:nvSpPr>
        <p:spPr bwMode="gray">
          <a:xfrm>
            <a:off x="1" y="1038225"/>
            <a:ext cx="12181417" cy="433546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ЕПЛАН Программное обеспечение и услуги / Евгений Кармацких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DDCE9E-36D7-4F78-8420-0BE1B6D3DE2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8" name="Picture 4" descr="\\kadcfl01\EXP_PUBLIC\Projekte\Eplan\XX_CORPORATE_DESIGN\Bildmaterial\Powerlines EPLAN PPT\Powerlines EPLAN PPT\E-Powerpoint_PL_BGb_GB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92"/>
            <a:ext cx="12192000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kadcfl01\EXP_PUBLIC\Projekte\Eplan\XX_CORPORATE_DESIGN\Bildmaterial\Logos\ePLAN_claim+_ger_W_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3935" y="-26988"/>
            <a:ext cx="6591300" cy="113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15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äsentationstitel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 bwMode="gray">
          <a:xfrm>
            <a:off x="1" y="1038225"/>
            <a:ext cx="12181417" cy="433546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gray">
          <a:xfrm>
            <a:off x="-2" y="0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9719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gangsfolie Präsen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679765" y="2264569"/>
            <a:ext cx="8832849" cy="232886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4000"/>
            </a:lvl1pPr>
            <a:lvl2pPr marL="363537" indent="0" algn="ctr">
              <a:buFontTx/>
              <a:buNone/>
              <a:defRPr/>
            </a:lvl2pPr>
            <a:lvl3pPr marL="715962" indent="0" algn="ctr">
              <a:buFontTx/>
              <a:buNone/>
              <a:defRPr/>
            </a:lvl3pPr>
            <a:lvl4pPr marL="1077912" indent="0" algn="ctr">
              <a:buFontTx/>
              <a:buNone/>
              <a:defRPr/>
            </a:lvl4pPr>
            <a:lvl5pPr marL="1439862" indent="0" algn="ctr">
              <a:buFontTx/>
              <a:buNone/>
              <a:defRPr/>
            </a:lvl5pPr>
          </a:lstStyle>
          <a:p>
            <a:pPr lvl="0"/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146454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 bwMode="gray">
          <a:xfrm>
            <a:off x="10219267" y="6567489"/>
            <a:ext cx="508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gray">
          <a:xfrm>
            <a:off x="-1" y="0"/>
            <a:ext cx="11713633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14479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344556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iegsfolie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007435" y="1484784"/>
            <a:ext cx="10972800" cy="43204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 / Title 24 </a:t>
            </a:r>
            <a:r>
              <a:rPr lang="de-DE" dirty="0" err="1" smtClean="0"/>
              <a:t>pt</a:t>
            </a:r>
            <a:r>
              <a:rPr lang="de-DE" dirty="0" smtClean="0"/>
              <a:t>. Fett / </a:t>
            </a:r>
            <a:r>
              <a:rPr lang="de-DE" dirty="0" err="1" smtClean="0"/>
              <a:t>bold</a:t>
            </a:r>
            <a:endParaRPr lang="de-DE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430662" y="6461189"/>
            <a:ext cx="7330677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Richtungspfeil 6"/>
          <p:cNvSpPr/>
          <p:nvPr userDrawn="1"/>
        </p:nvSpPr>
        <p:spPr bwMode="auto">
          <a:xfrm>
            <a:off x="468406" y="1619275"/>
            <a:ext cx="383117" cy="216024"/>
          </a:xfrm>
          <a:prstGeom prst="homePlate">
            <a:avLst/>
          </a:prstGeom>
          <a:solidFill>
            <a:srgbClr val="E2001A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-2117" y="1974850"/>
            <a:ext cx="12194117" cy="332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-28800"/>
            <a:ext cx="6591300" cy="113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ext 1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-2" y="1052514"/>
            <a:ext cx="10320868" cy="50004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10422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ext 2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-2" y="1052511"/>
            <a:ext cx="11713635" cy="44748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4179847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0" y="1052514"/>
            <a:ext cx="5759963" cy="4321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5903384" y="1052514"/>
            <a:ext cx="5376333" cy="4321175"/>
          </a:xfrm>
        </p:spPr>
        <p:txBody>
          <a:bodyPr l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125948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0" y="1592796"/>
            <a:ext cx="5759963" cy="3780892"/>
          </a:xfrm>
        </p:spPr>
        <p:txBody>
          <a:bodyPr lIns="43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5903384" y="1592796"/>
            <a:ext cx="5376333" cy="3780892"/>
          </a:xfrm>
        </p:spPr>
        <p:txBody>
          <a:bodyPr l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 bwMode="gray">
          <a:xfrm>
            <a:off x="480418" y="1052514"/>
            <a:ext cx="5351445" cy="545715"/>
          </a:xfrm>
          <a:solidFill>
            <a:schemeClr val="tx1"/>
          </a:solidFill>
          <a:ln>
            <a:noFill/>
            <a:miter lim="800000"/>
          </a:ln>
        </p:spPr>
        <p:txBody>
          <a:bodyPr vert="horz" lIns="72000" tIns="72000" rIns="72000" bIns="72000" rtlCol="0" anchor="ctr" anchorCtr="0">
            <a:noAutofit/>
          </a:bodyPr>
          <a:lstStyle>
            <a:lvl1pPr>
              <a:defRPr lang="de-DE" sz="1800" b="1" dirty="0" smtClean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6"/>
          </p:nvPr>
        </p:nvSpPr>
        <p:spPr bwMode="gray">
          <a:xfrm>
            <a:off x="5903384" y="1052514"/>
            <a:ext cx="5376333" cy="545715"/>
          </a:xfrm>
          <a:solidFill>
            <a:schemeClr val="tx1"/>
          </a:solidFill>
          <a:ln>
            <a:noFill/>
            <a:miter lim="800000"/>
          </a:ln>
        </p:spPr>
        <p:txBody>
          <a:bodyPr vert="horz" lIns="72000" tIns="72000" rIns="72000" bIns="72000" rtlCol="0" anchor="ctr" anchorCtr="0">
            <a:noAutofit/>
          </a:bodyPr>
          <a:lstStyle>
            <a:lvl1pPr>
              <a:defRPr lang="de-DE" sz="1800" b="1" dirty="0" smtClean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3675989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5"/>
          </p:nvPr>
        </p:nvSpPr>
        <p:spPr bwMode="gray">
          <a:xfrm>
            <a:off x="485545" y="1052514"/>
            <a:ext cx="3978275" cy="1152351"/>
          </a:xfrm>
          <a:solidFill>
            <a:schemeClr val="tx1"/>
          </a:solidFill>
          <a:ln>
            <a:noFill/>
            <a:miter lim="800000"/>
          </a:ln>
        </p:spPr>
        <p:txBody>
          <a:bodyPr vert="horz" lIns="72000" tIns="122400" rIns="0" bIns="0" rtlCol="0" anchor="t" anchorCtr="0">
            <a:noAutofit/>
          </a:bodyPr>
          <a:lstStyle>
            <a:lvl1pPr marL="177800" indent="-177800">
              <a:buFont typeface="Wingdings" pitchFamily="2" charset="2"/>
              <a:buChar char="§"/>
              <a:defRPr lang="de-DE" b="1" dirty="0" smtClean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 bwMode="gray">
          <a:xfrm>
            <a:off x="0" y="2204864"/>
            <a:ext cx="4464051" cy="3168824"/>
          </a:xfrm>
        </p:spPr>
        <p:txBody>
          <a:bodyPr lIns="43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/>
          </p:nvPr>
        </p:nvSpPr>
        <p:spPr bwMode="gray">
          <a:xfrm>
            <a:off x="4607984" y="1038226"/>
            <a:ext cx="6671733" cy="4335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8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796215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 bwMode="gray">
          <a:xfrm>
            <a:off x="2429309" y="1611524"/>
            <a:ext cx="7315097" cy="828117"/>
          </a:xfrm>
        </p:spPr>
        <p:txBody>
          <a:bodyPr lIns="7200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 bwMode="gray">
          <a:xfrm>
            <a:off x="2429309" y="2440198"/>
            <a:ext cx="7315097" cy="293349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429308" y="1052513"/>
            <a:ext cx="7315200" cy="539750"/>
          </a:xfrm>
          <a:solidFill>
            <a:schemeClr val="tx1"/>
          </a:solidFill>
        </p:spPr>
        <p:txBody>
          <a:bodyPr lIns="72000" anchor="ctr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25086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Kernaussage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 bwMode="gray">
          <a:xfrm>
            <a:off x="478367" y="1052514"/>
            <a:ext cx="6385984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 bwMode="gray">
          <a:xfrm>
            <a:off x="8159751" y="2132856"/>
            <a:ext cx="3119967" cy="2591544"/>
          </a:xfrm>
          <a:solidFill>
            <a:schemeClr val="tx1"/>
          </a:solidFill>
          <a:ln>
            <a:noFill/>
            <a:miter lim="800000"/>
          </a:ln>
        </p:spPr>
        <p:txBody>
          <a:bodyPr vert="horz" lIns="72000" tIns="72000" rIns="72000" bIns="72000" rtlCol="0" anchor="t" anchorCtr="0">
            <a:noAutofit/>
          </a:bodyPr>
          <a:lstStyle>
            <a:lvl1pPr>
              <a:defRPr lang="de-DE" b="1" dirty="0" smtClean="0">
                <a:solidFill>
                  <a:schemeClr val="bg1"/>
                </a:solidFill>
              </a:defRPr>
            </a:lvl1pPr>
            <a:lvl2pPr>
              <a:defRPr lang="de-DE" dirty="0" smtClean="0">
                <a:solidFill>
                  <a:schemeClr val="bg1"/>
                </a:solidFill>
              </a:defRPr>
            </a:lvl2pPr>
            <a:lvl3pPr>
              <a:defRPr lang="de-DE" dirty="0" smtClean="0">
                <a:solidFill>
                  <a:schemeClr val="bg1"/>
                </a:solidFill>
              </a:defRPr>
            </a:lvl3pPr>
            <a:lvl4pPr>
              <a:defRPr lang="de-DE" dirty="0" smtClean="0">
                <a:solidFill>
                  <a:schemeClr val="bg1"/>
                </a:solidFill>
              </a:defRPr>
            </a:lvl4pPr>
            <a:lvl5pPr>
              <a:defRPr lang="de-DE" dirty="0">
                <a:solidFill>
                  <a:schemeClr val="bg1"/>
                </a:solidFill>
              </a:defRPr>
            </a:lvl5pPr>
          </a:lstStyle>
          <a:p>
            <a:pPr lvl="0">
              <a:buNone/>
            </a:pPr>
            <a:r>
              <a:rPr lang="ru-RU" smtClean="0"/>
              <a:t>Образец текста</a:t>
            </a:r>
          </a:p>
          <a:p>
            <a:pPr lvl="1">
              <a:buNone/>
            </a:pPr>
            <a:r>
              <a:rPr lang="ru-RU" smtClean="0"/>
              <a:t>Второй уровень</a:t>
            </a:r>
          </a:p>
          <a:p>
            <a:pPr lvl="2">
              <a:buNone/>
            </a:pPr>
            <a:r>
              <a:rPr lang="ru-RU" smtClean="0"/>
              <a:t>Третий уровень</a:t>
            </a:r>
          </a:p>
          <a:p>
            <a:pPr lvl="3">
              <a:buNone/>
            </a:pPr>
            <a:r>
              <a:rPr lang="ru-RU" smtClean="0"/>
              <a:t>Четвертый уровень</a:t>
            </a:r>
          </a:p>
          <a:p>
            <a:pPr lvl="4">
              <a:buNone/>
            </a:pPr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0899497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Bild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1" y="1052513"/>
            <a:ext cx="5632452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5903386" y="1052513"/>
            <a:ext cx="5376333" cy="4321174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223129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Gross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478367" y="1052513"/>
            <a:ext cx="10801352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934714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478365" y="1052514"/>
            <a:ext cx="3216000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8"/>
          </p:nvPr>
        </p:nvSpPr>
        <p:spPr bwMode="gray">
          <a:xfrm>
            <a:off x="3791616" y="1052514"/>
            <a:ext cx="3216000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9"/>
          </p:nvPr>
        </p:nvSpPr>
        <p:spPr bwMode="gray">
          <a:xfrm>
            <a:off x="7104867" y="1052514"/>
            <a:ext cx="3216000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575068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und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924990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9" descr="fri121400290.jpg"/>
          <p:cNvPicPr>
            <a:picLocks noChangeAspect="1"/>
          </p:cNvPicPr>
          <p:nvPr userDrawn="1"/>
        </p:nvPicPr>
        <p:blipFill>
          <a:blip r:embed="rId6" cstate="print"/>
          <a:srcRect l="26270" t="11053" b="16019"/>
          <a:stretch>
            <a:fillRect/>
          </a:stretch>
        </p:blipFill>
        <p:spPr bwMode="auto">
          <a:xfrm>
            <a:off x="0" y="404813"/>
            <a:ext cx="12192000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K:\Rittal\Unternehmenspraesentation_2013\Korrekturen_Kunde\Unternehmenspräsi\Logos_fliegen_2013_neu.pn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34" y="-215900"/>
            <a:ext cx="11523133" cy="728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430662" y="6461189"/>
            <a:ext cx="733067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Textplatzhalter 2"/>
          <p:cNvSpPr txBox="1">
            <a:spLocks/>
          </p:cNvSpPr>
          <p:nvPr userDrawn="1"/>
        </p:nvSpPr>
        <p:spPr>
          <a:xfrm>
            <a:off x="334434" y="620713"/>
            <a:ext cx="11330517" cy="10080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indent="-342900">
              <a:spcBef>
                <a:spcPct val="20000"/>
              </a:spcBef>
              <a:defRPr/>
            </a:pPr>
            <a:r>
              <a:rPr lang="de-DE" sz="2000" dirty="0" smtClean="0">
                <a:ea typeface="+mn-ea"/>
              </a:rPr>
              <a:t>CIDEON und EPLAN – im starken Verbund </a:t>
            </a:r>
            <a:br>
              <a:rPr lang="de-DE" sz="2000" dirty="0" smtClean="0">
                <a:ea typeface="+mn-ea"/>
              </a:rPr>
            </a:br>
            <a:r>
              <a:rPr lang="de-DE" sz="2000" dirty="0" smtClean="0">
                <a:ea typeface="+mn-ea"/>
              </a:rPr>
              <a:t>der Friedhelm Loh Group</a:t>
            </a:r>
            <a:endParaRPr lang="de-DE" sz="2000" dirty="0">
              <a:ea typeface="+mn-ea"/>
            </a:endParaRPr>
          </a:p>
        </p:txBody>
      </p:sp>
      <p:sp>
        <p:nvSpPr>
          <p:cNvPr id="9" name="Textplatzhalter 2"/>
          <p:cNvSpPr txBox="1">
            <a:spLocks/>
          </p:cNvSpPr>
          <p:nvPr userDrawn="1"/>
        </p:nvSpPr>
        <p:spPr>
          <a:xfrm>
            <a:off x="334434" y="260351"/>
            <a:ext cx="9410700" cy="3603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indent="-342900">
              <a:spcBef>
                <a:spcPct val="20000"/>
              </a:spcBef>
              <a:defRPr/>
            </a:pPr>
            <a:r>
              <a:rPr lang="de-DE" sz="2400" dirty="0" smtClean="0">
                <a:ea typeface="+mn-ea"/>
              </a:rPr>
              <a:t>Familienunternehmen</a:t>
            </a:r>
            <a:endParaRPr lang="de-DE" sz="2400" dirty="0">
              <a:ea typeface="+mn-ea"/>
            </a:endParaRPr>
          </a:p>
        </p:txBody>
      </p:sp>
      <p:pic>
        <p:nvPicPr>
          <p:cNvPr id="16" name="Grafik 15" descr="CID_4c_W.png"/>
          <p:cNvPicPr>
            <a:picLocks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1049601" y="216000"/>
            <a:ext cx="707191" cy="74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it Beschriftung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480435" y="3141664"/>
            <a:ext cx="3216000" cy="2232025"/>
          </a:xfrm>
          <a:prstGeom prst="rect">
            <a:avLst/>
          </a:prstGeom>
        </p:spPr>
        <p:txBody>
          <a:bodyPr lIns="72000" tIns="72000" rIns="72000" b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20"/>
          </p:nvPr>
        </p:nvSpPr>
        <p:spPr bwMode="gray">
          <a:xfrm>
            <a:off x="3792803" y="3141664"/>
            <a:ext cx="3216000" cy="2232025"/>
          </a:xfrm>
          <a:prstGeom prst="rect">
            <a:avLst/>
          </a:prstGeom>
        </p:spPr>
        <p:txBody>
          <a:bodyPr lIns="72000" tIns="72000" rIns="72000" b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1"/>
          </p:nvPr>
        </p:nvSpPr>
        <p:spPr bwMode="gray">
          <a:xfrm>
            <a:off x="7105172" y="3141664"/>
            <a:ext cx="3216000" cy="2232025"/>
          </a:xfrm>
          <a:prstGeom prst="rect">
            <a:avLst/>
          </a:prstGeom>
        </p:spPr>
        <p:txBody>
          <a:bodyPr lIns="72000" tIns="72000" rIns="72000" b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6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478367" y="1038226"/>
            <a:ext cx="3216000" cy="2102743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7" name="Bildplatzhalter 4"/>
          <p:cNvSpPr>
            <a:spLocks noGrp="1"/>
          </p:cNvSpPr>
          <p:nvPr>
            <p:ph type="pic" sz="quarter" idx="18"/>
          </p:nvPr>
        </p:nvSpPr>
        <p:spPr bwMode="gray">
          <a:xfrm>
            <a:off x="3791616" y="1038226"/>
            <a:ext cx="3216000" cy="2102743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8" name="Bildplatzhalter 4"/>
          <p:cNvSpPr>
            <a:spLocks noGrp="1"/>
          </p:cNvSpPr>
          <p:nvPr>
            <p:ph type="pic" sz="quarter" idx="19"/>
          </p:nvPr>
        </p:nvSpPr>
        <p:spPr bwMode="gray">
          <a:xfrm>
            <a:off x="7104867" y="1038226"/>
            <a:ext cx="3216000" cy="2102743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24639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2486297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ilder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3"/>
          </p:nvPr>
        </p:nvSpPr>
        <p:spPr bwMode="gray">
          <a:xfrm>
            <a:off x="5443277" y="1038224"/>
            <a:ext cx="4872000" cy="2124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5"/>
          </p:nvPr>
        </p:nvSpPr>
        <p:spPr bwMode="gray">
          <a:xfrm>
            <a:off x="5443277" y="3248336"/>
            <a:ext cx="4872000" cy="2124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16"/>
          </p:nvPr>
        </p:nvSpPr>
        <p:spPr bwMode="gray">
          <a:xfrm>
            <a:off x="478367" y="1038224"/>
            <a:ext cx="4872000" cy="2124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12" name="Bildplatzhalter 5"/>
          <p:cNvSpPr>
            <a:spLocks noGrp="1"/>
          </p:cNvSpPr>
          <p:nvPr>
            <p:ph type="pic" sz="quarter" idx="17"/>
          </p:nvPr>
        </p:nvSpPr>
        <p:spPr bwMode="gray">
          <a:xfrm>
            <a:off x="478367" y="3248336"/>
            <a:ext cx="4872000" cy="2124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8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0747405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n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0" y="1052513"/>
            <a:ext cx="3758400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7"/>
          </p:nvPr>
        </p:nvSpPr>
        <p:spPr bwMode="gray">
          <a:xfrm>
            <a:off x="3760659" y="1052513"/>
            <a:ext cx="3758400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8"/>
          </p:nvPr>
        </p:nvSpPr>
        <p:spPr bwMode="gray">
          <a:xfrm>
            <a:off x="7521317" y="1052513"/>
            <a:ext cx="3758400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33379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Text 1, 1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-2" y="1052514"/>
            <a:ext cx="10320868" cy="50004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775928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Text 2, 1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-2" y="1052511"/>
            <a:ext cx="11713635" cy="44748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656112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, 1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0" y="1052514"/>
            <a:ext cx="5759963" cy="4321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5903384" y="1052514"/>
            <a:ext cx="5376333" cy="4321175"/>
          </a:xfrm>
        </p:spPr>
        <p:txBody>
          <a:bodyPr l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10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51047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gleich, 1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0" y="1592796"/>
            <a:ext cx="5759963" cy="3780892"/>
          </a:xfrm>
        </p:spPr>
        <p:txBody>
          <a:bodyPr lIns="43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5903384" y="1592796"/>
            <a:ext cx="5376333" cy="3780892"/>
          </a:xfrm>
        </p:spPr>
        <p:txBody>
          <a:bodyPr l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 bwMode="gray">
          <a:xfrm>
            <a:off x="480418" y="1052514"/>
            <a:ext cx="5351445" cy="545715"/>
          </a:xfrm>
          <a:solidFill>
            <a:schemeClr val="tx1"/>
          </a:solidFill>
          <a:ln>
            <a:noFill/>
            <a:miter lim="800000"/>
          </a:ln>
        </p:spPr>
        <p:txBody>
          <a:bodyPr vert="horz" lIns="72000" tIns="72000" rIns="72000" bIns="72000" rtlCol="0" anchor="ctr" anchorCtr="0">
            <a:noAutofit/>
          </a:bodyPr>
          <a:lstStyle>
            <a:lvl1pPr>
              <a:defRPr lang="de-DE" sz="1800" b="1" dirty="0" smtClean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6"/>
          </p:nvPr>
        </p:nvSpPr>
        <p:spPr bwMode="gray">
          <a:xfrm>
            <a:off x="5903384" y="1052514"/>
            <a:ext cx="5376333" cy="545715"/>
          </a:xfrm>
          <a:solidFill>
            <a:schemeClr val="tx1"/>
          </a:solidFill>
          <a:ln>
            <a:noFill/>
            <a:miter lim="800000"/>
          </a:ln>
        </p:spPr>
        <p:txBody>
          <a:bodyPr vert="horz" lIns="72000" tIns="72000" rIns="72000" bIns="72000" rtlCol="0" anchor="ctr" anchorCtr="0">
            <a:noAutofit/>
          </a:bodyPr>
          <a:lstStyle>
            <a:lvl1pPr>
              <a:defRPr lang="de-DE" sz="1800" b="1" dirty="0" smtClean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97720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halt mit Überschrift, 1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5"/>
          </p:nvPr>
        </p:nvSpPr>
        <p:spPr bwMode="gray">
          <a:xfrm>
            <a:off x="485545" y="1052514"/>
            <a:ext cx="3978275" cy="1152351"/>
          </a:xfrm>
          <a:solidFill>
            <a:schemeClr val="tx1"/>
          </a:solidFill>
          <a:ln>
            <a:noFill/>
            <a:miter lim="800000"/>
          </a:ln>
        </p:spPr>
        <p:txBody>
          <a:bodyPr vert="horz" lIns="72000" tIns="122400" rIns="0" bIns="0" rtlCol="0" anchor="t" anchorCtr="0">
            <a:noAutofit/>
          </a:bodyPr>
          <a:lstStyle>
            <a:lvl1pPr marL="177800" indent="-177800">
              <a:buFont typeface="Wingdings" pitchFamily="2" charset="2"/>
              <a:buChar char="§"/>
              <a:defRPr lang="de-DE" b="1" dirty="0" smtClean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 bwMode="gray">
          <a:xfrm>
            <a:off x="0" y="2204864"/>
            <a:ext cx="4464051" cy="3168824"/>
          </a:xfrm>
        </p:spPr>
        <p:txBody>
          <a:bodyPr lIns="43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/>
          </p:nvPr>
        </p:nvSpPr>
        <p:spPr bwMode="gray">
          <a:xfrm>
            <a:off x="4607984" y="1038226"/>
            <a:ext cx="6671733" cy="4335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10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21314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d mit Überschrift, 1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 bwMode="gray">
          <a:xfrm>
            <a:off x="2429309" y="1611524"/>
            <a:ext cx="7315097" cy="828117"/>
          </a:xfrm>
        </p:spPr>
        <p:txBody>
          <a:bodyPr lIns="7200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 bwMode="gray">
          <a:xfrm>
            <a:off x="2429309" y="2440198"/>
            <a:ext cx="7315097" cy="293349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429308" y="1052513"/>
            <a:ext cx="7315200" cy="539750"/>
          </a:xfrm>
          <a:solidFill>
            <a:schemeClr val="tx1"/>
          </a:solidFill>
        </p:spPr>
        <p:txBody>
          <a:bodyPr lIns="72000" anchor="ctr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320459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d mit Kernaussage, 1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 bwMode="gray">
          <a:xfrm>
            <a:off x="478367" y="1052514"/>
            <a:ext cx="6385984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 bwMode="gray">
          <a:xfrm>
            <a:off x="8159751" y="2132856"/>
            <a:ext cx="3119967" cy="2591544"/>
          </a:xfrm>
          <a:solidFill>
            <a:schemeClr val="tx1"/>
          </a:solidFill>
          <a:ln>
            <a:noFill/>
            <a:miter lim="800000"/>
          </a:ln>
        </p:spPr>
        <p:txBody>
          <a:bodyPr vert="horz" lIns="72000" tIns="72000" rIns="72000" bIns="72000" rtlCol="0" anchor="t" anchorCtr="0">
            <a:noAutofit/>
          </a:bodyPr>
          <a:lstStyle>
            <a:lvl1pPr>
              <a:defRPr lang="de-DE" b="1" dirty="0" smtClean="0">
                <a:solidFill>
                  <a:schemeClr val="bg1"/>
                </a:solidFill>
              </a:defRPr>
            </a:lvl1pPr>
            <a:lvl2pPr>
              <a:defRPr lang="de-DE" dirty="0" smtClean="0">
                <a:solidFill>
                  <a:schemeClr val="bg1"/>
                </a:solidFill>
              </a:defRPr>
            </a:lvl2pPr>
            <a:lvl3pPr>
              <a:defRPr lang="de-DE" dirty="0" smtClean="0">
                <a:solidFill>
                  <a:schemeClr val="bg1"/>
                </a:solidFill>
              </a:defRPr>
            </a:lvl3pPr>
            <a:lvl4pPr>
              <a:defRPr lang="de-DE" dirty="0" smtClean="0">
                <a:solidFill>
                  <a:schemeClr val="bg1"/>
                </a:solidFill>
              </a:defRPr>
            </a:lvl4pPr>
            <a:lvl5pPr>
              <a:defRPr lang="de-DE" dirty="0">
                <a:solidFill>
                  <a:schemeClr val="bg1"/>
                </a:solidFill>
              </a:defRPr>
            </a:lvl5pPr>
          </a:lstStyle>
          <a:p>
            <a:pPr lvl="0">
              <a:buNone/>
            </a:pPr>
            <a:r>
              <a:rPr lang="ru-RU" smtClean="0"/>
              <a:t>Образец текста</a:t>
            </a:r>
          </a:p>
          <a:p>
            <a:pPr lvl="1">
              <a:buNone/>
            </a:pPr>
            <a:r>
              <a:rPr lang="ru-RU" smtClean="0"/>
              <a:t>Второй уровень</a:t>
            </a:r>
          </a:p>
          <a:p>
            <a:pPr lvl="2">
              <a:buNone/>
            </a:pPr>
            <a:r>
              <a:rPr lang="ru-RU" smtClean="0"/>
              <a:t>Третий уровень</a:t>
            </a:r>
          </a:p>
          <a:p>
            <a:pPr lvl="3">
              <a:buNone/>
            </a:pPr>
            <a:r>
              <a:rPr lang="ru-RU" smtClean="0"/>
              <a:t>Четвертый уровень</a:t>
            </a:r>
          </a:p>
          <a:p>
            <a:pPr lvl="4">
              <a:buNone/>
            </a:pPr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9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407751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 ex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\\kadcfl01\EXP_PUBLIC\Projekte\Eplan\XX_CORPORATE_DESIGN\Bildmaterial\Powerlines EPLAN PPT\Powerlines EPLAN PPT\E-Powerpoint_PL_BGb_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92"/>
            <a:ext cx="12192000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kadcfl01\EXP_PUBLIC\Projekte\Eplan\XX_CORPORATE_DESIGN\Bildmaterial\Logos\ePLAN_claim+_ger_W_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3935" y="-26988"/>
            <a:ext cx="6591300" cy="113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ildplatzhalter 2"/>
          <p:cNvSpPr>
            <a:spLocks noGrp="1"/>
          </p:cNvSpPr>
          <p:nvPr>
            <p:ph type="pic" sz="quarter" idx="10"/>
          </p:nvPr>
        </p:nvSpPr>
        <p:spPr bwMode="gray">
          <a:xfrm>
            <a:off x="2" y="1038227"/>
            <a:ext cx="12181417" cy="43354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ЕПЛАН Программное обеспечение и услуги / Евгений Кармацких</a:t>
            </a:r>
            <a:endParaRPr lang="de-DE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10128251" y="6453336"/>
            <a:ext cx="382808" cy="206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DDCE9E-36D7-4F78-8420-0BE1B6D3DE2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257381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und Bild, 1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1" y="1052513"/>
            <a:ext cx="5632452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5903386" y="1052513"/>
            <a:ext cx="5376333" cy="4321174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617682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d Gross, 1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478367" y="1052513"/>
            <a:ext cx="10801352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254222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Bilder, 1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478365" y="1052514"/>
            <a:ext cx="3216000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8"/>
          </p:nvPr>
        </p:nvSpPr>
        <p:spPr bwMode="gray">
          <a:xfrm>
            <a:off x="3791616" y="1052514"/>
            <a:ext cx="3216000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9"/>
          </p:nvPr>
        </p:nvSpPr>
        <p:spPr bwMode="gray">
          <a:xfrm>
            <a:off x="7104867" y="1052514"/>
            <a:ext cx="3216000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9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92759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Bilder mit Beschriftung, 1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480435" y="3141664"/>
            <a:ext cx="3216000" cy="2232025"/>
          </a:xfrm>
          <a:prstGeom prst="rect">
            <a:avLst/>
          </a:prstGeom>
        </p:spPr>
        <p:txBody>
          <a:bodyPr lIns="72000" tIns="72000" rIns="72000" b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20"/>
          </p:nvPr>
        </p:nvSpPr>
        <p:spPr bwMode="gray">
          <a:xfrm>
            <a:off x="3792803" y="3141664"/>
            <a:ext cx="3216000" cy="2232025"/>
          </a:xfrm>
          <a:prstGeom prst="rect">
            <a:avLst/>
          </a:prstGeom>
        </p:spPr>
        <p:txBody>
          <a:bodyPr lIns="72000" tIns="72000" rIns="72000" b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1"/>
          </p:nvPr>
        </p:nvSpPr>
        <p:spPr bwMode="gray">
          <a:xfrm>
            <a:off x="7105172" y="3141664"/>
            <a:ext cx="3216000" cy="2232025"/>
          </a:xfrm>
          <a:prstGeom prst="rect">
            <a:avLst/>
          </a:prstGeom>
        </p:spPr>
        <p:txBody>
          <a:bodyPr lIns="72000" tIns="72000" rIns="72000" b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6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478367" y="1038226"/>
            <a:ext cx="3216000" cy="2102743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7" name="Bildplatzhalter 4"/>
          <p:cNvSpPr>
            <a:spLocks noGrp="1"/>
          </p:cNvSpPr>
          <p:nvPr>
            <p:ph type="pic" sz="quarter" idx="18"/>
          </p:nvPr>
        </p:nvSpPr>
        <p:spPr bwMode="gray">
          <a:xfrm>
            <a:off x="3791616" y="1038226"/>
            <a:ext cx="3216000" cy="2102743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8" name="Bildplatzhalter 4"/>
          <p:cNvSpPr>
            <a:spLocks noGrp="1"/>
          </p:cNvSpPr>
          <p:nvPr>
            <p:ph type="pic" sz="quarter" idx="19"/>
          </p:nvPr>
        </p:nvSpPr>
        <p:spPr bwMode="gray">
          <a:xfrm>
            <a:off x="7104867" y="1038226"/>
            <a:ext cx="3216000" cy="2102743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4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67504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Bilder, 1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3"/>
          </p:nvPr>
        </p:nvSpPr>
        <p:spPr bwMode="gray">
          <a:xfrm>
            <a:off x="5443277" y="1038224"/>
            <a:ext cx="4872000" cy="2124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5"/>
          </p:nvPr>
        </p:nvSpPr>
        <p:spPr bwMode="gray">
          <a:xfrm>
            <a:off x="5443277" y="3248336"/>
            <a:ext cx="4872000" cy="2124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16"/>
          </p:nvPr>
        </p:nvSpPr>
        <p:spPr bwMode="gray">
          <a:xfrm>
            <a:off x="478367" y="1038224"/>
            <a:ext cx="4872000" cy="2124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12" name="Bildplatzhalter 5"/>
          <p:cNvSpPr>
            <a:spLocks noGrp="1"/>
          </p:cNvSpPr>
          <p:nvPr>
            <p:ph type="pic" sz="quarter" idx="17"/>
          </p:nvPr>
        </p:nvSpPr>
        <p:spPr bwMode="gray">
          <a:xfrm>
            <a:off x="478367" y="3248336"/>
            <a:ext cx="4872000" cy="2124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13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068420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Spalten, 1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0" y="1052513"/>
            <a:ext cx="3758400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7"/>
          </p:nvPr>
        </p:nvSpPr>
        <p:spPr bwMode="gray">
          <a:xfrm>
            <a:off x="3760659" y="1052513"/>
            <a:ext cx="3758400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8"/>
          </p:nvPr>
        </p:nvSpPr>
        <p:spPr bwMode="gray">
          <a:xfrm>
            <a:off x="7521317" y="1052513"/>
            <a:ext cx="3758400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0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561658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20985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text, sing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ru-RU" smtClean="0"/>
              <a:t>ЕПЛАН Программное обеспечение и услуги / Евгений Кармацких</a:t>
            </a:r>
            <a:endParaRPr lang="ru-RU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>
          <a:xfrm>
            <a:off x="10128251" y="6453336"/>
            <a:ext cx="382808" cy="206400"/>
          </a:xfrm>
          <a:prstGeom prst="rect">
            <a:avLst/>
          </a:prstGeom>
        </p:spPr>
        <p:txBody>
          <a:bodyPr/>
          <a:lstStyle/>
          <a:p>
            <a:fld id="{56F3D83C-6FEF-437B-BCF4-F521934487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el 5"/>
          <p:cNvSpPr>
            <a:spLocks noGrp="1"/>
          </p:cNvSpPr>
          <p:nvPr>
            <p:ph type="title"/>
          </p:nvPr>
        </p:nvSpPr>
        <p:spPr bwMode="gray">
          <a:xfrm>
            <a:off x="670988" y="540219"/>
            <a:ext cx="10850033" cy="576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671399" y="1394888"/>
            <a:ext cx="10849621" cy="3426883"/>
          </a:xfrm>
          <a:prstGeom prst="rect">
            <a:avLst/>
          </a:prstGeom>
        </p:spPr>
        <p:txBody>
          <a:bodyPr lIns="72000" tIns="72000" rIns="72000" bIns="72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739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051" y="284400"/>
            <a:ext cx="9409376" cy="59055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27999" y="777600"/>
            <a:ext cx="9408428" cy="396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27052" y="1412875"/>
            <a:ext cx="9986432" cy="4103688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65407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äsentationstitel ex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kadcfl01\EXP_PUBLIC\Projekte\Eplan\XX_CORPORATE_DESIGN\Bildmaterial\Powerlines EPLAN PPT\Powerlines EPLAN PPT\E-Powerpoint_PL_BGb_G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kadcfl01\EXP_PUBLIC\Projekte\Eplan\XX_CORPORATE_DESIGN\Bildmaterial\Logos\ePLAN_claim+_ger_W_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3339" y="-27384"/>
            <a:ext cx="6591301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ildplatzhalter 2"/>
          <p:cNvSpPr>
            <a:spLocks noGrp="1"/>
          </p:cNvSpPr>
          <p:nvPr>
            <p:ph type="pic" sz="quarter" idx="10"/>
          </p:nvPr>
        </p:nvSpPr>
        <p:spPr bwMode="gray">
          <a:xfrm>
            <a:off x="1" y="1038225"/>
            <a:ext cx="12181417" cy="433546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ЕПЛАН Программное обеспечение и услуги / Евгений Кармацких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DDCE9E-36D7-4F78-8420-0BE1B6D3DE2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8" name="Picture 4" descr="\\kadcfl01\EXP_PUBLIC\Projekte\Eplan\XX_CORPORATE_DESIGN\Bildmaterial\Powerlines EPLAN PPT\Powerlines EPLAN PPT\E-Powerpoint_PL_BGb_GB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92"/>
            <a:ext cx="12192000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kadcfl01\EXP_PUBLIC\Projekte\Eplan\XX_CORPORATE_DESIGN\Bildmaterial\Logos\ePLAN_claim+_ger_W_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3935" y="-26988"/>
            <a:ext cx="6591300" cy="113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6992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text, sing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ru-RU" smtClean="0"/>
              <a:t>ЕПЛАН Программное обеспечение и услуги / Евгений Кармацких</a:t>
            </a:r>
            <a:endParaRPr lang="ru-RU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>
          <a:xfrm>
            <a:off x="10128251" y="6453336"/>
            <a:ext cx="382808" cy="206400"/>
          </a:xfrm>
          <a:prstGeom prst="rect">
            <a:avLst/>
          </a:prstGeom>
        </p:spPr>
        <p:txBody>
          <a:bodyPr/>
          <a:lstStyle/>
          <a:p>
            <a:fld id="{56F3D83C-6FEF-437B-BCF4-F521934487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el 5"/>
          <p:cNvSpPr>
            <a:spLocks noGrp="1"/>
          </p:cNvSpPr>
          <p:nvPr>
            <p:ph type="title"/>
          </p:nvPr>
        </p:nvSpPr>
        <p:spPr bwMode="gray">
          <a:xfrm>
            <a:off x="670988" y="540219"/>
            <a:ext cx="10850033" cy="576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671399" y="1394888"/>
            <a:ext cx="10849621" cy="3426883"/>
          </a:xfrm>
          <a:prstGeom prst="rect">
            <a:avLst/>
          </a:prstGeom>
        </p:spPr>
        <p:txBody>
          <a:bodyPr lIns="72000" tIns="72000" rIns="72000" bIns="72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65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äsentationstitel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 bwMode="gray">
          <a:xfrm>
            <a:off x="1" y="1038225"/>
            <a:ext cx="12181417" cy="433546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gray">
          <a:xfrm>
            <a:off x="-2" y="0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85060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gangsfolie Präsen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679765" y="2264569"/>
            <a:ext cx="8832849" cy="232886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4000"/>
            </a:lvl1pPr>
            <a:lvl2pPr marL="363537" indent="0" algn="ctr">
              <a:buFontTx/>
              <a:buNone/>
              <a:defRPr/>
            </a:lvl2pPr>
            <a:lvl3pPr marL="715962" indent="0" algn="ctr">
              <a:buFontTx/>
              <a:buNone/>
              <a:defRPr/>
            </a:lvl3pPr>
            <a:lvl4pPr marL="1077912" indent="0" algn="ctr">
              <a:buFontTx/>
              <a:buNone/>
              <a:defRPr/>
            </a:lvl4pPr>
            <a:lvl5pPr marL="1439862" indent="0" algn="ctr">
              <a:buFontTx/>
              <a:buNone/>
              <a:defRPr/>
            </a:lvl5pPr>
          </a:lstStyle>
          <a:p>
            <a:pPr lvl="0"/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350495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 bwMode="gray">
          <a:xfrm>
            <a:off x="10219267" y="6567489"/>
            <a:ext cx="508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gray">
          <a:xfrm>
            <a:off x="-1" y="0"/>
            <a:ext cx="11713633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14479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26194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ext 1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-2" y="1052514"/>
            <a:ext cx="10320868" cy="50004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96325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ext 2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-2" y="1052511"/>
            <a:ext cx="11713635" cy="44748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3103680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0" y="1052514"/>
            <a:ext cx="5759963" cy="4321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5903384" y="1052514"/>
            <a:ext cx="5376333" cy="4321175"/>
          </a:xfrm>
        </p:spPr>
        <p:txBody>
          <a:bodyPr l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616373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0" y="1592796"/>
            <a:ext cx="5759963" cy="3780892"/>
          </a:xfrm>
        </p:spPr>
        <p:txBody>
          <a:bodyPr lIns="43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5903384" y="1592796"/>
            <a:ext cx="5376333" cy="3780892"/>
          </a:xfrm>
        </p:spPr>
        <p:txBody>
          <a:bodyPr l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 bwMode="gray">
          <a:xfrm>
            <a:off x="480418" y="1052514"/>
            <a:ext cx="5351445" cy="545715"/>
          </a:xfrm>
          <a:solidFill>
            <a:schemeClr val="tx1"/>
          </a:solidFill>
          <a:ln>
            <a:noFill/>
            <a:miter lim="800000"/>
          </a:ln>
        </p:spPr>
        <p:txBody>
          <a:bodyPr vert="horz" lIns="72000" tIns="72000" rIns="72000" bIns="72000" rtlCol="0" anchor="ctr" anchorCtr="0">
            <a:noAutofit/>
          </a:bodyPr>
          <a:lstStyle>
            <a:lvl1pPr>
              <a:defRPr lang="de-DE" sz="1800" b="1" dirty="0" smtClean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6"/>
          </p:nvPr>
        </p:nvSpPr>
        <p:spPr bwMode="gray">
          <a:xfrm>
            <a:off x="5903384" y="1052514"/>
            <a:ext cx="5376333" cy="545715"/>
          </a:xfrm>
          <a:solidFill>
            <a:schemeClr val="tx1"/>
          </a:solidFill>
          <a:ln>
            <a:noFill/>
            <a:miter lim="800000"/>
          </a:ln>
        </p:spPr>
        <p:txBody>
          <a:bodyPr vert="horz" lIns="72000" tIns="72000" rIns="72000" bIns="72000" rtlCol="0" anchor="ctr" anchorCtr="0">
            <a:noAutofit/>
          </a:bodyPr>
          <a:lstStyle>
            <a:lvl1pPr>
              <a:defRPr lang="de-DE" sz="1800" b="1" dirty="0" smtClean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4187864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5"/>
          </p:nvPr>
        </p:nvSpPr>
        <p:spPr bwMode="gray">
          <a:xfrm>
            <a:off x="485545" y="1052514"/>
            <a:ext cx="3978275" cy="1152351"/>
          </a:xfrm>
          <a:solidFill>
            <a:schemeClr val="tx1"/>
          </a:solidFill>
          <a:ln>
            <a:noFill/>
            <a:miter lim="800000"/>
          </a:ln>
        </p:spPr>
        <p:txBody>
          <a:bodyPr vert="horz" lIns="72000" tIns="122400" rIns="0" bIns="0" rtlCol="0" anchor="t" anchorCtr="0">
            <a:noAutofit/>
          </a:bodyPr>
          <a:lstStyle>
            <a:lvl1pPr marL="177800" indent="-177800">
              <a:buFont typeface="Wingdings" pitchFamily="2" charset="2"/>
              <a:buChar char="§"/>
              <a:defRPr lang="de-DE" b="1" dirty="0" smtClean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 bwMode="gray">
          <a:xfrm>
            <a:off x="0" y="2204864"/>
            <a:ext cx="4464051" cy="3168824"/>
          </a:xfrm>
        </p:spPr>
        <p:txBody>
          <a:bodyPr lIns="43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/>
          </p:nvPr>
        </p:nvSpPr>
        <p:spPr bwMode="gray">
          <a:xfrm>
            <a:off x="4607984" y="1038226"/>
            <a:ext cx="6671733" cy="4335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8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2966029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 bwMode="gray">
          <a:xfrm>
            <a:off x="2429309" y="1611524"/>
            <a:ext cx="7315097" cy="828117"/>
          </a:xfrm>
        </p:spPr>
        <p:txBody>
          <a:bodyPr lIns="7200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 bwMode="gray">
          <a:xfrm>
            <a:off x="2429309" y="2440198"/>
            <a:ext cx="7315097" cy="293349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429308" y="1052513"/>
            <a:ext cx="7315200" cy="539750"/>
          </a:xfrm>
          <a:solidFill>
            <a:schemeClr val="tx1"/>
          </a:solidFill>
        </p:spPr>
        <p:txBody>
          <a:bodyPr lIns="72000" anchor="ctr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324119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Kernaussage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 bwMode="gray">
          <a:xfrm>
            <a:off x="478367" y="1052514"/>
            <a:ext cx="6385984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 bwMode="gray">
          <a:xfrm>
            <a:off x="8159751" y="2132856"/>
            <a:ext cx="3119967" cy="2591544"/>
          </a:xfrm>
          <a:solidFill>
            <a:schemeClr val="tx1"/>
          </a:solidFill>
          <a:ln>
            <a:noFill/>
            <a:miter lim="800000"/>
          </a:ln>
        </p:spPr>
        <p:txBody>
          <a:bodyPr vert="horz" lIns="72000" tIns="72000" rIns="72000" bIns="72000" rtlCol="0" anchor="t" anchorCtr="0">
            <a:noAutofit/>
          </a:bodyPr>
          <a:lstStyle>
            <a:lvl1pPr>
              <a:defRPr lang="de-DE" b="1" dirty="0" smtClean="0">
                <a:solidFill>
                  <a:schemeClr val="bg1"/>
                </a:solidFill>
              </a:defRPr>
            </a:lvl1pPr>
            <a:lvl2pPr>
              <a:defRPr lang="de-DE" dirty="0" smtClean="0">
                <a:solidFill>
                  <a:schemeClr val="bg1"/>
                </a:solidFill>
              </a:defRPr>
            </a:lvl2pPr>
            <a:lvl3pPr>
              <a:defRPr lang="de-DE" dirty="0" smtClean="0">
                <a:solidFill>
                  <a:schemeClr val="bg1"/>
                </a:solidFill>
              </a:defRPr>
            </a:lvl3pPr>
            <a:lvl4pPr>
              <a:defRPr lang="de-DE" dirty="0" smtClean="0">
                <a:solidFill>
                  <a:schemeClr val="bg1"/>
                </a:solidFill>
              </a:defRPr>
            </a:lvl4pPr>
            <a:lvl5pPr>
              <a:defRPr lang="de-DE" dirty="0">
                <a:solidFill>
                  <a:schemeClr val="bg1"/>
                </a:solidFill>
              </a:defRPr>
            </a:lvl5pPr>
          </a:lstStyle>
          <a:p>
            <a:pPr lvl="0">
              <a:buNone/>
            </a:pPr>
            <a:r>
              <a:rPr lang="ru-RU" smtClean="0"/>
              <a:t>Образец текста</a:t>
            </a:r>
          </a:p>
          <a:p>
            <a:pPr lvl="1">
              <a:buNone/>
            </a:pPr>
            <a:r>
              <a:rPr lang="ru-RU" smtClean="0"/>
              <a:t>Второй уровень</a:t>
            </a:r>
          </a:p>
          <a:p>
            <a:pPr lvl="2">
              <a:buNone/>
            </a:pPr>
            <a:r>
              <a:rPr lang="ru-RU" smtClean="0"/>
              <a:t>Третий уровень</a:t>
            </a:r>
          </a:p>
          <a:p>
            <a:pPr lvl="3">
              <a:buNone/>
            </a:pPr>
            <a:r>
              <a:rPr lang="ru-RU" smtClean="0"/>
              <a:t>Четвертый уровень</a:t>
            </a:r>
          </a:p>
          <a:p>
            <a:pPr lvl="4">
              <a:buNone/>
            </a:pPr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902721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051" y="284400"/>
            <a:ext cx="9409376" cy="59055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0223500" y="6551613"/>
            <a:ext cx="508000" cy="1381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27999" y="777600"/>
            <a:ext cx="9408428" cy="39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27052" y="1412875"/>
            <a:ext cx="9986432" cy="4103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73769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Bild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1" y="1052513"/>
            <a:ext cx="5632452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5903386" y="1052513"/>
            <a:ext cx="5376333" cy="4321174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0445934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Gross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478367" y="1052513"/>
            <a:ext cx="10801352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0637053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478365" y="1052514"/>
            <a:ext cx="3216000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8"/>
          </p:nvPr>
        </p:nvSpPr>
        <p:spPr bwMode="gray">
          <a:xfrm>
            <a:off x="3791616" y="1052514"/>
            <a:ext cx="3216000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9"/>
          </p:nvPr>
        </p:nvSpPr>
        <p:spPr bwMode="gray">
          <a:xfrm>
            <a:off x="7104867" y="1052514"/>
            <a:ext cx="3216000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970106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it Beschriftung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480435" y="3141664"/>
            <a:ext cx="3216000" cy="2232025"/>
          </a:xfrm>
          <a:prstGeom prst="rect">
            <a:avLst/>
          </a:prstGeom>
        </p:spPr>
        <p:txBody>
          <a:bodyPr lIns="72000" tIns="72000" rIns="72000" b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20"/>
          </p:nvPr>
        </p:nvSpPr>
        <p:spPr bwMode="gray">
          <a:xfrm>
            <a:off x="3792803" y="3141664"/>
            <a:ext cx="3216000" cy="2232025"/>
          </a:xfrm>
          <a:prstGeom prst="rect">
            <a:avLst/>
          </a:prstGeom>
        </p:spPr>
        <p:txBody>
          <a:bodyPr lIns="72000" tIns="72000" rIns="72000" b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1"/>
          </p:nvPr>
        </p:nvSpPr>
        <p:spPr bwMode="gray">
          <a:xfrm>
            <a:off x="7105172" y="3141664"/>
            <a:ext cx="3216000" cy="2232025"/>
          </a:xfrm>
          <a:prstGeom prst="rect">
            <a:avLst/>
          </a:prstGeom>
        </p:spPr>
        <p:txBody>
          <a:bodyPr lIns="72000" tIns="72000" rIns="72000" b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6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478367" y="1038226"/>
            <a:ext cx="3216000" cy="2102743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7" name="Bildplatzhalter 4"/>
          <p:cNvSpPr>
            <a:spLocks noGrp="1"/>
          </p:cNvSpPr>
          <p:nvPr>
            <p:ph type="pic" sz="quarter" idx="18"/>
          </p:nvPr>
        </p:nvSpPr>
        <p:spPr bwMode="gray">
          <a:xfrm>
            <a:off x="3791616" y="1038226"/>
            <a:ext cx="3216000" cy="2102743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8" name="Bildplatzhalter 4"/>
          <p:cNvSpPr>
            <a:spLocks noGrp="1"/>
          </p:cNvSpPr>
          <p:nvPr>
            <p:ph type="pic" sz="quarter" idx="19"/>
          </p:nvPr>
        </p:nvSpPr>
        <p:spPr bwMode="gray">
          <a:xfrm>
            <a:off x="7104867" y="1038226"/>
            <a:ext cx="3216000" cy="2102743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24639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6294043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ilder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3"/>
          </p:nvPr>
        </p:nvSpPr>
        <p:spPr bwMode="gray">
          <a:xfrm>
            <a:off x="5443277" y="1038224"/>
            <a:ext cx="4872000" cy="2124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5"/>
          </p:nvPr>
        </p:nvSpPr>
        <p:spPr bwMode="gray">
          <a:xfrm>
            <a:off x="5443277" y="3248336"/>
            <a:ext cx="4872000" cy="2124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16"/>
          </p:nvPr>
        </p:nvSpPr>
        <p:spPr bwMode="gray">
          <a:xfrm>
            <a:off x="478367" y="1038224"/>
            <a:ext cx="4872000" cy="2124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12" name="Bildplatzhalter 5"/>
          <p:cNvSpPr>
            <a:spLocks noGrp="1"/>
          </p:cNvSpPr>
          <p:nvPr>
            <p:ph type="pic" sz="quarter" idx="17"/>
          </p:nvPr>
        </p:nvSpPr>
        <p:spPr bwMode="gray">
          <a:xfrm>
            <a:off x="478367" y="3248336"/>
            <a:ext cx="4872000" cy="2124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8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06456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n, 2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0" y="1052513"/>
            <a:ext cx="3758400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7"/>
          </p:nvPr>
        </p:nvSpPr>
        <p:spPr bwMode="gray">
          <a:xfrm>
            <a:off x="3760659" y="1052513"/>
            <a:ext cx="3758400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8"/>
          </p:nvPr>
        </p:nvSpPr>
        <p:spPr bwMode="gray">
          <a:xfrm>
            <a:off x="7521317" y="1052513"/>
            <a:ext cx="3758400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401476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Text 1, 1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-2" y="1052514"/>
            <a:ext cx="10320868" cy="50004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12321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Text 2, 1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-2" y="1052511"/>
            <a:ext cx="11713635" cy="44748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58447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, 1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0" y="1052514"/>
            <a:ext cx="5759963" cy="4321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5903384" y="1052514"/>
            <a:ext cx="5376333" cy="4321175"/>
          </a:xfrm>
        </p:spPr>
        <p:txBody>
          <a:bodyPr l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10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377947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gleich, 1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0" y="1592796"/>
            <a:ext cx="5759963" cy="3780892"/>
          </a:xfrm>
        </p:spPr>
        <p:txBody>
          <a:bodyPr lIns="43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5903384" y="1592796"/>
            <a:ext cx="5376333" cy="3780892"/>
          </a:xfrm>
        </p:spPr>
        <p:txBody>
          <a:bodyPr l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 bwMode="gray">
          <a:xfrm>
            <a:off x="480418" y="1052514"/>
            <a:ext cx="5351445" cy="545715"/>
          </a:xfrm>
          <a:solidFill>
            <a:schemeClr val="tx1"/>
          </a:solidFill>
          <a:ln>
            <a:noFill/>
            <a:miter lim="800000"/>
          </a:ln>
        </p:spPr>
        <p:txBody>
          <a:bodyPr vert="horz" lIns="72000" tIns="72000" rIns="72000" bIns="72000" rtlCol="0" anchor="ctr" anchorCtr="0">
            <a:noAutofit/>
          </a:bodyPr>
          <a:lstStyle>
            <a:lvl1pPr>
              <a:defRPr lang="de-DE" sz="1800" b="1" dirty="0" smtClean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6"/>
          </p:nvPr>
        </p:nvSpPr>
        <p:spPr bwMode="gray">
          <a:xfrm>
            <a:off x="5903384" y="1052514"/>
            <a:ext cx="5376333" cy="545715"/>
          </a:xfrm>
          <a:solidFill>
            <a:schemeClr val="tx1"/>
          </a:solidFill>
          <a:ln>
            <a:noFill/>
            <a:miter lim="800000"/>
          </a:ln>
        </p:spPr>
        <p:txBody>
          <a:bodyPr vert="horz" lIns="72000" tIns="72000" rIns="72000" bIns="72000" rtlCol="0" anchor="ctr" anchorCtr="0">
            <a:noAutofit/>
          </a:bodyPr>
          <a:lstStyle>
            <a:lvl1pPr>
              <a:defRPr lang="de-DE" sz="1800" b="1" dirty="0" smtClean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75528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527381" y="2564904"/>
            <a:ext cx="10972800" cy="490066"/>
          </a:xfrm>
          <a:prstGeom prst="rect">
            <a:avLst/>
          </a:prstGeom>
        </p:spPr>
        <p:txBody>
          <a:bodyPr anchor="b" anchorCtr="0"/>
          <a:lstStyle>
            <a:lvl1pPr>
              <a:defRPr lang="de-DE" dirty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 der Präsentation / Headline 24 </a:t>
            </a:r>
            <a:r>
              <a:rPr lang="de-DE" dirty="0" err="1" smtClean="0"/>
              <a:t>pt</a:t>
            </a:r>
            <a:endParaRPr lang="de-DE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3068960"/>
            <a:ext cx="10945216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Untertitel der Präsentation / Subheadline 20 </a:t>
            </a:r>
            <a:r>
              <a:rPr lang="de-DE" dirty="0" err="1" smtClean="0"/>
              <a:t>pt</a:t>
            </a:r>
            <a:endParaRPr lang="de-DE" dirty="0" smtClean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10223500" y="6551613"/>
            <a:ext cx="508000" cy="1381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10AB8-DE62-4D8A-B35E-2CF40D7124A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719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halt mit Überschrift, 1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5"/>
          </p:nvPr>
        </p:nvSpPr>
        <p:spPr bwMode="gray">
          <a:xfrm>
            <a:off x="485545" y="1052514"/>
            <a:ext cx="3978275" cy="1152351"/>
          </a:xfrm>
          <a:solidFill>
            <a:schemeClr val="tx1"/>
          </a:solidFill>
          <a:ln>
            <a:noFill/>
            <a:miter lim="800000"/>
          </a:ln>
        </p:spPr>
        <p:txBody>
          <a:bodyPr vert="horz" lIns="72000" tIns="122400" rIns="0" bIns="0" rtlCol="0" anchor="t" anchorCtr="0">
            <a:noAutofit/>
          </a:bodyPr>
          <a:lstStyle>
            <a:lvl1pPr marL="177800" indent="-177800">
              <a:buFont typeface="Wingdings" pitchFamily="2" charset="2"/>
              <a:buChar char="§"/>
              <a:defRPr lang="de-DE" b="1" dirty="0" smtClean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 bwMode="gray">
          <a:xfrm>
            <a:off x="0" y="2204864"/>
            <a:ext cx="4464051" cy="3168824"/>
          </a:xfrm>
        </p:spPr>
        <p:txBody>
          <a:bodyPr lIns="43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/>
          </p:nvPr>
        </p:nvSpPr>
        <p:spPr bwMode="gray">
          <a:xfrm>
            <a:off x="4607984" y="1038226"/>
            <a:ext cx="6671733" cy="4335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10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618014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d mit Überschrift, 1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 bwMode="gray">
          <a:xfrm>
            <a:off x="2429309" y="1611524"/>
            <a:ext cx="7315097" cy="828117"/>
          </a:xfrm>
        </p:spPr>
        <p:txBody>
          <a:bodyPr lIns="7200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 bwMode="gray">
          <a:xfrm>
            <a:off x="2429309" y="2440198"/>
            <a:ext cx="7315097" cy="293349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429308" y="1052513"/>
            <a:ext cx="7315200" cy="539750"/>
          </a:xfrm>
          <a:solidFill>
            <a:schemeClr val="tx1"/>
          </a:solidFill>
        </p:spPr>
        <p:txBody>
          <a:bodyPr lIns="72000" anchor="ctr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641573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d mit Kernaussage, 1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 bwMode="gray">
          <a:xfrm>
            <a:off x="478367" y="1052514"/>
            <a:ext cx="6385984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 bwMode="gray">
          <a:xfrm>
            <a:off x="8159751" y="2132856"/>
            <a:ext cx="3119967" cy="2591544"/>
          </a:xfrm>
          <a:solidFill>
            <a:schemeClr val="tx1"/>
          </a:solidFill>
          <a:ln>
            <a:noFill/>
            <a:miter lim="800000"/>
          </a:ln>
        </p:spPr>
        <p:txBody>
          <a:bodyPr vert="horz" lIns="72000" tIns="72000" rIns="72000" bIns="72000" rtlCol="0" anchor="t" anchorCtr="0">
            <a:noAutofit/>
          </a:bodyPr>
          <a:lstStyle>
            <a:lvl1pPr>
              <a:defRPr lang="de-DE" b="1" dirty="0" smtClean="0">
                <a:solidFill>
                  <a:schemeClr val="bg1"/>
                </a:solidFill>
              </a:defRPr>
            </a:lvl1pPr>
            <a:lvl2pPr>
              <a:defRPr lang="de-DE" dirty="0" smtClean="0">
                <a:solidFill>
                  <a:schemeClr val="bg1"/>
                </a:solidFill>
              </a:defRPr>
            </a:lvl2pPr>
            <a:lvl3pPr>
              <a:defRPr lang="de-DE" dirty="0" smtClean="0">
                <a:solidFill>
                  <a:schemeClr val="bg1"/>
                </a:solidFill>
              </a:defRPr>
            </a:lvl3pPr>
            <a:lvl4pPr>
              <a:defRPr lang="de-DE" dirty="0" smtClean="0">
                <a:solidFill>
                  <a:schemeClr val="bg1"/>
                </a:solidFill>
              </a:defRPr>
            </a:lvl4pPr>
            <a:lvl5pPr>
              <a:defRPr lang="de-DE" dirty="0">
                <a:solidFill>
                  <a:schemeClr val="bg1"/>
                </a:solidFill>
              </a:defRPr>
            </a:lvl5pPr>
          </a:lstStyle>
          <a:p>
            <a:pPr lvl="0">
              <a:buNone/>
            </a:pPr>
            <a:r>
              <a:rPr lang="ru-RU" smtClean="0"/>
              <a:t>Образец текста</a:t>
            </a:r>
          </a:p>
          <a:p>
            <a:pPr lvl="1">
              <a:buNone/>
            </a:pPr>
            <a:r>
              <a:rPr lang="ru-RU" smtClean="0"/>
              <a:t>Второй уровень</a:t>
            </a:r>
          </a:p>
          <a:p>
            <a:pPr lvl="2">
              <a:buNone/>
            </a:pPr>
            <a:r>
              <a:rPr lang="ru-RU" smtClean="0"/>
              <a:t>Третий уровень</a:t>
            </a:r>
          </a:p>
          <a:p>
            <a:pPr lvl="3">
              <a:buNone/>
            </a:pPr>
            <a:r>
              <a:rPr lang="ru-RU" smtClean="0"/>
              <a:t>Четвертый уровень</a:t>
            </a:r>
          </a:p>
          <a:p>
            <a:pPr lvl="4">
              <a:buNone/>
            </a:pPr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9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094584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und Bild, 1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1" y="1052513"/>
            <a:ext cx="5632452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5903386" y="1052513"/>
            <a:ext cx="5376333" cy="4321174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000399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d Gross, 1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478367" y="1052513"/>
            <a:ext cx="10801352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152788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Bilder, 1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478365" y="1052514"/>
            <a:ext cx="3216000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8"/>
          </p:nvPr>
        </p:nvSpPr>
        <p:spPr bwMode="gray">
          <a:xfrm>
            <a:off x="3791616" y="1052514"/>
            <a:ext cx="3216000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9"/>
          </p:nvPr>
        </p:nvSpPr>
        <p:spPr bwMode="gray">
          <a:xfrm>
            <a:off x="7104867" y="1052514"/>
            <a:ext cx="3216000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9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472637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Bilder mit Beschriftung, 1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480435" y="3141664"/>
            <a:ext cx="3216000" cy="2232025"/>
          </a:xfrm>
          <a:prstGeom prst="rect">
            <a:avLst/>
          </a:prstGeom>
        </p:spPr>
        <p:txBody>
          <a:bodyPr lIns="72000" tIns="72000" rIns="72000" b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20"/>
          </p:nvPr>
        </p:nvSpPr>
        <p:spPr bwMode="gray">
          <a:xfrm>
            <a:off x="3792803" y="3141664"/>
            <a:ext cx="3216000" cy="2232025"/>
          </a:xfrm>
          <a:prstGeom prst="rect">
            <a:avLst/>
          </a:prstGeom>
        </p:spPr>
        <p:txBody>
          <a:bodyPr lIns="72000" tIns="72000" rIns="72000" b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1"/>
          </p:nvPr>
        </p:nvSpPr>
        <p:spPr bwMode="gray">
          <a:xfrm>
            <a:off x="7105172" y="3141664"/>
            <a:ext cx="3216000" cy="2232025"/>
          </a:xfrm>
          <a:prstGeom prst="rect">
            <a:avLst/>
          </a:prstGeom>
        </p:spPr>
        <p:txBody>
          <a:bodyPr lIns="72000" tIns="72000" rIns="72000" b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6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478367" y="1038226"/>
            <a:ext cx="3216000" cy="2102743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7" name="Bildplatzhalter 4"/>
          <p:cNvSpPr>
            <a:spLocks noGrp="1"/>
          </p:cNvSpPr>
          <p:nvPr>
            <p:ph type="pic" sz="quarter" idx="18"/>
          </p:nvPr>
        </p:nvSpPr>
        <p:spPr bwMode="gray">
          <a:xfrm>
            <a:off x="3791616" y="1038226"/>
            <a:ext cx="3216000" cy="2102743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8" name="Bildplatzhalter 4"/>
          <p:cNvSpPr>
            <a:spLocks noGrp="1"/>
          </p:cNvSpPr>
          <p:nvPr>
            <p:ph type="pic" sz="quarter" idx="19"/>
          </p:nvPr>
        </p:nvSpPr>
        <p:spPr bwMode="gray">
          <a:xfrm>
            <a:off x="7104867" y="1038226"/>
            <a:ext cx="3216000" cy="2102743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4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62437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Bilder, 1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3"/>
          </p:nvPr>
        </p:nvSpPr>
        <p:spPr bwMode="gray">
          <a:xfrm>
            <a:off x="5443277" y="1038224"/>
            <a:ext cx="4872000" cy="2124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5"/>
          </p:nvPr>
        </p:nvSpPr>
        <p:spPr bwMode="gray">
          <a:xfrm>
            <a:off x="5443277" y="3248336"/>
            <a:ext cx="4872000" cy="2124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16"/>
          </p:nvPr>
        </p:nvSpPr>
        <p:spPr bwMode="gray">
          <a:xfrm>
            <a:off x="478367" y="1038224"/>
            <a:ext cx="4872000" cy="2124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12" name="Bildplatzhalter 5"/>
          <p:cNvSpPr>
            <a:spLocks noGrp="1"/>
          </p:cNvSpPr>
          <p:nvPr>
            <p:ph type="pic" sz="quarter" idx="17"/>
          </p:nvPr>
        </p:nvSpPr>
        <p:spPr bwMode="gray">
          <a:xfrm>
            <a:off x="478367" y="3248336"/>
            <a:ext cx="4872000" cy="2124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13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437500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Spalten, 1-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0" y="1052513"/>
            <a:ext cx="3758400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7"/>
          </p:nvPr>
        </p:nvSpPr>
        <p:spPr bwMode="gray">
          <a:xfrm>
            <a:off x="3760659" y="1052513"/>
            <a:ext cx="3758400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8"/>
          </p:nvPr>
        </p:nvSpPr>
        <p:spPr bwMode="gray">
          <a:xfrm>
            <a:off x="7521317" y="1052513"/>
            <a:ext cx="3758400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0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92097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78971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527381" y="2564904"/>
            <a:ext cx="10972800" cy="490066"/>
          </a:xfrm>
          <a:prstGeom prst="rect">
            <a:avLst/>
          </a:prstGeom>
        </p:spPr>
        <p:txBody>
          <a:bodyPr anchor="b" anchorCtr="0"/>
          <a:lstStyle>
            <a:lvl1pPr>
              <a:defRPr lang="de-DE" dirty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 der Präsentation / Headline 24 </a:t>
            </a:r>
            <a:r>
              <a:rPr lang="de-DE" dirty="0" err="1" smtClean="0"/>
              <a:t>pt</a:t>
            </a:r>
            <a:endParaRPr lang="de-DE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3068960"/>
            <a:ext cx="10945216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Untertitel der Präsentation / Subheadline 20 </a:t>
            </a:r>
            <a:r>
              <a:rPr lang="de-DE" dirty="0" err="1" smtClean="0"/>
              <a:t>pt</a:t>
            </a:r>
            <a:endParaRPr lang="de-DE" dirty="0" smtClean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10AB8-DE62-4D8A-B35E-2CF40D7124A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text, sing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ru-RU" smtClean="0"/>
              <a:t>ЕПЛАН Программное обеспечение и услуги / Евгений Кармацких</a:t>
            </a:r>
            <a:endParaRPr lang="ru-RU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>
          <a:xfrm>
            <a:off x="10128251" y="6453336"/>
            <a:ext cx="382808" cy="206400"/>
          </a:xfrm>
          <a:prstGeom prst="rect">
            <a:avLst/>
          </a:prstGeom>
        </p:spPr>
        <p:txBody>
          <a:bodyPr/>
          <a:lstStyle/>
          <a:p>
            <a:fld id="{56F3D83C-6FEF-437B-BCF4-F521934487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el 5"/>
          <p:cNvSpPr>
            <a:spLocks noGrp="1"/>
          </p:cNvSpPr>
          <p:nvPr>
            <p:ph type="title"/>
          </p:nvPr>
        </p:nvSpPr>
        <p:spPr bwMode="gray">
          <a:xfrm>
            <a:off x="670988" y="540219"/>
            <a:ext cx="10850033" cy="576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671399" y="1394888"/>
            <a:ext cx="10849621" cy="3426883"/>
          </a:xfrm>
          <a:prstGeom prst="rect">
            <a:avLst/>
          </a:prstGeom>
        </p:spPr>
        <p:txBody>
          <a:bodyPr lIns="72000" tIns="72000" rIns="72000" bIns="72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107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051" y="284400"/>
            <a:ext cx="9409376" cy="59055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BCF821-0C16-402F-A874-AE28E068F7A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27999" y="777600"/>
            <a:ext cx="9408428" cy="396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27052" y="1412875"/>
            <a:ext cx="9986432" cy="4103688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8180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- external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\\kadcfl01\EXP_PUBLIC\Projekte\Eplan\XX_CORPORATE_DESIGN\Bildmaterial\Powerlines EPLAN PPT\Powerlines EPLAN PPT\E-Powerpoint_PL_BGb_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92"/>
            <a:ext cx="12192000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kadcfl01\EXP_PUBLIC\Projekte\Eplan\XX_CORPORATE_DESIGN\Bildmaterial\Logos\ePLAN_claim+_ger_W_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3339" y="-13692"/>
            <a:ext cx="6591301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ildplatzhalter 2"/>
          <p:cNvSpPr>
            <a:spLocks noGrp="1"/>
          </p:cNvSpPr>
          <p:nvPr>
            <p:ph type="pic" sz="quarter" idx="10"/>
          </p:nvPr>
        </p:nvSpPr>
        <p:spPr bwMode="gray">
          <a:xfrm>
            <a:off x="1" y="1038225"/>
            <a:ext cx="12181417" cy="433546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5525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- internal use, doub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 bwMode="gray">
          <a:xfrm>
            <a:off x="1" y="1038225"/>
            <a:ext cx="12181417" cy="433546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gray">
          <a:xfrm>
            <a:off x="-2" y="0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3276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679765" y="2264569"/>
            <a:ext cx="8832849" cy="232886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4000"/>
            </a:lvl1pPr>
            <a:lvl2pPr marL="363537" indent="0" algn="ctr">
              <a:buFontTx/>
              <a:buNone/>
              <a:defRPr/>
            </a:lvl2pPr>
            <a:lvl3pPr marL="715962" indent="0" algn="ctr">
              <a:buFontTx/>
              <a:buNone/>
              <a:defRPr/>
            </a:lvl3pPr>
            <a:lvl4pPr marL="1077912" indent="0" algn="ctr">
              <a:buFontTx/>
              <a:buNone/>
              <a:defRPr/>
            </a:lvl4pPr>
            <a:lvl5pPr marL="1439862" indent="0" algn="ctr">
              <a:buFontTx/>
              <a:buNone/>
              <a:defRPr/>
            </a:lvl5pPr>
          </a:lstStyle>
          <a:p>
            <a:pPr lvl="0"/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4245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, doub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 bwMode="gray">
          <a:xfrm>
            <a:off x="10219267" y="6567489"/>
            <a:ext cx="508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gray">
          <a:xfrm>
            <a:off x="-1" y="0"/>
            <a:ext cx="11713633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14479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484467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and text 1, doub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-2" y="1052514"/>
            <a:ext cx="10320868" cy="50004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12684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and text 2, doub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-2" y="1052511"/>
            <a:ext cx="11713635" cy="44748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6351250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, doub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0" y="1052514"/>
            <a:ext cx="5759963" cy="4321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5903384" y="1052514"/>
            <a:ext cx="5376333" cy="4321175"/>
          </a:xfrm>
        </p:spPr>
        <p:txBody>
          <a:bodyPr l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970291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, doub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0" y="1592796"/>
            <a:ext cx="5759963" cy="3780892"/>
          </a:xfrm>
        </p:spPr>
        <p:txBody>
          <a:bodyPr lIns="43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5903384" y="1592796"/>
            <a:ext cx="5376333" cy="3780892"/>
          </a:xfrm>
        </p:spPr>
        <p:txBody>
          <a:bodyPr l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 bwMode="gray">
          <a:xfrm>
            <a:off x="480418" y="1052514"/>
            <a:ext cx="5351445" cy="545715"/>
          </a:xfrm>
          <a:solidFill>
            <a:schemeClr val="tx1"/>
          </a:solidFill>
          <a:ln>
            <a:noFill/>
            <a:miter lim="800000"/>
          </a:ln>
        </p:spPr>
        <p:txBody>
          <a:bodyPr vert="horz" lIns="72000" tIns="72000" rIns="72000" bIns="72000" rtlCol="0" anchor="ctr" anchorCtr="0">
            <a:noAutofit/>
          </a:bodyPr>
          <a:lstStyle>
            <a:lvl1pPr>
              <a:defRPr lang="de-DE" sz="1800" b="1" dirty="0" smtClean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6"/>
          </p:nvPr>
        </p:nvSpPr>
        <p:spPr bwMode="gray">
          <a:xfrm>
            <a:off x="5903384" y="1052514"/>
            <a:ext cx="5376333" cy="545715"/>
          </a:xfrm>
          <a:solidFill>
            <a:schemeClr val="tx1"/>
          </a:solidFill>
          <a:ln>
            <a:noFill/>
            <a:miter lim="800000"/>
          </a:ln>
        </p:spPr>
        <p:txBody>
          <a:bodyPr vert="horz" lIns="72000" tIns="72000" rIns="72000" bIns="72000" rtlCol="0" anchor="ctr" anchorCtr="0">
            <a:noAutofit/>
          </a:bodyPr>
          <a:lstStyle>
            <a:lvl1pPr>
              <a:defRPr lang="de-DE" sz="1800" b="1" dirty="0" smtClean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52144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527381" y="284400"/>
            <a:ext cx="9408000" cy="590400"/>
          </a:xfrm>
          <a:prstGeom prst="rect">
            <a:avLst/>
          </a:prstGeom>
        </p:spPr>
        <p:txBody>
          <a:bodyPr anchor="b" anchorCtr="0"/>
          <a:lstStyle>
            <a:lvl1pPr>
              <a:defRPr lang="de-DE" dirty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 der Präsentation / Headline 24 </a:t>
            </a:r>
            <a:r>
              <a:rPr lang="de-DE" dirty="0" err="1" smtClean="0"/>
              <a:t>pt</a:t>
            </a:r>
            <a:endParaRPr lang="de-DE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777600"/>
            <a:ext cx="94080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Untertitel der Präsentation / Subheadline 20 </a:t>
            </a:r>
            <a:r>
              <a:rPr lang="de-DE" dirty="0" err="1" smtClean="0"/>
              <a:t>pt</a:t>
            </a:r>
            <a:endParaRPr lang="de-DE" dirty="0" smtClean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10AB8-DE62-4D8A-B35E-2CF40D7124A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875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line, doub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5"/>
          </p:nvPr>
        </p:nvSpPr>
        <p:spPr bwMode="gray">
          <a:xfrm>
            <a:off x="485545" y="1052514"/>
            <a:ext cx="3978275" cy="1152351"/>
          </a:xfrm>
          <a:solidFill>
            <a:schemeClr val="tx1"/>
          </a:solidFill>
          <a:ln>
            <a:noFill/>
            <a:miter lim="800000"/>
          </a:ln>
        </p:spPr>
        <p:txBody>
          <a:bodyPr vert="horz" lIns="72000" tIns="122400" rIns="0" bIns="0" rtlCol="0" anchor="t" anchorCtr="0">
            <a:noAutofit/>
          </a:bodyPr>
          <a:lstStyle>
            <a:lvl1pPr marL="177800" indent="-177800">
              <a:buFont typeface="Wingdings" pitchFamily="2" charset="2"/>
              <a:buChar char="§"/>
              <a:defRPr lang="de-DE" b="1" dirty="0" smtClean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 bwMode="gray">
          <a:xfrm>
            <a:off x="0" y="2204864"/>
            <a:ext cx="4464051" cy="3168824"/>
          </a:xfrm>
        </p:spPr>
        <p:txBody>
          <a:bodyPr lIns="43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/>
          </p:nvPr>
        </p:nvSpPr>
        <p:spPr bwMode="gray">
          <a:xfrm>
            <a:off x="4607984" y="1038226"/>
            <a:ext cx="6671733" cy="4335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8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009644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headline, doub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 bwMode="gray">
          <a:xfrm>
            <a:off x="2429309" y="1611524"/>
            <a:ext cx="7315097" cy="828117"/>
          </a:xfrm>
        </p:spPr>
        <p:txBody>
          <a:bodyPr lIns="7200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 bwMode="gray">
          <a:xfrm>
            <a:off x="2429309" y="2440198"/>
            <a:ext cx="7315097" cy="293349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429308" y="1052513"/>
            <a:ext cx="7315200" cy="539750"/>
          </a:xfrm>
          <a:solidFill>
            <a:schemeClr val="tx1"/>
          </a:solidFill>
        </p:spPr>
        <p:txBody>
          <a:bodyPr lIns="72000" anchor="ctr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1195232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keymessage, doub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 bwMode="gray">
          <a:xfrm>
            <a:off x="478367" y="1052514"/>
            <a:ext cx="6385984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 bwMode="gray">
          <a:xfrm>
            <a:off x="8159751" y="2132856"/>
            <a:ext cx="3119967" cy="2591544"/>
          </a:xfrm>
          <a:solidFill>
            <a:schemeClr val="tx1"/>
          </a:solidFill>
          <a:ln>
            <a:noFill/>
            <a:miter lim="800000"/>
          </a:ln>
        </p:spPr>
        <p:txBody>
          <a:bodyPr vert="horz" lIns="72000" tIns="72000" rIns="72000" bIns="72000" rtlCol="0" anchor="t" anchorCtr="0">
            <a:noAutofit/>
          </a:bodyPr>
          <a:lstStyle>
            <a:lvl1pPr>
              <a:defRPr lang="de-DE" b="1" dirty="0" smtClean="0">
                <a:solidFill>
                  <a:schemeClr val="bg1"/>
                </a:solidFill>
              </a:defRPr>
            </a:lvl1pPr>
            <a:lvl2pPr>
              <a:defRPr lang="de-DE" dirty="0" smtClean="0">
                <a:solidFill>
                  <a:schemeClr val="bg1"/>
                </a:solidFill>
              </a:defRPr>
            </a:lvl2pPr>
            <a:lvl3pPr>
              <a:defRPr lang="de-DE" dirty="0" smtClean="0">
                <a:solidFill>
                  <a:schemeClr val="bg1"/>
                </a:solidFill>
              </a:defRPr>
            </a:lvl3pPr>
            <a:lvl4pPr>
              <a:defRPr lang="de-DE" dirty="0" smtClean="0">
                <a:solidFill>
                  <a:schemeClr val="bg1"/>
                </a:solidFill>
              </a:defRPr>
            </a:lvl4pPr>
            <a:lvl5pPr>
              <a:defRPr lang="de-DE" dirty="0">
                <a:solidFill>
                  <a:schemeClr val="bg1"/>
                </a:solidFill>
              </a:defRPr>
            </a:lvl5pPr>
          </a:lstStyle>
          <a:p>
            <a:pPr lvl="0">
              <a:buNone/>
            </a:pPr>
            <a:r>
              <a:rPr lang="ru-RU" smtClean="0"/>
              <a:t>Образец текста</a:t>
            </a:r>
          </a:p>
          <a:p>
            <a:pPr lvl="1">
              <a:buNone/>
            </a:pPr>
            <a:r>
              <a:rPr lang="ru-RU" smtClean="0"/>
              <a:t>Второй уровень</a:t>
            </a:r>
          </a:p>
          <a:p>
            <a:pPr lvl="2">
              <a:buNone/>
            </a:pPr>
            <a:r>
              <a:rPr lang="ru-RU" smtClean="0"/>
              <a:t>Третий уровень</a:t>
            </a:r>
          </a:p>
          <a:p>
            <a:pPr lvl="3">
              <a:buNone/>
            </a:pPr>
            <a:r>
              <a:rPr lang="ru-RU" smtClean="0"/>
              <a:t>Четвертый уровень</a:t>
            </a:r>
          </a:p>
          <a:p>
            <a:pPr lvl="4">
              <a:buNone/>
            </a:pPr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228671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, doub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1" y="1052513"/>
            <a:ext cx="5632452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5903386" y="1052513"/>
            <a:ext cx="5376333" cy="4321174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2635577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mage, doub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478367" y="1052513"/>
            <a:ext cx="10801352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171285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, doub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478365" y="1052514"/>
            <a:ext cx="3216000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8"/>
          </p:nvPr>
        </p:nvSpPr>
        <p:spPr bwMode="gray">
          <a:xfrm>
            <a:off x="3791616" y="1052514"/>
            <a:ext cx="3216000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9"/>
          </p:nvPr>
        </p:nvSpPr>
        <p:spPr bwMode="gray">
          <a:xfrm>
            <a:off x="7104867" y="1052514"/>
            <a:ext cx="3216000" cy="4321175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3691988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nd text, doub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480435" y="3141664"/>
            <a:ext cx="3216000" cy="2232025"/>
          </a:xfrm>
          <a:prstGeom prst="rect">
            <a:avLst/>
          </a:prstGeom>
        </p:spPr>
        <p:txBody>
          <a:bodyPr lIns="72000" tIns="72000" rIns="72000" b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20"/>
          </p:nvPr>
        </p:nvSpPr>
        <p:spPr bwMode="gray">
          <a:xfrm>
            <a:off x="3792803" y="3141664"/>
            <a:ext cx="3216000" cy="2232025"/>
          </a:xfrm>
          <a:prstGeom prst="rect">
            <a:avLst/>
          </a:prstGeom>
        </p:spPr>
        <p:txBody>
          <a:bodyPr lIns="72000" tIns="72000" rIns="72000" b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1"/>
          </p:nvPr>
        </p:nvSpPr>
        <p:spPr bwMode="gray">
          <a:xfrm>
            <a:off x="7105172" y="3141664"/>
            <a:ext cx="3216000" cy="2232025"/>
          </a:xfrm>
          <a:prstGeom prst="rect">
            <a:avLst/>
          </a:prstGeom>
        </p:spPr>
        <p:txBody>
          <a:bodyPr lIns="72000" tIns="72000" rIns="72000" bIns="72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6" name="Bildplatzhalter 4"/>
          <p:cNvSpPr>
            <a:spLocks noGrp="1"/>
          </p:cNvSpPr>
          <p:nvPr>
            <p:ph type="pic" sz="quarter" idx="17"/>
          </p:nvPr>
        </p:nvSpPr>
        <p:spPr bwMode="gray">
          <a:xfrm>
            <a:off x="478367" y="1038226"/>
            <a:ext cx="3216000" cy="2102743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7" name="Bildplatzhalter 4"/>
          <p:cNvSpPr>
            <a:spLocks noGrp="1"/>
          </p:cNvSpPr>
          <p:nvPr>
            <p:ph type="pic" sz="quarter" idx="18"/>
          </p:nvPr>
        </p:nvSpPr>
        <p:spPr bwMode="gray">
          <a:xfrm>
            <a:off x="3791616" y="1038226"/>
            <a:ext cx="3216000" cy="2102743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8" name="Bildplatzhalter 4"/>
          <p:cNvSpPr>
            <a:spLocks noGrp="1"/>
          </p:cNvSpPr>
          <p:nvPr>
            <p:ph type="pic" sz="quarter" idx="19"/>
          </p:nvPr>
        </p:nvSpPr>
        <p:spPr bwMode="gray">
          <a:xfrm>
            <a:off x="7104867" y="1038226"/>
            <a:ext cx="3216000" cy="2102743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24639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210944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, doub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3"/>
          </p:nvPr>
        </p:nvSpPr>
        <p:spPr bwMode="gray">
          <a:xfrm>
            <a:off x="5443277" y="1038224"/>
            <a:ext cx="4872000" cy="2124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5"/>
          </p:nvPr>
        </p:nvSpPr>
        <p:spPr bwMode="gray">
          <a:xfrm>
            <a:off x="5443277" y="3248336"/>
            <a:ext cx="4872000" cy="2124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16"/>
          </p:nvPr>
        </p:nvSpPr>
        <p:spPr bwMode="gray">
          <a:xfrm>
            <a:off x="478367" y="1038224"/>
            <a:ext cx="4872000" cy="2124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12" name="Bildplatzhalter 5"/>
          <p:cNvSpPr>
            <a:spLocks noGrp="1"/>
          </p:cNvSpPr>
          <p:nvPr>
            <p:ph type="pic" sz="quarter" idx="17"/>
          </p:nvPr>
        </p:nvSpPr>
        <p:spPr bwMode="gray">
          <a:xfrm>
            <a:off x="478367" y="3248336"/>
            <a:ext cx="4872000" cy="2124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de-DE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8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347613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xt, doub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0" y="1052513"/>
            <a:ext cx="3758400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7"/>
          </p:nvPr>
        </p:nvSpPr>
        <p:spPr bwMode="gray">
          <a:xfrm>
            <a:off x="3760659" y="1052513"/>
            <a:ext cx="3758400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8"/>
          </p:nvPr>
        </p:nvSpPr>
        <p:spPr bwMode="gray">
          <a:xfrm>
            <a:off x="7521317" y="1052513"/>
            <a:ext cx="3758400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1" y="440667"/>
            <a:ext cx="11713632" cy="432000"/>
          </a:xfrm>
        </p:spPr>
        <p:txBody>
          <a:bodyPr lIns="345600" tIns="39600"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890972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and text 1, single spa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gray">
          <a:xfrm>
            <a:off x="-2" y="1052514"/>
            <a:ext cx="10320868" cy="50004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el 5"/>
          <p:cNvSpPr>
            <a:spLocks noGrp="1"/>
          </p:cNvSpPr>
          <p:nvPr>
            <p:ph type="title"/>
          </p:nvPr>
        </p:nvSpPr>
        <p:spPr bwMode="gray">
          <a:xfrm>
            <a:off x="-2" y="399902"/>
            <a:ext cx="11713635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162366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3.png"/><Relationship Id="rId10" Type="http://schemas.openxmlformats.org/officeDocument/2006/relationships/vmlDrawing" Target="../drawings/vmlDrawing3.v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image" Target="../media/image1.emf"/><Relationship Id="rId21" Type="http://schemas.openxmlformats.org/officeDocument/2006/relationships/slideLayout" Target="../slideLayouts/slideLayout36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image" Target="../media/image10.png"/><Relationship Id="rId40" Type="http://schemas.openxmlformats.org/officeDocument/2006/relationships/image" Target="../media/image7.png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tags" Target="../tags/tag15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vmlDrawing" Target="../drawings/vmlDrawing5.vml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oleObject" Target="../embeddings/oleObject5.bin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image" Target="../media/image1.emf"/><Relationship Id="rId21" Type="http://schemas.openxmlformats.org/officeDocument/2006/relationships/slideLayout" Target="../slideLayouts/slideLayout69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image" Target="../media/image10.png"/><Relationship Id="rId40" Type="http://schemas.openxmlformats.org/officeDocument/2006/relationships/image" Target="../media/image7.png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tags" Target="../tags/tag16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vmlDrawing" Target="../drawings/vmlDrawing6.vml"/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oleObject" Target="../embeddings/oleObject6.bin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9" Type="http://schemas.openxmlformats.org/officeDocument/2006/relationships/image" Target="../media/image7.png"/><Relationship Id="rId21" Type="http://schemas.openxmlformats.org/officeDocument/2006/relationships/slideLayout" Target="../slideLayouts/slideLayout102.xml"/><Relationship Id="rId34" Type="http://schemas.openxmlformats.org/officeDocument/2006/relationships/slideLayout" Target="../slideLayouts/slideLayout115.xml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slideLayout" Target="../slideLayouts/slideLayout110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32" Type="http://schemas.openxmlformats.org/officeDocument/2006/relationships/slideLayout" Target="../slideLayouts/slideLayout113.xml"/><Relationship Id="rId37" Type="http://schemas.openxmlformats.org/officeDocument/2006/relationships/vmlDrawing" Target="../drawings/vmlDrawing7.vml"/><Relationship Id="rId40" Type="http://schemas.openxmlformats.org/officeDocument/2006/relationships/oleObject" Target="../embeddings/oleObject7.bin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slideLayout" Target="../slideLayouts/slideLayout111.xml"/><Relationship Id="rId35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33" Type="http://schemas.openxmlformats.org/officeDocument/2006/relationships/slideLayout" Target="../slideLayouts/slideLayout114.xml"/><Relationship Id="rId38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07163664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" name="think-cell Folie" r:id="rId11" imgW="270" imgH="270" progId="TCLayout.ActiveDocument.1">
                  <p:embed/>
                </p:oleObj>
              </mc:Choice>
              <mc:Fallback>
                <p:oleObj name="think-cell Foli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 descr="\\kadcfl01\EXP_PUBLIC\Projekte\Eplan\XX_CORPORATE_DESIGN\Bildmaterial\Powerlines EPLAN PPT\Powerlines EPLAN PPT\E-Powerpoint_PL_BGb_GB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92"/>
            <a:ext cx="12192000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platzhalter 5"/>
          <p:cNvSpPr txBox="1">
            <a:spLocks/>
          </p:cNvSpPr>
          <p:nvPr userDrawn="1"/>
        </p:nvSpPr>
        <p:spPr>
          <a:xfrm>
            <a:off x="10176933" y="6511925"/>
            <a:ext cx="552451" cy="2159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indent="-342900">
              <a:spcBef>
                <a:spcPct val="20000"/>
              </a:spcBef>
              <a:defRPr/>
            </a:pPr>
            <a:fld id="{4B77AB9C-7765-437D-8185-17629D1A0F06}" type="slidenum">
              <a:rPr lang="de-DE" sz="900" smtClean="0">
                <a:ea typeface="+mn-ea"/>
              </a:rPr>
              <a:pPr marL="342900" indent="-342900">
                <a:spcBef>
                  <a:spcPct val="20000"/>
                </a:spcBef>
                <a:defRPr/>
              </a:pPr>
              <a:t>‹#›</a:t>
            </a:fld>
            <a:endParaRPr lang="de-DE" sz="900" dirty="0">
              <a:ea typeface="+mn-ea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430662" y="6461189"/>
            <a:ext cx="7330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2" name="Grafik 11" descr="CID_4c_W.png"/>
          <p:cNvPicPr>
            <a:picLocks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1049601" y="216000"/>
            <a:ext cx="707191" cy="741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7" r:id="rId4"/>
    <p:sldLayoutId id="2147483768" r:id="rId5"/>
    <p:sldLayoutId id="2147483771" r:id="rId6"/>
    <p:sldLayoutId id="2147483772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81000" indent="-1905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"/>
        <a:defRPr>
          <a:solidFill>
            <a:schemeClr val="tx1"/>
          </a:solidFill>
          <a:latin typeface="+mn-lt"/>
          <a:ea typeface="+mn-ea"/>
        </a:defRPr>
      </a:lvl2pPr>
      <a:lvl3pPr marL="762000" indent="-1905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3pPr>
      <a:lvl4pPr marL="1143000" indent="-1905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524000" indent="-1905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5pPr>
      <a:lvl6pPr marL="1981200" indent="-1905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6pPr>
      <a:lvl7pPr marL="2438400" indent="-1905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7pPr>
      <a:lvl8pPr marL="2895600" indent="-1905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8pPr>
      <a:lvl9pPr marL="3352800" indent="-1905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95140455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 descr="\\kadcfl01\EXP_PUBLIC\Projekte\Eplan\XX_CORPORATE_DESIGN\Bildmaterial\Powerlines EPLAN PPT\Powerlines EPLAN PPT\E-Powerpoint_PL_BGw_GB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430662" y="6461189"/>
            <a:ext cx="733067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0" y="6551613"/>
            <a:ext cx="508000" cy="1381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900">
                <a:ea typeface="ヒラギノ角ゴ Pro W3" charset="-128"/>
              </a:defRPr>
            </a:lvl1pPr>
          </a:lstStyle>
          <a:p>
            <a:pPr>
              <a:defRPr/>
            </a:pPr>
            <a:fld id="{E4BCF821-0C16-402F-A874-AE28E068F7A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27052" y="1412875"/>
            <a:ext cx="9986433" cy="4679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2" name="Grafik 11" descr="CID_4c_W.png"/>
          <p:cNvPicPr>
            <a:picLocks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1049601" y="216000"/>
            <a:ext cx="707191" cy="741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6" r:id="rId2"/>
    <p:sldLayoutId id="2147483764" r:id="rId3"/>
    <p:sldLayoutId id="2147483763" r:id="rId4"/>
    <p:sldLayoutId id="2147483769" r:id="rId5"/>
    <p:sldLayoutId id="2147483770" r:id="rId6"/>
    <p:sldLayoutId id="2147483877" r:id="rId7"/>
    <p:sldLayoutId id="2147483878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46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32" userDrawn="1">
          <p15:clr>
            <a:srgbClr val="F26B43"/>
          </p15:clr>
        </p15:guide>
        <p15:guide id="2" pos="6623" userDrawn="1">
          <p15:clr>
            <a:srgbClr val="F26B43"/>
          </p15:clr>
        </p15:guide>
        <p15:guide id="3" pos="7348" userDrawn="1">
          <p15:clr>
            <a:srgbClr val="F26B43"/>
          </p15:clr>
        </p15:guide>
        <p15:guide id="4" orient="horz" pos="890" userDrawn="1">
          <p15:clr>
            <a:srgbClr val="F26B43"/>
          </p15:clr>
        </p15:guide>
        <p15:guide id="5" orient="horz" pos="3475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\\kadcfl01\EXP_PUBLIC\Projekte\Eplan\XX_CORPORATE_DESIGN\Bildmaterial\Powerlines EPLAN PPT\Powerlines EPLAN PPT\E-Powerpoint_PL_BGw_GER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-2" y="0"/>
            <a:ext cx="11713635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5600" tIns="32400" rIns="0" bIns="0">
            <a:noAutofit/>
          </a:bodyPr>
          <a:lstStyle/>
          <a:p>
            <a:pPr lvl="0" algn="l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 bwMode="gray">
          <a:xfrm>
            <a:off x="2457" y="1035707"/>
            <a:ext cx="11280000" cy="4474800"/>
          </a:xfrm>
          <a:prstGeom prst="rect">
            <a:avLst/>
          </a:prstGeom>
        </p:spPr>
        <p:txBody>
          <a:bodyPr vert="horz" lIns="34560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en-US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 bwMode="gray">
          <a:xfrm>
            <a:off x="3240000" y="6568492"/>
            <a:ext cx="5712000" cy="14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lang="en-US" sz="900" dirty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 bwMode="gray">
          <a:xfrm>
            <a:off x="10297893" y="6568492"/>
            <a:ext cx="382808" cy="14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lang="en-US" sz="900" smtClean="0">
                <a:latin typeface="Arial" pitchFamily="34" charset="0"/>
                <a:ea typeface="+mn-ea"/>
              </a:defRPr>
            </a:lvl1pPr>
          </a:lstStyle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8" name="Objekt 2" hidden="1"/>
          <p:cNvGraphicFramePr>
            <a:graphicFrameLocks noChangeAspect="1"/>
          </p:cNvGraphicFramePr>
          <p:nvPr userDrawn="1"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195140455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think-cell Folie" r:id="rId38" imgW="270" imgH="270" progId="TCLayout.ActiveDocument.1">
                  <p:embed/>
                </p:oleObj>
              </mc:Choice>
              <mc:Fallback>
                <p:oleObj name="think-cell Folie" r:id="rId3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 descr="\\kadcfl01\EXP_PUBLIC\Projekte\Eplan\XX_CORPORATE_DESIGN\Bildmaterial\Powerlines EPLAN PPT\Powerlines EPLAN PPT\E-Powerpoint_PL_BGw_GB.png"/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1" descr="CID_4c_W.png"/>
          <p:cNvPicPr>
            <a:picLocks/>
          </p:cNvPicPr>
          <p:nvPr userDrawn="1"/>
        </p:nvPicPr>
        <p:blipFill>
          <a:blip r:embed="rId41" cstate="print"/>
          <a:stretch>
            <a:fillRect/>
          </a:stretch>
        </p:blipFill>
        <p:spPr>
          <a:xfrm>
            <a:off x="11049601" y="216000"/>
            <a:ext cx="707191" cy="7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6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  <p:sldLayoutId id="2147483798" r:id="rId25"/>
    <p:sldLayoutId id="2147483799" r:id="rId26"/>
    <p:sldLayoutId id="2147483800" r:id="rId27"/>
    <p:sldLayoutId id="2147483801" r:id="rId28"/>
    <p:sldLayoutId id="2147483802" r:id="rId29"/>
    <p:sldLayoutId id="2147483803" r:id="rId30"/>
    <p:sldLayoutId id="2147483804" r:id="rId31"/>
    <p:sldLayoutId id="2147483805" r:id="rId32"/>
    <p:sldLayoutId id="2147483806" r:id="rId3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de-DE" sz="2400" b="1" kern="0" dirty="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9pPr>
    </p:titleStyle>
    <p:bodyStyle>
      <a:lvl1pPr marL="180975" indent="-180975" algn="l" rtl="0" eaLnBrk="1" fontAlgn="base" hangingPunct="1">
        <a:spcBef>
          <a:spcPts val="400"/>
        </a:spcBef>
        <a:spcAft>
          <a:spcPts val="400"/>
        </a:spcAft>
        <a:buClr>
          <a:schemeClr val="accent2"/>
        </a:buClr>
        <a:buSzPct val="100000"/>
        <a:buFont typeface="Wingdings" pitchFamily="2" charset="2"/>
        <a:buChar char="§"/>
        <a:defRPr lang="de-DE" sz="1800" kern="0" baseline="0" smtClean="0">
          <a:solidFill>
            <a:srgbClr val="000000"/>
          </a:solidFill>
          <a:latin typeface="+mn-lt"/>
          <a:ea typeface="+mn-ea"/>
          <a:cs typeface="+mn-cs"/>
        </a:defRPr>
      </a:lvl1pPr>
      <a:lvl2pPr marL="357188" indent="-176213" algn="l" rtl="0" eaLnBrk="1" fontAlgn="base" hangingPunct="1">
        <a:spcBef>
          <a:spcPts val="400"/>
        </a:spcBef>
        <a:spcAft>
          <a:spcPts val="400"/>
        </a:spcAft>
        <a:buClr>
          <a:schemeClr val="accent2"/>
        </a:buClr>
        <a:buSzPct val="100000"/>
        <a:buFont typeface="Wingdings" pitchFamily="2" charset="2"/>
        <a:buChar char="§"/>
        <a:defRPr lang="de-DE" sz="1600" kern="0" smtClean="0">
          <a:solidFill>
            <a:srgbClr val="000000"/>
          </a:solidFill>
          <a:latin typeface="+mn-lt"/>
          <a:ea typeface="+mn-ea"/>
          <a:cs typeface="+mn-cs"/>
        </a:defRPr>
      </a:lvl2pPr>
      <a:lvl3pPr marL="538163" indent="-180975" algn="l" rtl="0" eaLnBrk="1" fontAlgn="base" hangingPunct="1">
        <a:spcBef>
          <a:spcPts val="400"/>
        </a:spcBef>
        <a:spcAft>
          <a:spcPts val="400"/>
        </a:spcAft>
        <a:buClr>
          <a:schemeClr val="accent2"/>
        </a:buClr>
        <a:buFont typeface="Wingdings" pitchFamily="2" charset="2"/>
        <a:buChar char="§"/>
        <a:defRPr lang="de-DE" sz="1600" kern="0" smtClean="0">
          <a:solidFill>
            <a:srgbClr val="000000"/>
          </a:solidFill>
          <a:latin typeface="+mn-lt"/>
          <a:ea typeface="+mn-ea"/>
          <a:cs typeface="+mn-cs"/>
        </a:defRPr>
      </a:lvl3pPr>
      <a:lvl4pPr marL="719138" indent="-180975" algn="l" rtl="0" eaLnBrk="1" fontAlgn="base" hangingPunct="1">
        <a:spcBef>
          <a:spcPts val="400"/>
        </a:spcBef>
        <a:spcAft>
          <a:spcPts val="400"/>
        </a:spcAft>
        <a:buClr>
          <a:schemeClr val="accent2"/>
        </a:buClr>
        <a:buFont typeface="Wingdings" pitchFamily="2" charset="2"/>
        <a:buChar char="§"/>
        <a:defRPr lang="de-DE" sz="16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rtl="0" eaLnBrk="1" fontAlgn="base" hangingPunct="1">
        <a:spcBef>
          <a:spcPts val="400"/>
        </a:spcBef>
        <a:spcAft>
          <a:spcPts val="400"/>
        </a:spcAft>
        <a:buNone/>
        <a:defRPr lang="de-DE" sz="1800" b="1" kern="1200" smtClean="0">
          <a:solidFill>
            <a:schemeClr val="accent2"/>
          </a:solidFill>
          <a:latin typeface="+mn-lt"/>
          <a:ea typeface="+mn-ea"/>
          <a:cs typeface="+mn-cs"/>
        </a:defRPr>
      </a:lvl5pPr>
      <a:lvl6pPr marL="3175" indent="0" algn="l" rtl="0" eaLnBrk="1" fontAlgn="base" hangingPunct="1">
        <a:spcBef>
          <a:spcPts val="400"/>
        </a:spcBef>
        <a:spcAft>
          <a:spcPts val="400"/>
        </a:spcAft>
        <a:buNone/>
        <a:defRPr sz="1800" baseline="0">
          <a:solidFill>
            <a:schemeClr val="tx1"/>
          </a:solidFill>
          <a:latin typeface="+mn-lt"/>
          <a:ea typeface="+mn-ea"/>
        </a:defRPr>
      </a:lvl6pPr>
      <a:lvl7pPr marL="3175" indent="0" algn="l" rtl="0" eaLnBrk="1" fontAlgn="base" hangingPunct="1">
        <a:spcBef>
          <a:spcPts val="400"/>
        </a:spcBef>
        <a:spcAft>
          <a:spcPts val="400"/>
        </a:spcAft>
        <a:buNone/>
        <a:defRPr sz="1800">
          <a:solidFill>
            <a:schemeClr val="tx1"/>
          </a:solidFill>
          <a:latin typeface="+mn-lt"/>
          <a:ea typeface="+mn-ea"/>
        </a:defRPr>
      </a:lvl7pPr>
      <a:lvl8pPr marL="3175" indent="0" algn="l" rtl="0" eaLnBrk="1" fontAlgn="base" hangingPunct="1">
        <a:spcBef>
          <a:spcPts val="400"/>
        </a:spcBef>
        <a:spcAft>
          <a:spcPts val="400"/>
        </a:spcAft>
        <a:buNone/>
        <a:defRPr sz="1800">
          <a:solidFill>
            <a:schemeClr val="tx1"/>
          </a:solidFill>
          <a:latin typeface="+mn-lt"/>
          <a:ea typeface="+mn-ea"/>
        </a:defRPr>
      </a:lvl8pPr>
      <a:lvl9pPr marL="3175" indent="0" algn="l" rtl="0" eaLnBrk="1" fontAlgn="base" hangingPunct="1">
        <a:spcBef>
          <a:spcPts val="400"/>
        </a:spcBef>
        <a:spcAft>
          <a:spcPts val="400"/>
        </a:spcAft>
        <a:buNone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32" userDrawn="1">
          <p15:clr>
            <a:srgbClr val="F26B43"/>
          </p15:clr>
        </p15:guide>
        <p15:guide id="2" pos="6623" userDrawn="1">
          <p15:clr>
            <a:srgbClr val="F26B43"/>
          </p15:clr>
        </p15:guide>
        <p15:guide id="3" pos="7348" userDrawn="1">
          <p15:clr>
            <a:srgbClr val="F26B43"/>
          </p15:clr>
        </p15:guide>
        <p15:guide id="4" orient="horz" pos="890" userDrawn="1">
          <p15:clr>
            <a:srgbClr val="F26B43"/>
          </p15:clr>
        </p15:guide>
        <p15:guide id="5" orient="horz" pos="3475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\\kadcfl01\EXP_PUBLIC\Projekte\Eplan\XX_CORPORATE_DESIGN\Bildmaterial\Powerlines EPLAN PPT\Powerlines EPLAN PPT\E-Powerpoint_PL_BGw_GER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-2" y="0"/>
            <a:ext cx="11713635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5600" tIns="32400" rIns="0" bIns="0">
            <a:noAutofit/>
          </a:bodyPr>
          <a:lstStyle/>
          <a:p>
            <a:pPr lvl="0" algn="l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 bwMode="gray">
          <a:xfrm>
            <a:off x="2457" y="1035707"/>
            <a:ext cx="11280000" cy="4474800"/>
          </a:xfrm>
          <a:prstGeom prst="rect">
            <a:avLst/>
          </a:prstGeom>
        </p:spPr>
        <p:txBody>
          <a:bodyPr vert="horz" lIns="34560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en-US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 bwMode="gray">
          <a:xfrm>
            <a:off x="3240000" y="6568492"/>
            <a:ext cx="5712000" cy="14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lang="en-US" sz="900" dirty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 bwMode="gray">
          <a:xfrm>
            <a:off x="10297893" y="6568492"/>
            <a:ext cx="382808" cy="14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lang="en-US" sz="900" smtClean="0">
                <a:latin typeface="Arial" pitchFamily="34" charset="0"/>
                <a:ea typeface="+mn-ea"/>
              </a:defRPr>
            </a:lvl1pPr>
          </a:lstStyle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8" name="Objekt 2" hidden="1"/>
          <p:cNvGraphicFramePr>
            <a:graphicFrameLocks noChangeAspect="1"/>
          </p:cNvGraphicFramePr>
          <p:nvPr userDrawn="1"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195140455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think-cell Folie" r:id="rId38" imgW="270" imgH="270" progId="TCLayout.ActiveDocument.1">
                  <p:embed/>
                </p:oleObj>
              </mc:Choice>
              <mc:Fallback>
                <p:oleObj name="think-cell Folie" r:id="rId3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 descr="\\kadcfl01\EXP_PUBLIC\Projekte\Eplan\XX_CORPORATE_DESIGN\Bildmaterial\Powerlines EPLAN PPT\Powerlines EPLAN PPT\E-Powerpoint_PL_BGw_GB.png"/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1" descr="CID_4c_W.png"/>
          <p:cNvPicPr>
            <a:picLocks/>
          </p:cNvPicPr>
          <p:nvPr userDrawn="1"/>
        </p:nvPicPr>
        <p:blipFill>
          <a:blip r:embed="rId41" cstate="print"/>
          <a:stretch>
            <a:fillRect/>
          </a:stretch>
        </p:blipFill>
        <p:spPr>
          <a:xfrm>
            <a:off x="11049601" y="216000"/>
            <a:ext cx="707191" cy="7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6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  <p:sldLayoutId id="2147483832" r:id="rId25"/>
    <p:sldLayoutId id="2147483833" r:id="rId26"/>
    <p:sldLayoutId id="2147483834" r:id="rId27"/>
    <p:sldLayoutId id="2147483835" r:id="rId28"/>
    <p:sldLayoutId id="2147483836" r:id="rId29"/>
    <p:sldLayoutId id="2147483837" r:id="rId30"/>
    <p:sldLayoutId id="2147483838" r:id="rId31"/>
    <p:sldLayoutId id="2147483839" r:id="rId32"/>
    <p:sldLayoutId id="2147483840" r:id="rId3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de-DE" sz="2400" b="1" kern="0" dirty="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9pPr>
    </p:titleStyle>
    <p:bodyStyle>
      <a:lvl1pPr marL="180975" indent="-180975" algn="l" rtl="0" eaLnBrk="1" fontAlgn="base" hangingPunct="1">
        <a:spcBef>
          <a:spcPts val="400"/>
        </a:spcBef>
        <a:spcAft>
          <a:spcPts val="400"/>
        </a:spcAft>
        <a:buClr>
          <a:schemeClr val="accent2"/>
        </a:buClr>
        <a:buSzPct val="100000"/>
        <a:buFont typeface="Wingdings" pitchFamily="2" charset="2"/>
        <a:buChar char="§"/>
        <a:defRPr lang="de-DE" sz="1800" kern="0" baseline="0" smtClean="0">
          <a:solidFill>
            <a:srgbClr val="000000"/>
          </a:solidFill>
          <a:latin typeface="+mn-lt"/>
          <a:ea typeface="+mn-ea"/>
          <a:cs typeface="+mn-cs"/>
        </a:defRPr>
      </a:lvl1pPr>
      <a:lvl2pPr marL="357188" indent="-176213" algn="l" rtl="0" eaLnBrk="1" fontAlgn="base" hangingPunct="1">
        <a:spcBef>
          <a:spcPts val="400"/>
        </a:spcBef>
        <a:spcAft>
          <a:spcPts val="400"/>
        </a:spcAft>
        <a:buClr>
          <a:schemeClr val="accent2"/>
        </a:buClr>
        <a:buSzPct val="100000"/>
        <a:buFont typeface="Wingdings" pitchFamily="2" charset="2"/>
        <a:buChar char="§"/>
        <a:defRPr lang="de-DE" sz="1600" kern="0" smtClean="0">
          <a:solidFill>
            <a:srgbClr val="000000"/>
          </a:solidFill>
          <a:latin typeface="+mn-lt"/>
          <a:ea typeface="+mn-ea"/>
          <a:cs typeface="+mn-cs"/>
        </a:defRPr>
      </a:lvl2pPr>
      <a:lvl3pPr marL="538163" indent="-180975" algn="l" rtl="0" eaLnBrk="1" fontAlgn="base" hangingPunct="1">
        <a:spcBef>
          <a:spcPts val="400"/>
        </a:spcBef>
        <a:spcAft>
          <a:spcPts val="400"/>
        </a:spcAft>
        <a:buClr>
          <a:schemeClr val="accent2"/>
        </a:buClr>
        <a:buFont typeface="Wingdings" pitchFamily="2" charset="2"/>
        <a:buChar char="§"/>
        <a:defRPr lang="de-DE" sz="1600" kern="0" smtClean="0">
          <a:solidFill>
            <a:srgbClr val="000000"/>
          </a:solidFill>
          <a:latin typeface="+mn-lt"/>
          <a:ea typeface="+mn-ea"/>
          <a:cs typeface="+mn-cs"/>
        </a:defRPr>
      </a:lvl3pPr>
      <a:lvl4pPr marL="719138" indent="-180975" algn="l" rtl="0" eaLnBrk="1" fontAlgn="base" hangingPunct="1">
        <a:spcBef>
          <a:spcPts val="400"/>
        </a:spcBef>
        <a:spcAft>
          <a:spcPts val="400"/>
        </a:spcAft>
        <a:buClr>
          <a:schemeClr val="accent2"/>
        </a:buClr>
        <a:buFont typeface="Wingdings" pitchFamily="2" charset="2"/>
        <a:buChar char="§"/>
        <a:defRPr lang="de-DE" sz="16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rtl="0" eaLnBrk="1" fontAlgn="base" hangingPunct="1">
        <a:spcBef>
          <a:spcPts val="400"/>
        </a:spcBef>
        <a:spcAft>
          <a:spcPts val="400"/>
        </a:spcAft>
        <a:buNone/>
        <a:defRPr lang="de-DE" sz="1800" b="1" kern="1200" smtClean="0">
          <a:solidFill>
            <a:schemeClr val="accent2"/>
          </a:solidFill>
          <a:latin typeface="+mn-lt"/>
          <a:ea typeface="+mn-ea"/>
          <a:cs typeface="+mn-cs"/>
        </a:defRPr>
      </a:lvl5pPr>
      <a:lvl6pPr marL="3175" indent="0" algn="l" rtl="0" eaLnBrk="1" fontAlgn="base" hangingPunct="1">
        <a:spcBef>
          <a:spcPts val="400"/>
        </a:spcBef>
        <a:spcAft>
          <a:spcPts val="400"/>
        </a:spcAft>
        <a:buNone/>
        <a:defRPr sz="1800" baseline="0">
          <a:solidFill>
            <a:schemeClr val="tx1"/>
          </a:solidFill>
          <a:latin typeface="+mn-lt"/>
          <a:ea typeface="+mn-ea"/>
        </a:defRPr>
      </a:lvl6pPr>
      <a:lvl7pPr marL="3175" indent="0" algn="l" rtl="0" eaLnBrk="1" fontAlgn="base" hangingPunct="1">
        <a:spcBef>
          <a:spcPts val="400"/>
        </a:spcBef>
        <a:spcAft>
          <a:spcPts val="400"/>
        </a:spcAft>
        <a:buNone/>
        <a:defRPr sz="1800">
          <a:solidFill>
            <a:schemeClr val="tx1"/>
          </a:solidFill>
          <a:latin typeface="+mn-lt"/>
          <a:ea typeface="+mn-ea"/>
        </a:defRPr>
      </a:lvl7pPr>
      <a:lvl8pPr marL="3175" indent="0" algn="l" rtl="0" eaLnBrk="1" fontAlgn="base" hangingPunct="1">
        <a:spcBef>
          <a:spcPts val="400"/>
        </a:spcBef>
        <a:spcAft>
          <a:spcPts val="400"/>
        </a:spcAft>
        <a:buNone/>
        <a:defRPr sz="1800">
          <a:solidFill>
            <a:schemeClr val="tx1"/>
          </a:solidFill>
          <a:latin typeface="+mn-lt"/>
          <a:ea typeface="+mn-ea"/>
        </a:defRPr>
      </a:lvl8pPr>
      <a:lvl9pPr marL="3175" indent="0" algn="l" rtl="0" eaLnBrk="1" fontAlgn="base" hangingPunct="1">
        <a:spcBef>
          <a:spcPts val="400"/>
        </a:spcBef>
        <a:spcAft>
          <a:spcPts val="400"/>
        </a:spcAft>
        <a:buNone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2" userDrawn="1">
          <p15:clr>
            <a:srgbClr val="F26B43"/>
          </p15:clr>
        </p15:guide>
        <p15:guide id="2" pos="6623" userDrawn="1">
          <p15:clr>
            <a:srgbClr val="F26B43"/>
          </p15:clr>
        </p15:guide>
        <p15:guide id="3" pos="7348" userDrawn="1">
          <p15:clr>
            <a:srgbClr val="F26B43"/>
          </p15:clr>
        </p15:guide>
        <p15:guide id="4" orient="horz" pos="890" userDrawn="1">
          <p15:clr>
            <a:srgbClr val="F26B43"/>
          </p15:clr>
        </p15:guide>
        <p15:guide id="5" orient="horz" pos="3475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\\kadcfl01\EXP_PUBLIC\Projekte\Eplan\XX_CORPORATE_DESIGN\Bildmaterial\Powerlines EPLAN PPT\Powerlines EPLAN PPT\E-Powerpoint_PL_BGw_GB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-2" y="0"/>
            <a:ext cx="11713635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5600" tIns="32400" rIns="0" bIns="0">
            <a:noAutofit/>
          </a:bodyPr>
          <a:lstStyle/>
          <a:p>
            <a:pPr lvl="0" algn="l"/>
            <a:r>
              <a:rPr lang="en-US" noProof="0" dirty="0" smtClean="0"/>
              <a:t>Click to edit Title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 bwMode="gray">
          <a:xfrm>
            <a:off x="2457" y="1035707"/>
            <a:ext cx="11280000" cy="4474800"/>
          </a:xfrm>
          <a:prstGeom prst="rect">
            <a:avLst/>
          </a:prstGeom>
        </p:spPr>
        <p:txBody>
          <a:bodyPr vert="horz" lIns="34560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 smtClean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 bwMode="gray">
          <a:xfrm>
            <a:off x="3240000" y="6568492"/>
            <a:ext cx="5712000" cy="14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lang="en-US" sz="900" dirty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Name/21 March 2017/Virtual Fair 2017</a:t>
            </a:r>
            <a:endParaRPr lang="de-DE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 bwMode="gray">
          <a:xfrm>
            <a:off x="10297893" y="6568492"/>
            <a:ext cx="382808" cy="14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lang="en-US" sz="900" smtClean="0">
                <a:latin typeface="Arial" pitchFamily="34" charset="0"/>
                <a:ea typeface="+mn-ea"/>
              </a:defRPr>
            </a:lvl1pPr>
          </a:lstStyle>
          <a:p>
            <a:fld id="{AA3CEAE6-1AC9-4BB2-962A-AAE6CE48E1D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8" name="Objekt 2" hidden="1"/>
          <p:cNvGraphicFramePr>
            <a:graphicFrameLocks noChangeAspect="1"/>
          </p:cNvGraphicFramePr>
          <p:nvPr userDrawn="1"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195140455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think-cell Folie" r:id="rId40" imgW="270" imgH="270" progId="TCLayout.ActiveDocument.1">
                  <p:embed/>
                </p:oleObj>
              </mc:Choice>
              <mc:Fallback>
                <p:oleObj name="think-cell Folie" r:id="rId4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 descr="\\kadcfl01\EXP_PUBLIC\Projekte\Eplan\XX_CORPORATE_DESIGN\Bildmaterial\Powerlines EPLAN PPT\Powerlines EPLAN PPT\E-Powerpoint_PL_BGw_GB.png"/>
          <p:cNvPicPr>
            <a:picLocks noChangeAspect="1" noChangeArrowheads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1" descr="CID_4c_W.png"/>
          <p:cNvPicPr>
            <a:picLocks/>
          </p:cNvPicPr>
          <p:nvPr userDrawn="1"/>
        </p:nvPicPr>
        <p:blipFill>
          <a:blip r:embed="rId42" cstate="print"/>
          <a:stretch>
            <a:fillRect/>
          </a:stretch>
        </p:blipFill>
        <p:spPr>
          <a:xfrm>
            <a:off x="11049601" y="216000"/>
            <a:ext cx="707191" cy="7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1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  <p:sldLayoutId id="2147483860" r:id="rId19"/>
    <p:sldLayoutId id="2147483861" r:id="rId20"/>
    <p:sldLayoutId id="2147483862" r:id="rId21"/>
    <p:sldLayoutId id="2147483863" r:id="rId22"/>
    <p:sldLayoutId id="2147483864" r:id="rId23"/>
    <p:sldLayoutId id="2147483865" r:id="rId24"/>
    <p:sldLayoutId id="2147483866" r:id="rId25"/>
    <p:sldLayoutId id="2147483867" r:id="rId26"/>
    <p:sldLayoutId id="2147483868" r:id="rId27"/>
    <p:sldLayoutId id="2147483869" r:id="rId28"/>
    <p:sldLayoutId id="2147483870" r:id="rId29"/>
    <p:sldLayoutId id="2147483871" r:id="rId30"/>
    <p:sldLayoutId id="2147483872" r:id="rId31"/>
    <p:sldLayoutId id="2147483873" r:id="rId32"/>
    <p:sldLayoutId id="2147483874" r:id="rId33"/>
    <p:sldLayoutId id="2147483875" r:id="rId34"/>
    <p:sldLayoutId id="2147483876" r:id="rId3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de-DE" sz="2400" b="1" kern="0" dirty="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ヒラギノ角ゴ Pro W3" charset="-128"/>
        </a:defRPr>
      </a:lvl9pPr>
    </p:titleStyle>
    <p:bodyStyle>
      <a:lvl1pPr marL="180975" indent="-180975" algn="l" rtl="0" eaLnBrk="1" fontAlgn="base" hangingPunct="1">
        <a:spcBef>
          <a:spcPts val="400"/>
        </a:spcBef>
        <a:spcAft>
          <a:spcPts val="400"/>
        </a:spcAft>
        <a:buClr>
          <a:schemeClr val="accent2"/>
        </a:buClr>
        <a:buSzPct val="100000"/>
        <a:buFont typeface="Wingdings" pitchFamily="2" charset="2"/>
        <a:buChar char="§"/>
        <a:defRPr lang="de-DE" sz="1800" kern="0" baseline="0" smtClean="0">
          <a:solidFill>
            <a:srgbClr val="000000"/>
          </a:solidFill>
          <a:latin typeface="+mn-lt"/>
          <a:ea typeface="+mn-ea"/>
          <a:cs typeface="+mn-cs"/>
        </a:defRPr>
      </a:lvl1pPr>
      <a:lvl2pPr marL="357188" indent="-176213" algn="l" rtl="0" eaLnBrk="1" fontAlgn="base" hangingPunct="1">
        <a:spcBef>
          <a:spcPts val="400"/>
        </a:spcBef>
        <a:spcAft>
          <a:spcPts val="400"/>
        </a:spcAft>
        <a:buClr>
          <a:schemeClr val="accent2"/>
        </a:buClr>
        <a:buSzPct val="100000"/>
        <a:buFont typeface="Wingdings" pitchFamily="2" charset="2"/>
        <a:buChar char="§"/>
        <a:defRPr lang="de-DE" sz="1600" kern="0" smtClean="0">
          <a:solidFill>
            <a:srgbClr val="000000"/>
          </a:solidFill>
          <a:latin typeface="+mn-lt"/>
          <a:ea typeface="+mn-ea"/>
          <a:cs typeface="+mn-cs"/>
        </a:defRPr>
      </a:lvl2pPr>
      <a:lvl3pPr marL="538163" indent="-180975" algn="l" rtl="0" eaLnBrk="1" fontAlgn="base" hangingPunct="1">
        <a:spcBef>
          <a:spcPts val="400"/>
        </a:spcBef>
        <a:spcAft>
          <a:spcPts val="400"/>
        </a:spcAft>
        <a:buClr>
          <a:schemeClr val="accent2"/>
        </a:buClr>
        <a:buFont typeface="Wingdings" pitchFamily="2" charset="2"/>
        <a:buChar char="§"/>
        <a:defRPr lang="de-DE" sz="1600" kern="0" smtClean="0">
          <a:solidFill>
            <a:srgbClr val="000000"/>
          </a:solidFill>
          <a:latin typeface="+mn-lt"/>
          <a:ea typeface="+mn-ea"/>
          <a:cs typeface="+mn-cs"/>
        </a:defRPr>
      </a:lvl3pPr>
      <a:lvl4pPr marL="719138" indent="-180975" algn="l" rtl="0" eaLnBrk="1" fontAlgn="base" hangingPunct="1">
        <a:spcBef>
          <a:spcPts val="400"/>
        </a:spcBef>
        <a:spcAft>
          <a:spcPts val="400"/>
        </a:spcAft>
        <a:buClr>
          <a:schemeClr val="accent2"/>
        </a:buClr>
        <a:buFont typeface="Wingdings" pitchFamily="2" charset="2"/>
        <a:buChar char="§"/>
        <a:defRPr lang="de-DE" sz="16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rtl="0" eaLnBrk="1" fontAlgn="base" hangingPunct="1">
        <a:spcBef>
          <a:spcPts val="400"/>
        </a:spcBef>
        <a:spcAft>
          <a:spcPts val="400"/>
        </a:spcAft>
        <a:buNone/>
        <a:defRPr lang="de-DE" sz="1800" b="1" kern="1200" smtClean="0">
          <a:solidFill>
            <a:schemeClr val="accent2"/>
          </a:solidFill>
          <a:latin typeface="+mn-lt"/>
          <a:ea typeface="+mn-ea"/>
          <a:cs typeface="+mn-cs"/>
        </a:defRPr>
      </a:lvl5pPr>
      <a:lvl6pPr marL="3175" indent="0" algn="l" rtl="0" eaLnBrk="1" fontAlgn="base" hangingPunct="1">
        <a:spcBef>
          <a:spcPts val="400"/>
        </a:spcBef>
        <a:spcAft>
          <a:spcPts val="400"/>
        </a:spcAft>
        <a:buNone/>
        <a:defRPr sz="1800" baseline="0">
          <a:solidFill>
            <a:schemeClr val="tx1"/>
          </a:solidFill>
          <a:latin typeface="+mn-lt"/>
          <a:ea typeface="+mn-ea"/>
        </a:defRPr>
      </a:lvl6pPr>
      <a:lvl7pPr marL="3175" indent="0" algn="l" rtl="0" eaLnBrk="1" fontAlgn="base" hangingPunct="1">
        <a:spcBef>
          <a:spcPts val="400"/>
        </a:spcBef>
        <a:spcAft>
          <a:spcPts val="400"/>
        </a:spcAft>
        <a:buNone/>
        <a:defRPr sz="1800">
          <a:solidFill>
            <a:schemeClr val="tx1"/>
          </a:solidFill>
          <a:latin typeface="+mn-lt"/>
          <a:ea typeface="+mn-ea"/>
        </a:defRPr>
      </a:lvl7pPr>
      <a:lvl8pPr marL="3175" indent="0" algn="l" rtl="0" eaLnBrk="1" fontAlgn="base" hangingPunct="1">
        <a:spcBef>
          <a:spcPts val="400"/>
        </a:spcBef>
        <a:spcAft>
          <a:spcPts val="400"/>
        </a:spcAft>
        <a:buNone/>
        <a:defRPr sz="1800">
          <a:solidFill>
            <a:schemeClr val="tx1"/>
          </a:solidFill>
          <a:latin typeface="+mn-lt"/>
          <a:ea typeface="+mn-ea"/>
        </a:defRPr>
      </a:lvl8pPr>
      <a:lvl9pPr marL="3175" indent="0" algn="l" rtl="0" eaLnBrk="1" fontAlgn="base" hangingPunct="1">
        <a:spcBef>
          <a:spcPts val="400"/>
        </a:spcBef>
        <a:spcAft>
          <a:spcPts val="400"/>
        </a:spcAft>
        <a:buNone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2" userDrawn="1">
          <p15:clr>
            <a:srgbClr val="F26B43"/>
          </p15:clr>
        </p15:guide>
        <p15:guide id="2" pos="6623" userDrawn="1">
          <p15:clr>
            <a:srgbClr val="F26B43"/>
          </p15:clr>
        </p15:guide>
        <p15:guide id="3" pos="7348" userDrawn="1">
          <p15:clr>
            <a:srgbClr val="F26B43"/>
          </p15:clr>
        </p15:guide>
        <p15:guide id="4" orient="horz" pos="890" userDrawn="1">
          <p15:clr>
            <a:srgbClr val="F26B43"/>
          </p15:clr>
        </p15:guide>
        <p15:guide id="5" orient="horz" pos="3475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6.png"/><Relationship Id="rId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2.png"/><Relationship Id="rId5" Type="http://schemas.openxmlformats.org/officeDocument/2006/relationships/slide" Target="slide9.xml"/><Relationship Id="rId4" Type="http://schemas.openxmlformats.org/officeDocument/2006/relationships/image" Target="../media/image8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0.png"/><Relationship Id="rId5" Type="http://schemas.openxmlformats.org/officeDocument/2006/relationships/image" Target="../media/image89.jpeg"/><Relationship Id="rId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51.png"/><Relationship Id="rId18" Type="http://schemas.openxmlformats.org/officeDocument/2006/relationships/image" Target="../media/image55.png"/><Relationship Id="rId3" Type="http://schemas.openxmlformats.org/officeDocument/2006/relationships/tags" Target="../tags/tag29.xml"/><Relationship Id="rId21" Type="http://schemas.openxmlformats.org/officeDocument/2006/relationships/image" Target="../media/image58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50.png"/><Relationship Id="rId17" Type="http://schemas.openxmlformats.org/officeDocument/2006/relationships/image" Target="../media/image54.png"/><Relationship Id="rId25" Type="http://schemas.openxmlformats.org/officeDocument/2006/relationships/image" Target="../media/image62.jpeg"/><Relationship Id="rId2" Type="http://schemas.openxmlformats.org/officeDocument/2006/relationships/tags" Target="../tags/tag28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49.png"/><Relationship Id="rId24" Type="http://schemas.openxmlformats.org/officeDocument/2006/relationships/image" Target="../media/image61.jpeg"/><Relationship Id="rId5" Type="http://schemas.openxmlformats.org/officeDocument/2006/relationships/slideLayout" Target="../slideLayouts/slideLayout15.xml"/><Relationship Id="rId15" Type="http://schemas.microsoft.com/office/2007/relationships/hdphoto" Target="../media/hdphoto1.wdp"/><Relationship Id="rId23" Type="http://schemas.openxmlformats.org/officeDocument/2006/relationships/image" Target="../media/image60.jpeg"/><Relationship Id="rId10" Type="http://schemas.openxmlformats.org/officeDocument/2006/relationships/image" Target="../media/image48.png"/><Relationship Id="rId19" Type="http://schemas.openxmlformats.org/officeDocument/2006/relationships/image" Target="../media/image56.png"/><Relationship Id="rId4" Type="http://schemas.openxmlformats.org/officeDocument/2006/relationships/tags" Target="../tags/tag30.xml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microsoft.com/office/2007/relationships/hdphoto" Target="../media/hdphoto3.wdp"/><Relationship Id="rId3" Type="http://schemas.openxmlformats.org/officeDocument/2006/relationships/tags" Target="../tags/tag32.xml"/><Relationship Id="rId21" Type="http://schemas.openxmlformats.org/officeDocument/2006/relationships/image" Target="../media/image72.jpe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63.png"/><Relationship Id="rId17" Type="http://schemas.openxmlformats.org/officeDocument/2006/relationships/image" Target="../media/image68.tiff"/><Relationship Id="rId25" Type="http://schemas.openxmlformats.org/officeDocument/2006/relationships/image" Target="../media/image75.png"/><Relationship Id="rId2" Type="http://schemas.openxmlformats.org/officeDocument/2006/relationships/tags" Target="../tags/tag31.xml"/><Relationship Id="rId16" Type="http://schemas.openxmlformats.org/officeDocument/2006/relationships/image" Target="../media/image67.png"/><Relationship Id="rId20" Type="http://schemas.openxmlformats.org/officeDocument/2006/relationships/image" Target="../media/image71.jpeg"/><Relationship Id="rId29" Type="http://schemas.openxmlformats.org/officeDocument/2006/relationships/image" Target="../media/image48.png"/><Relationship Id="rId1" Type="http://schemas.openxmlformats.org/officeDocument/2006/relationships/vmlDrawing" Target="../drawings/vmlDrawing10.vml"/><Relationship Id="rId6" Type="http://schemas.openxmlformats.org/officeDocument/2006/relationships/notesSlide" Target="../notesSlides/notesSlide7.xml"/><Relationship Id="rId11" Type="http://schemas.microsoft.com/office/2007/relationships/hdphoto" Target="../media/hdphoto1.wdp"/><Relationship Id="rId24" Type="http://schemas.microsoft.com/office/2007/relationships/hdphoto" Target="../media/hdphoto2.wdp"/><Relationship Id="rId32" Type="http://schemas.openxmlformats.org/officeDocument/2006/relationships/image" Target="../media/image47.pn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66.jpeg"/><Relationship Id="rId23" Type="http://schemas.openxmlformats.org/officeDocument/2006/relationships/image" Target="../media/image74.png"/><Relationship Id="rId28" Type="http://schemas.microsoft.com/office/2007/relationships/hdphoto" Target="../media/hdphoto4.wdp"/><Relationship Id="rId10" Type="http://schemas.openxmlformats.org/officeDocument/2006/relationships/image" Target="../media/image52.png"/><Relationship Id="rId19" Type="http://schemas.openxmlformats.org/officeDocument/2006/relationships/image" Target="../media/image70.png"/><Relationship Id="rId31" Type="http://schemas.openxmlformats.org/officeDocument/2006/relationships/image" Target="../media/image78.jpeg"/><Relationship Id="rId4" Type="http://schemas.openxmlformats.org/officeDocument/2006/relationships/tags" Target="../tags/tag33.xml"/><Relationship Id="rId9" Type="http://schemas.openxmlformats.org/officeDocument/2006/relationships/image" Target="../media/image51.png"/><Relationship Id="rId14" Type="http://schemas.openxmlformats.org/officeDocument/2006/relationships/image" Target="../media/image65.png"/><Relationship Id="rId22" Type="http://schemas.openxmlformats.org/officeDocument/2006/relationships/image" Target="../media/image73.jpeg"/><Relationship Id="rId27" Type="http://schemas.openxmlformats.org/officeDocument/2006/relationships/image" Target="../media/image76.png"/><Relationship Id="rId30" Type="http://schemas.openxmlformats.org/officeDocument/2006/relationships/image" Target="../media/image7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35.xml"/><Relationship Id="rId7" Type="http://schemas.openxmlformats.org/officeDocument/2006/relationships/image" Target="../media/image8.emf"/><Relationship Id="rId2" Type="http://schemas.openxmlformats.org/officeDocument/2006/relationships/tags" Target="../tags/tag3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8" b="33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154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EPLAN </a:t>
            </a:r>
            <a:r>
              <a:rPr lang="de-DE" dirty="0" err="1" smtClean="0"/>
              <a:t>Platform</a:t>
            </a:r>
            <a:endParaRPr lang="de-DE" dirty="0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000" dirty="0"/>
              <a:t>ЕПЛАН Программное обеспечение и услуги / Евгений Кармацких</a:t>
            </a:r>
            <a:endParaRPr lang="en-US" sz="1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Прочный фундамент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919290" y="1412875"/>
            <a:ext cx="4392735" cy="41036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/>
              <a:t>Непротиворечивость данных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Оптимизация</a:t>
            </a:r>
            <a:r>
              <a:rPr lang="en-US" sz="2000" dirty="0"/>
              <a:t> </a:t>
            </a:r>
            <a:r>
              <a:rPr lang="ru-RU" sz="2000" dirty="0"/>
              <a:t>рабочих процессов.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Гибкая масштабируемость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ru-RU" sz="1800" dirty="0"/>
              <a:t>Работает </a:t>
            </a:r>
            <a:r>
              <a:rPr lang="de-DE" sz="1800" dirty="0"/>
              <a:t>“</a:t>
            </a:r>
            <a:r>
              <a:rPr lang="ru-RU" sz="1800" dirty="0"/>
              <a:t>Из коробки</a:t>
            </a:r>
            <a:r>
              <a:rPr lang="sv-SE" sz="1800" dirty="0"/>
              <a:t>”</a:t>
            </a:r>
            <a:endParaRPr lang="ru-RU" sz="1800" dirty="0"/>
          </a:p>
          <a:p>
            <a:pPr lvl="1">
              <a:lnSpc>
                <a:spcPct val="150000"/>
              </a:lnSpc>
            </a:pPr>
            <a:r>
              <a:rPr lang="sv-SE" sz="1800" dirty="0"/>
              <a:t> </a:t>
            </a:r>
            <a:r>
              <a:rPr lang="ru-RU" sz="1800" dirty="0"/>
              <a:t>Эффективная работа</a:t>
            </a: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7" name="BainBulletsConfiguration" hidden="1"/>
          <p:cNvSpPr txBox="1"/>
          <p:nvPr/>
        </p:nvSpPr>
        <p:spPr bwMode="auto">
          <a:xfrm>
            <a:off x="5887764" y="12700"/>
            <a:ext cx="18787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rtlCol="0">
            <a:spAutoFit/>
          </a:bodyPr>
          <a:lstStyle/>
          <a:p>
            <a:pPr algn="ctr"/>
            <a:endParaRPr lang="de-DE" sz="100" dirty="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8049" y="1612022"/>
            <a:ext cx="4012917" cy="36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34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690" y="1049595"/>
            <a:ext cx="725946" cy="725946"/>
          </a:xfrm>
          <a:prstGeom prst="rect">
            <a:avLst/>
          </a:prstGeom>
          <a:ln w="34925">
            <a:noFill/>
          </a:ln>
        </p:spPr>
      </p:pic>
      <p:grpSp>
        <p:nvGrpSpPr>
          <p:cNvPr id="10" name="Gruppieren 6"/>
          <p:cNvGrpSpPr/>
          <p:nvPr/>
        </p:nvGrpSpPr>
        <p:grpSpPr>
          <a:xfrm>
            <a:off x="1919289" y="5516564"/>
            <a:ext cx="7489825" cy="576262"/>
            <a:chOff x="395288" y="5516564"/>
            <a:chExt cx="7489825" cy="576262"/>
          </a:xfrm>
        </p:grpSpPr>
        <p:sp>
          <p:nvSpPr>
            <p:cNvPr id="12" name="Rechteck 7"/>
            <p:cNvSpPr/>
            <p:nvPr/>
          </p:nvSpPr>
          <p:spPr>
            <a:xfrm>
              <a:off x="395288" y="5516564"/>
              <a:ext cx="7489825" cy="576262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360363">
                <a:defRPr/>
              </a:pPr>
              <a:r>
                <a:rPr lang="ru-RU" sz="1800" b="1" kern="0" dirty="0">
                  <a:solidFill>
                    <a:srgbClr val="000000"/>
                  </a:solidFill>
                  <a:latin typeface="Arial"/>
                </a:rPr>
                <a:t>Повысить качество документации благодаря непротиворечивости данных</a:t>
              </a:r>
              <a:endParaRPr lang="de-DE" sz="18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Gleichschenkliges Dreieck 8"/>
            <p:cNvSpPr/>
            <p:nvPr/>
          </p:nvSpPr>
          <p:spPr>
            <a:xfrm rot="5400000">
              <a:off x="275586" y="5636276"/>
              <a:ext cx="576253" cy="336848"/>
            </a:xfrm>
            <a:prstGeom prst="triangle">
              <a:avLst/>
            </a:prstGeom>
            <a:solidFill>
              <a:srgbClr val="E2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0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EPLAN </a:t>
            </a:r>
            <a:r>
              <a:rPr lang="de-DE" dirty="0" err="1" smtClean="0"/>
              <a:t>Platform</a:t>
            </a:r>
            <a:endParaRPr lang="de-DE" dirty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000" dirty="0"/>
              <a:t>ЕПЛАН Программное обеспечение и услуги / Евгений Кармацких</a:t>
            </a:r>
            <a:endParaRPr lang="en-US" sz="1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EPLAN Data Portal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919290" y="1412875"/>
            <a:ext cx="4801543" cy="41036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CAM </a:t>
            </a:r>
            <a:r>
              <a:rPr lang="ru-RU" sz="2000" dirty="0"/>
              <a:t>данные на </a:t>
            </a:r>
            <a:r>
              <a:rPr lang="en-US" sz="2000" dirty="0"/>
              <a:t>100%</a:t>
            </a:r>
            <a:r>
              <a:rPr lang="ru-RU" sz="2000" dirty="0"/>
              <a:t> интегрированы в платформу </a:t>
            </a:r>
            <a:r>
              <a:rPr lang="en-US" sz="2000" dirty="0"/>
              <a:t>EPLAN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Автоматически поддерживается актуальность данных компонентов</a:t>
            </a:r>
            <a:endParaRPr lang="sv-SE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220</a:t>
            </a:r>
            <a:r>
              <a:rPr lang="sv-SE" sz="2000" dirty="0"/>
              <a:t> </a:t>
            </a:r>
            <a:r>
              <a:rPr lang="ru-RU" sz="2000" dirty="0"/>
              <a:t>производителей</a:t>
            </a:r>
            <a:endParaRPr lang="sv-SE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Около</a:t>
            </a:r>
            <a:r>
              <a:rPr lang="sv-SE" sz="2000" dirty="0"/>
              <a:t> </a:t>
            </a:r>
            <a:r>
              <a:rPr lang="ru-RU" sz="2000" dirty="0"/>
              <a:t>1 000 000 компонентов</a:t>
            </a:r>
            <a:endParaRPr lang="sv-SE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7" name="BainBulletsConfiguration" hidden="1"/>
          <p:cNvSpPr txBox="1"/>
          <p:nvPr/>
        </p:nvSpPr>
        <p:spPr bwMode="auto">
          <a:xfrm>
            <a:off x="5887764" y="12700"/>
            <a:ext cx="18787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rtlCol="0">
            <a:spAutoFit/>
          </a:bodyPr>
          <a:lstStyle/>
          <a:p>
            <a:pPr algn="ctr"/>
            <a:endParaRPr lang="de-DE" sz="100" dirty="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8" name="Afbeelding 3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00" y="1051200"/>
            <a:ext cx="727200" cy="727200"/>
          </a:xfrm>
          <a:prstGeom prst="rect">
            <a:avLst/>
          </a:prstGeom>
        </p:spPr>
      </p:pic>
      <p:pic>
        <p:nvPicPr>
          <p:cNvPr id="4098" name="Picture 2" descr="http://www.eplandataportal.com/uploads/t3api/newsevents/31035/218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32" y="3150206"/>
            <a:ext cx="3587098" cy="1577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9" name="Gruppieren 6"/>
          <p:cNvGrpSpPr/>
          <p:nvPr/>
        </p:nvGrpSpPr>
        <p:grpSpPr>
          <a:xfrm>
            <a:off x="1919289" y="5516564"/>
            <a:ext cx="7489825" cy="576262"/>
            <a:chOff x="395288" y="5516564"/>
            <a:chExt cx="7489825" cy="576262"/>
          </a:xfrm>
        </p:grpSpPr>
        <p:sp>
          <p:nvSpPr>
            <p:cNvPr id="10" name="Rechteck 7"/>
            <p:cNvSpPr/>
            <p:nvPr/>
          </p:nvSpPr>
          <p:spPr>
            <a:xfrm>
              <a:off x="395288" y="5516564"/>
              <a:ext cx="7489825" cy="576262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360363">
                <a:defRPr/>
              </a:pPr>
              <a:r>
                <a:rPr lang="ru-RU" sz="1600" b="1" kern="0" dirty="0">
                  <a:solidFill>
                    <a:srgbClr val="000000"/>
                  </a:solidFill>
                  <a:latin typeface="Arial"/>
                </a:rPr>
                <a:t>Простое, быстрое и качественное проектирование с </a:t>
              </a:r>
              <a:r>
                <a:rPr lang="en-US" sz="1600" b="1" kern="0" dirty="0">
                  <a:solidFill>
                    <a:srgbClr val="000000"/>
                  </a:solidFill>
                  <a:latin typeface="Arial"/>
                </a:rPr>
                <a:t>EPLAN Data Portal</a:t>
              </a:r>
              <a:endParaRPr lang="en-US" sz="16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Gleichschenkliges Dreieck 8"/>
            <p:cNvSpPr/>
            <p:nvPr/>
          </p:nvSpPr>
          <p:spPr>
            <a:xfrm rot="5400000">
              <a:off x="275586" y="5636276"/>
              <a:ext cx="576253" cy="336848"/>
            </a:xfrm>
            <a:prstGeom prst="triangle">
              <a:avLst/>
            </a:prstGeom>
            <a:solidFill>
              <a:srgbClr val="E2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4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EPLAN </a:t>
            </a:r>
            <a:r>
              <a:rPr lang="de-DE" dirty="0" err="1" smtClean="0"/>
              <a:t>Platform</a:t>
            </a:r>
            <a:endParaRPr lang="de-DE" dirty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000" dirty="0"/>
              <a:t>ЕПЛАН Программное обеспечение и услуги / Евгений Кармацких</a:t>
            </a:r>
            <a:endParaRPr lang="en-US" sz="1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Технологические партнеры</a:t>
            </a:r>
            <a:endParaRPr lang="en-US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919290" y="1412875"/>
            <a:ext cx="4032695" cy="41036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/>
              <a:t>Стандартные шлюзы для </a:t>
            </a:r>
            <a:r>
              <a:rPr lang="en-US" sz="2000" dirty="0"/>
              <a:t>ERP </a:t>
            </a:r>
            <a:r>
              <a:rPr lang="ru-RU" sz="2000" dirty="0"/>
              <a:t>и</a:t>
            </a:r>
            <a:r>
              <a:rPr lang="en-US" sz="2000" dirty="0"/>
              <a:t> PDM/PLM </a:t>
            </a:r>
            <a:r>
              <a:rPr lang="ru-RU" sz="2000" dirty="0"/>
              <a:t>систем.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Стандартный двунаправленный </a:t>
            </a:r>
            <a:r>
              <a:rPr lang="sv-SE" sz="2000" dirty="0"/>
              <a:t>PLC </a:t>
            </a:r>
            <a:r>
              <a:rPr lang="ru-RU" sz="2000" dirty="0"/>
              <a:t>интерфейс.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Стандартные интерфейсы для станков.</a:t>
            </a:r>
            <a:endParaRPr lang="en-US" sz="2000" dirty="0"/>
          </a:p>
        </p:txBody>
      </p:sp>
      <p:sp>
        <p:nvSpPr>
          <p:cNvPr id="7" name="BainBulletsConfiguration" hidden="1"/>
          <p:cNvSpPr txBox="1"/>
          <p:nvPr/>
        </p:nvSpPr>
        <p:spPr bwMode="auto">
          <a:xfrm>
            <a:off x="5887764" y="12700"/>
            <a:ext cx="18787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rtlCol="0">
            <a:spAutoFit/>
          </a:bodyPr>
          <a:lstStyle/>
          <a:p>
            <a:pPr algn="ctr"/>
            <a:endParaRPr lang="de-DE" sz="100" dirty="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200" y="1819576"/>
            <a:ext cx="4538814" cy="3100847"/>
          </a:xfrm>
          <a:prstGeom prst="rect">
            <a:avLst/>
          </a:prstGeom>
        </p:spPr>
      </p:pic>
      <p:pic>
        <p:nvPicPr>
          <p:cNvPr id="8" name="Afbeelding 39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99" y="1051200"/>
            <a:ext cx="727200" cy="727200"/>
          </a:xfrm>
          <a:prstGeom prst="rect">
            <a:avLst/>
          </a:prstGeom>
        </p:spPr>
      </p:pic>
      <p:grpSp>
        <p:nvGrpSpPr>
          <p:cNvPr id="9" name="Gruppieren 6"/>
          <p:cNvGrpSpPr/>
          <p:nvPr/>
        </p:nvGrpSpPr>
        <p:grpSpPr>
          <a:xfrm>
            <a:off x="1919289" y="5516564"/>
            <a:ext cx="7489825" cy="576262"/>
            <a:chOff x="395288" y="5516564"/>
            <a:chExt cx="7489825" cy="576262"/>
          </a:xfrm>
        </p:grpSpPr>
        <p:sp>
          <p:nvSpPr>
            <p:cNvPr id="10" name="Rechteck 7"/>
            <p:cNvSpPr/>
            <p:nvPr/>
          </p:nvSpPr>
          <p:spPr>
            <a:xfrm>
              <a:off x="395288" y="5516564"/>
              <a:ext cx="7489825" cy="576262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360363">
                <a:defRPr/>
              </a:pPr>
              <a:r>
                <a:rPr lang="ru-RU" sz="1600" b="1" kern="0" dirty="0">
                  <a:solidFill>
                    <a:srgbClr val="000000"/>
                  </a:solidFill>
                  <a:latin typeface="Arial"/>
                </a:rPr>
                <a:t>Бесшовная интеграция</a:t>
              </a:r>
              <a:endParaRPr lang="en-US" sz="16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Gleichschenkliges Dreieck 8"/>
            <p:cNvSpPr/>
            <p:nvPr/>
          </p:nvSpPr>
          <p:spPr>
            <a:xfrm rot="5400000">
              <a:off x="275586" y="5636276"/>
              <a:ext cx="576253" cy="336848"/>
            </a:xfrm>
            <a:prstGeom prst="triangle">
              <a:avLst/>
            </a:prstGeom>
            <a:solidFill>
              <a:srgbClr val="E2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095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EPLAN </a:t>
            </a:r>
            <a:r>
              <a:rPr lang="de-DE" dirty="0" err="1" smtClean="0"/>
              <a:t>Platform</a:t>
            </a:r>
            <a:endParaRPr lang="de-DE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000" dirty="0"/>
              <a:t>ЕПЛАН Программное обеспечение и услуги / Евгений Кармацких</a:t>
            </a:r>
            <a:endParaRPr lang="en-US" sz="1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Гибкий подход к способам работы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/>
              <a:t>Абстрактные компоненты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Конкретные компоненты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Трехмерная модель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Предварительная спецификация</a:t>
            </a:r>
            <a:endParaRPr lang="sv-SE" sz="2000" dirty="0"/>
          </a:p>
          <a:p>
            <a:pPr marL="174625" lvl="1" indent="0">
              <a:lnSpc>
                <a:spcPct val="150000"/>
              </a:lnSpc>
              <a:buNone/>
            </a:pPr>
            <a:r>
              <a:rPr lang="ru-RU" sz="2000" b="1" dirty="0"/>
              <a:t>Но теперь </a:t>
            </a:r>
            <a:r>
              <a:rPr lang="en-US" sz="2000" b="1" dirty="0"/>
              <a:t>EPLAN </a:t>
            </a:r>
            <a:r>
              <a:rPr lang="ru-RU" sz="2000" b="1" dirty="0"/>
              <a:t>с гордостью представляет</a:t>
            </a:r>
            <a:r>
              <a:rPr lang="en-US" sz="2000" b="1" dirty="0"/>
              <a:t>…</a:t>
            </a:r>
          </a:p>
          <a:p>
            <a:pPr marL="174625" lvl="1" indent="0">
              <a:lnSpc>
                <a:spcPct val="150000"/>
              </a:lnSpc>
              <a:buNone/>
            </a:pPr>
            <a:r>
              <a:rPr lang="ru-RU" sz="2000" dirty="0"/>
              <a:t>Масштабируемый конфигуратор прямо внутри платформы.</a:t>
            </a:r>
            <a:endParaRPr lang="en-US" sz="2000" dirty="0"/>
          </a:p>
        </p:txBody>
      </p:sp>
      <p:sp>
        <p:nvSpPr>
          <p:cNvPr id="7" name="BainBulletsConfiguration" hidden="1"/>
          <p:cNvSpPr txBox="1"/>
          <p:nvPr/>
        </p:nvSpPr>
        <p:spPr bwMode="auto">
          <a:xfrm>
            <a:off x="5887764" y="12700"/>
            <a:ext cx="18787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rtlCol="0">
            <a:spAutoFit/>
          </a:bodyPr>
          <a:lstStyle/>
          <a:p>
            <a:pPr algn="ctr"/>
            <a:endParaRPr lang="de-DE" sz="100" dirty="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9" name="Afbeelding 3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00" y="1051200"/>
            <a:ext cx="727200" cy="72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961" y="2112264"/>
            <a:ext cx="4142005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4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EPLAN </a:t>
            </a:r>
            <a:r>
              <a:rPr lang="de-DE" dirty="0" err="1" smtClean="0"/>
              <a:t>Platform</a:t>
            </a:r>
            <a:endParaRPr lang="de-DE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000" dirty="0"/>
              <a:t>ЕПЛАН Программное обеспечение и услуги / Евгений Кармацких</a:t>
            </a:r>
            <a:endParaRPr lang="en-US" sz="1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EPLAN </a:t>
            </a:r>
            <a:r>
              <a:rPr lang="de-DE" dirty="0" err="1" smtClean="0"/>
              <a:t>Cogineer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/>
              <a:t>Новый инновационный метод работы в платформе </a:t>
            </a:r>
            <a:r>
              <a:rPr lang="en-US" sz="2000" dirty="0"/>
              <a:t>EPLAN</a:t>
            </a:r>
            <a:r>
              <a:rPr lang="ru-RU" sz="2000" dirty="0"/>
              <a:t>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Позволяет извлечь максимальную пользу от стандартизации и автоматизации. 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Масштабируемость (компонент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ru-RU" sz="2000" dirty="0"/>
              <a:t>щит </a:t>
            </a:r>
            <a:r>
              <a:rPr lang="ru-RU" sz="2000" dirty="0">
                <a:sym typeface="Wingdings" panose="05000000000000000000" pitchFamily="2" charset="2"/>
              </a:rPr>
              <a:t></a:t>
            </a:r>
            <a:r>
              <a:rPr lang="ru-RU" sz="2000" dirty="0"/>
              <a:t> система)</a:t>
            </a:r>
            <a:endParaRPr lang="en-US" sz="2000" dirty="0"/>
          </a:p>
        </p:txBody>
      </p:sp>
      <p:sp>
        <p:nvSpPr>
          <p:cNvPr id="7" name="BainBulletsConfiguration" hidden="1"/>
          <p:cNvSpPr txBox="1"/>
          <p:nvPr/>
        </p:nvSpPr>
        <p:spPr bwMode="auto">
          <a:xfrm>
            <a:off x="5887764" y="12700"/>
            <a:ext cx="18787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rtlCol="0">
            <a:spAutoFit/>
          </a:bodyPr>
          <a:lstStyle/>
          <a:p>
            <a:pPr algn="ctr"/>
            <a:endParaRPr lang="de-DE" sz="100" dirty="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9864"/>
          <a:stretch/>
        </p:blipFill>
        <p:spPr>
          <a:xfrm>
            <a:off x="4553990" y="3464720"/>
            <a:ext cx="4779343" cy="230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ent-Up Arrow 5"/>
          <p:cNvSpPr/>
          <p:nvPr/>
        </p:nvSpPr>
        <p:spPr>
          <a:xfrm rot="5400000">
            <a:off x="7441176" y="4675777"/>
            <a:ext cx="504056" cy="890152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err="1"/>
          </a:p>
        </p:txBody>
      </p:sp>
      <p:pic>
        <p:nvPicPr>
          <p:cNvPr id="8" name="Grafik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26" y="3783104"/>
            <a:ext cx="423051" cy="215287"/>
          </a:xfrm>
          <a:prstGeom prst="rect">
            <a:avLst/>
          </a:prstGeom>
        </p:spPr>
      </p:pic>
      <p:pic>
        <p:nvPicPr>
          <p:cNvPr id="10" name="Afbeelding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00" y="1051200"/>
            <a:ext cx="727200" cy="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9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EPLAN </a:t>
            </a:r>
            <a:r>
              <a:rPr lang="de-DE" dirty="0" err="1" smtClean="0"/>
              <a:t>Platform</a:t>
            </a:r>
            <a:endParaRPr lang="de-DE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000" dirty="0"/>
              <a:t>ЕПЛАН Программное обеспечение и услуги / Евгений Кармацких</a:t>
            </a:r>
            <a:endParaRPr lang="en-US" sz="1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EPLAN </a:t>
            </a:r>
            <a:r>
              <a:rPr lang="de-DE" dirty="0" err="1" smtClean="0"/>
              <a:t>Cogineer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919290" y="1412875"/>
            <a:ext cx="5400847" cy="41036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/>
              <a:t>Очень простой конфигурируемый пользовательский интерфейс, библиотечных компоненты и правила/зависимости.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Стандартизированный, быстрый и ориентированный на качество подход. </a:t>
            </a:r>
            <a:endParaRPr lang="en-US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000" b="1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/>
              <a:t>Ускорьте ваши проектные работы</a:t>
            </a:r>
            <a:endParaRPr lang="en-US" sz="2000" b="1" dirty="0"/>
          </a:p>
        </p:txBody>
      </p:sp>
      <p:sp>
        <p:nvSpPr>
          <p:cNvPr id="7" name="BainBulletsConfiguration" hidden="1"/>
          <p:cNvSpPr txBox="1"/>
          <p:nvPr/>
        </p:nvSpPr>
        <p:spPr bwMode="auto">
          <a:xfrm>
            <a:off x="5887764" y="12700"/>
            <a:ext cx="18787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rtlCol="0">
            <a:spAutoFit/>
          </a:bodyPr>
          <a:lstStyle/>
          <a:p>
            <a:pPr algn="ctr"/>
            <a:endParaRPr lang="de-DE" sz="100" dirty="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8" name="Afbeelding 3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00" y="1051200"/>
            <a:ext cx="727200" cy="727200"/>
          </a:xfrm>
          <a:prstGeom prst="rect">
            <a:avLst/>
          </a:prstGeom>
        </p:spPr>
      </p:pic>
      <p:pic>
        <p:nvPicPr>
          <p:cNvPr id="9" name="Grafik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778" y="5487601"/>
            <a:ext cx="1414717" cy="7199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609" y="2060849"/>
            <a:ext cx="2603781" cy="2240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821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EPLAN </a:t>
            </a:r>
            <a:r>
              <a:rPr lang="de-DE" dirty="0" smtClean="0"/>
              <a:t>Contact</a:t>
            </a:r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000" dirty="0"/>
              <a:t>ЕПЛАН Программное обеспечение и услуги / Евгений Кармацких</a:t>
            </a:r>
            <a:endParaRPr lang="en-US" sz="1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de-DE" dirty="0"/>
          </a:p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735961" y="3440119"/>
            <a:ext cx="4648237" cy="2150242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ru-RU" b="1" dirty="0" smtClean="0"/>
              <a:t>Евгений Кармацких</a:t>
            </a:r>
            <a:endParaRPr lang="de-DE" b="1" dirty="0"/>
          </a:p>
          <a:p>
            <a:pPr marL="0" indent="0">
              <a:buNone/>
            </a:pPr>
            <a:r>
              <a:rPr lang="ru-RU" dirty="0" smtClean="0"/>
              <a:t>Региональный директор </a:t>
            </a:r>
          </a:p>
          <a:p>
            <a:pPr marL="0" indent="0">
              <a:buNone/>
            </a:pPr>
            <a:r>
              <a:rPr lang="en-US" dirty="0" smtClean="0"/>
              <a:t>email</a:t>
            </a:r>
            <a:r>
              <a:rPr lang="de-DE" dirty="0" smtClean="0"/>
              <a:t>: karmatzkich.e.@eplan-rusia.ru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90889" y="1666801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Вопросы</a:t>
            </a:r>
            <a:r>
              <a:rPr lang="de-DE" sz="28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9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EPLAN </a:t>
            </a:r>
            <a:r>
              <a:rPr lang="de-DE" dirty="0" err="1" smtClean="0"/>
              <a:t>Platform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ЕПЛАН Программное обеспечение и услуги / Евгений Кармацких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94EC8-877A-427B-AA5C-57D6C954C68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234" y="1173600"/>
            <a:ext cx="4486067" cy="3634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grpSp>
        <p:nvGrpSpPr>
          <p:cNvPr id="11" name="Gruppieren 6"/>
          <p:cNvGrpSpPr/>
          <p:nvPr/>
        </p:nvGrpSpPr>
        <p:grpSpPr>
          <a:xfrm>
            <a:off x="1919289" y="5106532"/>
            <a:ext cx="7561087" cy="986295"/>
            <a:chOff x="395288" y="5106532"/>
            <a:chExt cx="7561087" cy="986295"/>
          </a:xfrm>
        </p:grpSpPr>
        <p:sp>
          <p:nvSpPr>
            <p:cNvPr id="12" name="Rechteck 7"/>
            <p:cNvSpPr/>
            <p:nvPr/>
          </p:nvSpPr>
          <p:spPr>
            <a:xfrm>
              <a:off x="395288" y="5106532"/>
              <a:ext cx="7561087" cy="986294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360363">
                <a:defRPr/>
              </a:pPr>
              <a:r>
                <a:rPr lang="ru-RU" sz="2000" b="1" kern="0" dirty="0">
                  <a:solidFill>
                    <a:srgbClr val="000000"/>
                  </a:solidFill>
                  <a:latin typeface="Arial"/>
                </a:rPr>
                <a:t>Компания </a:t>
              </a:r>
              <a:r>
                <a:rPr lang="en-US" sz="2000" b="1" kern="0" dirty="0">
                  <a:solidFill>
                    <a:srgbClr val="000000"/>
                  </a:solidFill>
                  <a:latin typeface="Arial"/>
                </a:rPr>
                <a:t>EPLAN Software &amp; Service GmbH &amp; Co. KG - </a:t>
              </a:r>
              <a:r>
                <a:rPr lang="ru-RU" sz="2000" b="1" kern="0" dirty="0">
                  <a:solidFill>
                    <a:srgbClr val="000000"/>
                  </a:solidFill>
                  <a:latin typeface="Arial"/>
                </a:rPr>
                <a:t>это часть успешной международной группы </a:t>
              </a:r>
              <a:r>
                <a:rPr lang="en-US" sz="2000" b="1" kern="0" dirty="0" err="1">
                  <a:solidFill>
                    <a:srgbClr val="000000"/>
                  </a:solidFill>
                  <a:latin typeface="Arial"/>
                </a:rPr>
                <a:t>Friedhelm</a:t>
              </a:r>
              <a:r>
                <a:rPr lang="en-US" sz="2000" b="1" kern="0" dirty="0">
                  <a:solidFill>
                    <a:srgbClr val="000000"/>
                  </a:solidFill>
                  <a:latin typeface="Arial"/>
                </a:rPr>
                <a:t> Loh Group</a:t>
              </a:r>
            </a:p>
          </p:txBody>
        </p:sp>
        <p:sp>
          <p:nvSpPr>
            <p:cNvPr id="13" name="Gleichschenkliges Dreieck 8"/>
            <p:cNvSpPr/>
            <p:nvPr/>
          </p:nvSpPr>
          <p:spPr>
            <a:xfrm rot="5400000">
              <a:off x="70566" y="5431256"/>
              <a:ext cx="986293" cy="336849"/>
            </a:xfrm>
            <a:prstGeom prst="triangle">
              <a:avLst/>
            </a:prstGeom>
            <a:solidFill>
              <a:srgbClr val="E2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04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EPLAN </a:t>
            </a:r>
            <a:r>
              <a:rPr lang="de-DE" dirty="0" err="1"/>
              <a:t>Platform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ЕПЛАН Программное обеспечение и услуги / Евгений Кармацких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94EC8-877A-427B-AA5C-57D6C954C682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7" name="Gruppieren 6"/>
          <p:cNvGrpSpPr/>
          <p:nvPr/>
        </p:nvGrpSpPr>
        <p:grpSpPr>
          <a:xfrm>
            <a:off x="1919289" y="5516564"/>
            <a:ext cx="7489825" cy="576262"/>
            <a:chOff x="395288" y="5516564"/>
            <a:chExt cx="7489825" cy="576262"/>
          </a:xfrm>
        </p:grpSpPr>
        <p:sp>
          <p:nvSpPr>
            <p:cNvPr id="18" name="Rechteck 7"/>
            <p:cNvSpPr/>
            <p:nvPr/>
          </p:nvSpPr>
          <p:spPr>
            <a:xfrm>
              <a:off x="395288" y="5516564"/>
              <a:ext cx="7489825" cy="576262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360363">
                <a:defRPr/>
              </a:pPr>
              <a:r>
                <a:rPr lang="ru-RU" sz="1800" b="1" kern="0" dirty="0" smtClean="0">
                  <a:solidFill>
                    <a:srgbClr val="000000"/>
                  </a:solidFill>
                  <a:latin typeface="Arial"/>
                </a:rPr>
                <a:t>Более 30-ти лет непрерывного развития</a:t>
              </a:r>
              <a:endParaRPr lang="de-DE" sz="18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Gleichschenkliges Dreieck 8"/>
            <p:cNvSpPr/>
            <p:nvPr/>
          </p:nvSpPr>
          <p:spPr>
            <a:xfrm rot="5400000">
              <a:off x="275586" y="5636276"/>
              <a:ext cx="576253" cy="336848"/>
            </a:xfrm>
            <a:prstGeom prst="triangle">
              <a:avLst/>
            </a:prstGeom>
            <a:solidFill>
              <a:srgbClr val="E2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20" name="Picture 2" descr="\\kadcfl01\EXP_PUBLIC\Projekte\Eplan\05_PRÄSENTATION_Unternehmen\04_Umsetzung\_DATA\Chris\BG-Verlauf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37" y="2310245"/>
            <a:ext cx="7589783" cy="184767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21" name="Gruppieren 7"/>
          <p:cNvGrpSpPr>
            <a:grpSpLocks/>
          </p:cNvGrpSpPr>
          <p:nvPr/>
        </p:nvGrpSpPr>
        <p:grpSpPr bwMode="auto">
          <a:xfrm>
            <a:off x="1923136" y="3058186"/>
            <a:ext cx="3409952" cy="2082851"/>
            <a:chOff x="359533" y="3486260"/>
            <a:chExt cx="3146136" cy="2115724"/>
          </a:xfrm>
        </p:grpSpPr>
        <p:grpSp>
          <p:nvGrpSpPr>
            <p:cNvPr id="22" name="Gruppieren 2053"/>
            <p:cNvGrpSpPr>
              <a:grpSpLocks/>
            </p:cNvGrpSpPr>
            <p:nvPr/>
          </p:nvGrpSpPr>
          <p:grpSpPr bwMode="auto">
            <a:xfrm flipH="1">
              <a:off x="1324256" y="3909281"/>
              <a:ext cx="187404" cy="718785"/>
              <a:chOff x="5586462" y="4017764"/>
              <a:chExt cx="185040" cy="718785"/>
            </a:xfrm>
          </p:grpSpPr>
          <p:sp>
            <p:nvSpPr>
              <p:cNvPr id="27" name="Rechteck 9"/>
              <p:cNvSpPr>
                <a:spLocks noChangeArrowheads="1"/>
              </p:cNvSpPr>
              <p:nvPr/>
            </p:nvSpPr>
            <p:spPr bwMode="gray">
              <a:xfrm flipV="1">
                <a:off x="5586462" y="4017764"/>
                <a:ext cx="45719" cy="45719"/>
              </a:xfrm>
              <a:prstGeom prst="rect">
                <a:avLst/>
              </a:prstGeom>
              <a:solidFill>
                <a:srgbClr val="E2191A"/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54000" tIns="54000" rIns="54000" bIns="54000"/>
              <a:lstStyle/>
              <a:p>
                <a:pPr marL="133350" indent="-133350">
                  <a:spcBef>
                    <a:spcPts val="300"/>
                  </a:spcBef>
                  <a:spcAft>
                    <a:spcPts val="300"/>
                  </a:spcAft>
                  <a:buClr>
                    <a:srgbClr val="E2001A"/>
                  </a:buClr>
                  <a:buFont typeface="Wingdings" pitchFamily="2" charset="2"/>
                  <a:buChar char="§"/>
                </a:pPr>
                <a:endParaRPr lang="de-DE" sz="9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8" name="Gewinkelte Verbindung 22"/>
              <p:cNvCxnSpPr>
                <a:cxnSpLocks noChangeShapeType="1"/>
              </p:cNvCxnSpPr>
              <p:nvPr/>
            </p:nvCxnSpPr>
            <p:spPr bwMode="gray">
              <a:xfrm rot="16200000" flipV="1">
                <a:off x="5346069" y="4311116"/>
                <a:ext cx="695480" cy="155386"/>
              </a:xfrm>
              <a:prstGeom prst="bentConnector3">
                <a:avLst>
                  <a:gd name="adj1" fmla="val 100449"/>
                </a:avLst>
              </a:prstGeom>
              <a:noFill/>
              <a:ln w="6350" algn="ctr">
                <a:solidFill>
                  <a:srgbClr val="E2191A"/>
                </a:solidFill>
                <a:round/>
                <a:headEnd/>
                <a:tailEnd/>
              </a:ln>
            </p:spPr>
          </p:cxnSp>
        </p:grpSp>
        <p:pic>
          <p:nvPicPr>
            <p:cNvPr id="23" name="Picture 4" descr="\\kadcfl01\EXP_PUBLIC\Projekte\Eplan\05_PRÄSENTATION_Unternehmen\04_Umsetzung\Final_Feedback\Gesamt_Fakten#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289" y="3486260"/>
              <a:ext cx="850615" cy="1094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uppieren 2051"/>
            <p:cNvGrpSpPr>
              <a:grpSpLocks/>
            </p:cNvGrpSpPr>
            <p:nvPr/>
          </p:nvGrpSpPr>
          <p:grpSpPr bwMode="auto">
            <a:xfrm>
              <a:off x="359533" y="4606425"/>
              <a:ext cx="3146136" cy="995559"/>
              <a:chOff x="359533" y="4390872"/>
              <a:chExt cx="2966890" cy="995559"/>
            </a:xfrm>
          </p:grpSpPr>
          <p:sp>
            <p:nvSpPr>
              <p:cNvPr id="25" name="Rectangle 11"/>
              <p:cNvSpPr>
                <a:spLocks noChangeArrowheads="1"/>
              </p:cNvSpPr>
              <p:nvPr/>
            </p:nvSpPr>
            <p:spPr bwMode="gray">
              <a:xfrm>
                <a:off x="359533" y="4390872"/>
                <a:ext cx="2962151" cy="316977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135000" tIns="0" rIns="0" bIns="0" anchor="ctr"/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  <a:buClr>
                    <a:srgbClr val="E2001A"/>
                  </a:buClr>
                </a:pPr>
                <a:r>
                  <a:rPr lang="ru-RU" sz="900" b="1" dirty="0">
                    <a:solidFill>
                      <a:srgbClr val="FFFFFF"/>
                    </a:solidFill>
                  </a:rPr>
                  <a:t>Международное присутствие</a:t>
                </a:r>
                <a:endParaRPr lang="de-DE" sz="9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11"/>
              <p:cNvSpPr/>
              <p:nvPr/>
            </p:nvSpPr>
            <p:spPr bwMode="gray">
              <a:xfrm>
                <a:off x="364270" y="4724851"/>
                <a:ext cx="2962153" cy="66158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lIns="0" tIns="0" rIns="0" bIns="0" anchor="ctr"/>
              <a:lstStyle/>
              <a:p>
                <a:pPr marL="267891" lvl="1" indent="-132160">
                  <a:buClr>
                    <a:srgbClr val="FFFFFF"/>
                  </a:buClr>
                  <a:buSzPct val="100000"/>
                  <a:buFont typeface="Wingdings" pitchFamily="2" charset="2"/>
                  <a:buChar char="§"/>
                  <a:defRPr/>
                </a:pPr>
                <a:r>
                  <a:rPr lang="ru-RU" sz="825" b="1" kern="0" dirty="0">
                    <a:solidFill>
                      <a:srgbClr val="FFFFFF"/>
                    </a:solidFill>
                    <a:ea typeface="ＭＳ Ｐゴシック"/>
                  </a:rPr>
                  <a:t>Представлена в более чем в 50 странах</a:t>
                </a:r>
                <a:endParaRPr sz="825" b="1" kern="0" dirty="0">
                  <a:solidFill>
                    <a:srgbClr val="FFFFFF"/>
                  </a:solidFill>
                  <a:ea typeface="ＭＳ Ｐゴシック"/>
                </a:endParaRPr>
              </a:p>
              <a:p>
                <a:pPr marL="267891" lvl="1" indent="-132160">
                  <a:buClr>
                    <a:srgbClr val="FFFFFF"/>
                  </a:buClr>
                  <a:buSzPct val="100000"/>
                  <a:buFont typeface="Wingdings" pitchFamily="2" charset="2"/>
                  <a:buChar char="§"/>
                  <a:defRPr/>
                </a:pPr>
                <a:r>
                  <a:rPr lang="ru-RU" sz="825" b="1" kern="0" dirty="0">
                    <a:solidFill>
                      <a:srgbClr val="FFFFFF"/>
                    </a:solidFill>
                    <a:ea typeface="ＭＳ Ｐゴシック"/>
                  </a:rPr>
                  <a:t>Решения </a:t>
                </a:r>
                <a:r>
                  <a:rPr sz="825" b="1" kern="0" dirty="0">
                    <a:solidFill>
                      <a:srgbClr val="FFFFFF"/>
                    </a:solidFill>
                    <a:ea typeface="ＭＳ Ｐゴシック"/>
                  </a:rPr>
                  <a:t>EPLAN </a:t>
                </a:r>
                <a:r>
                  <a:rPr lang="ru-RU" sz="825" b="1" kern="0" dirty="0">
                    <a:solidFill>
                      <a:srgbClr val="FFFFFF"/>
                    </a:solidFill>
                    <a:ea typeface="ＭＳ Ｐゴシック"/>
                  </a:rPr>
                  <a:t>на</a:t>
                </a:r>
                <a:r>
                  <a:rPr sz="825" b="1" kern="0" dirty="0">
                    <a:solidFill>
                      <a:srgbClr val="FFFFFF"/>
                    </a:solidFill>
                    <a:ea typeface="ＭＳ Ｐゴシック"/>
                  </a:rPr>
                  <a:t> 17 </a:t>
                </a:r>
                <a:r>
                  <a:rPr lang="ru-RU" sz="825" b="1" kern="0" dirty="0">
                    <a:solidFill>
                      <a:srgbClr val="FFFFFF"/>
                    </a:solidFill>
                    <a:ea typeface="ＭＳ Ｐゴシック"/>
                  </a:rPr>
                  <a:t>языках</a:t>
                </a:r>
                <a:endParaRPr sz="825" b="1" kern="0" dirty="0">
                  <a:solidFill>
                    <a:srgbClr val="FFFFFF"/>
                  </a:solidFill>
                  <a:ea typeface="ＭＳ Ｐゴシック"/>
                </a:endParaRPr>
              </a:p>
              <a:p>
                <a:pPr marL="267891" lvl="1" indent="-132160">
                  <a:buClr>
                    <a:srgbClr val="FFFFFF"/>
                  </a:buClr>
                  <a:buSzPct val="100000"/>
                  <a:buFont typeface="Wingdings" pitchFamily="2" charset="2"/>
                  <a:buChar char="§"/>
                  <a:defRPr/>
                </a:pPr>
                <a:r>
                  <a:rPr lang="ru-RU" sz="825" b="1" kern="0" dirty="0">
                    <a:solidFill>
                      <a:srgbClr val="FFFFFF"/>
                    </a:solidFill>
                    <a:ea typeface="ＭＳ Ｐゴシック"/>
                  </a:rPr>
                  <a:t>Поддержка интернациональных стандартов</a:t>
                </a:r>
                <a:endParaRPr sz="825" b="1" kern="0" dirty="0">
                  <a:solidFill>
                    <a:srgbClr val="FFFFFF"/>
                  </a:solidFill>
                  <a:ea typeface="ＭＳ Ｐゴシック"/>
                </a:endParaRPr>
              </a:p>
            </p:txBody>
          </p:sp>
        </p:grpSp>
      </p:grpSp>
      <p:grpSp>
        <p:nvGrpSpPr>
          <p:cNvPr id="29" name="Gruppieren 15"/>
          <p:cNvGrpSpPr>
            <a:grpSpLocks/>
          </p:cNvGrpSpPr>
          <p:nvPr/>
        </p:nvGrpSpPr>
        <p:grpSpPr bwMode="auto">
          <a:xfrm>
            <a:off x="7035608" y="2897862"/>
            <a:ext cx="2477313" cy="2242520"/>
            <a:chOff x="5781473" y="3292296"/>
            <a:chExt cx="2995737" cy="2331574"/>
          </a:xfrm>
        </p:grpSpPr>
        <p:grpSp>
          <p:nvGrpSpPr>
            <p:cNvPr id="30" name="Gruppieren 76"/>
            <p:cNvGrpSpPr>
              <a:grpSpLocks/>
            </p:cNvGrpSpPr>
            <p:nvPr/>
          </p:nvGrpSpPr>
          <p:grpSpPr bwMode="auto">
            <a:xfrm flipH="1">
              <a:off x="6948207" y="3861651"/>
              <a:ext cx="190891" cy="718612"/>
              <a:chOff x="5113582" y="3970134"/>
              <a:chExt cx="188481" cy="718612"/>
            </a:xfrm>
          </p:grpSpPr>
          <p:sp>
            <p:nvSpPr>
              <p:cNvPr id="35" name="Rechteck 9"/>
              <p:cNvSpPr>
                <a:spLocks noChangeArrowheads="1"/>
              </p:cNvSpPr>
              <p:nvPr/>
            </p:nvSpPr>
            <p:spPr bwMode="gray">
              <a:xfrm flipV="1">
                <a:off x="5113582" y="3970134"/>
                <a:ext cx="45719" cy="45719"/>
              </a:xfrm>
              <a:prstGeom prst="rect">
                <a:avLst/>
              </a:prstGeom>
              <a:solidFill>
                <a:srgbClr val="E2191A"/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54000" tIns="54000" rIns="54000" bIns="54000"/>
              <a:lstStyle/>
              <a:p>
                <a:pPr marL="133350" indent="-133350">
                  <a:spcBef>
                    <a:spcPts val="300"/>
                  </a:spcBef>
                  <a:spcAft>
                    <a:spcPts val="300"/>
                  </a:spcAft>
                  <a:buClr>
                    <a:srgbClr val="E2001A"/>
                  </a:buClr>
                  <a:buFont typeface="Wingdings" pitchFamily="2" charset="2"/>
                  <a:buChar char="§"/>
                </a:pPr>
                <a:endParaRPr lang="de-DE" sz="9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36" name="Gewinkelte Verbindung 78"/>
              <p:cNvCxnSpPr>
                <a:cxnSpLocks noChangeShapeType="1"/>
              </p:cNvCxnSpPr>
              <p:nvPr/>
            </p:nvCxnSpPr>
            <p:spPr bwMode="gray">
              <a:xfrm rot="16200000" flipV="1">
                <a:off x="4876630" y="4263313"/>
                <a:ext cx="695480" cy="155386"/>
              </a:xfrm>
              <a:prstGeom prst="bentConnector3">
                <a:avLst>
                  <a:gd name="adj1" fmla="val 100449"/>
                </a:avLst>
              </a:prstGeom>
              <a:noFill/>
              <a:ln w="6350" algn="ctr">
                <a:solidFill>
                  <a:srgbClr val="E2191A"/>
                </a:solidFill>
                <a:round/>
                <a:headEnd/>
                <a:tailEnd/>
              </a:ln>
            </p:spPr>
          </p:cxnSp>
        </p:grpSp>
        <p:grpSp>
          <p:nvGrpSpPr>
            <p:cNvPr id="31" name="Gruppieren 2054"/>
            <p:cNvGrpSpPr>
              <a:grpSpLocks/>
            </p:cNvGrpSpPr>
            <p:nvPr/>
          </p:nvGrpSpPr>
          <p:grpSpPr bwMode="auto">
            <a:xfrm>
              <a:off x="5781473" y="4602397"/>
              <a:ext cx="2995737" cy="1021473"/>
              <a:chOff x="5472567" y="4386844"/>
              <a:chExt cx="2825060" cy="1021473"/>
            </a:xfrm>
          </p:grpSpPr>
          <p:sp>
            <p:nvSpPr>
              <p:cNvPr id="33" name="Rectangle 11"/>
              <p:cNvSpPr>
                <a:spLocks noChangeArrowheads="1"/>
              </p:cNvSpPr>
              <p:nvPr/>
            </p:nvSpPr>
            <p:spPr bwMode="gray">
              <a:xfrm>
                <a:off x="5472568" y="4386844"/>
                <a:ext cx="2825058" cy="319311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135000" tIns="0" rIns="0" bIns="0" anchor="ctr"/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  <a:buClr>
                    <a:srgbClr val="E2001A"/>
                  </a:buClr>
                </a:pPr>
                <a:r>
                  <a:rPr lang="ru-RU" sz="900" b="1" dirty="0">
                    <a:solidFill>
                      <a:srgbClr val="FFFFFF"/>
                    </a:solidFill>
                  </a:rPr>
                  <a:t>Сотрудники</a:t>
                </a:r>
                <a:endParaRPr lang="de-DE" sz="9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11"/>
              <p:cNvSpPr/>
              <p:nvPr/>
            </p:nvSpPr>
            <p:spPr bwMode="gray">
              <a:xfrm>
                <a:off x="5472567" y="4731152"/>
                <a:ext cx="2825060" cy="67716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lIns="0" tIns="0" rIns="0" bIns="0" anchor="ctr"/>
              <a:lstStyle/>
              <a:p>
                <a:pPr marL="267891" lvl="1" indent="-132160">
                  <a:buClr>
                    <a:srgbClr val="FFFFFF"/>
                  </a:buClr>
                  <a:buSzPct val="100000"/>
                  <a:buFont typeface="Wingdings" pitchFamily="2" charset="2"/>
                  <a:buChar char="§"/>
                  <a:defRPr/>
                </a:pPr>
                <a:r>
                  <a:rPr lang="ru-RU" sz="900" b="1" kern="0" dirty="0">
                    <a:solidFill>
                      <a:srgbClr val="FFFFFF"/>
                    </a:solidFill>
                    <a:ea typeface="ＭＳ Ｐゴシック"/>
                  </a:rPr>
                  <a:t>9</a:t>
                </a:r>
                <a:r>
                  <a:rPr sz="900" b="1" kern="0" dirty="0">
                    <a:solidFill>
                      <a:srgbClr val="FFFFFF"/>
                    </a:solidFill>
                    <a:ea typeface="ＭＳ Ｐゴシック"/>
                  </a:rPr>
                  <a:t>00 </a:t>
                </a:r>
                <a:r>
                  <a:rPr lang="ru-RU" sz="900" b="1" kern="0" dirty="0">
                    <a:solidFill>
                      <a:srgbClr val="FFFFFF"/>
                    </a:solidFill>
                    <a:ea typeface="ＭＳ Ｐゴシック"/>
                  </a:rPr>
                  <a:t>сотрудников по всему миру</a:t>
                </a:r>
                <a:endParaRPr sz="900" b="1" kern="0" dirty="0">
                  <a:solidFill>
                    <a:srgbClr val="FFFFFF"/>
                  </a:solidFill>
                  <a:ea typeface="ＭＳ Ｐゴシック"/>
                </a:endParaRPr>
              </a:p>
              <a:p>
                <a:pPr marL="267891" lvl="1" indent="-132160">
                  <a:buClr>
                    <a:srgbClr val="FFFFFF"/>
                  </a:buClr>
                  <a:buSzPct val="100000"/>
                  <a:buFont typeface="Wingdings" pitchFamily="2" charset="2"/>
                  <a:buChar char="§"/>
                  <a:defRPr/>
                </a:pPr>
                <a:r>
                  <a:rPr lang="ru-RU" sz="900" b="1" kern="0" dirty="0">
                    <a:solidFill>
                      <a:srgbClr val="FFFFFF"/>
                    </a:solidFill>
                    <a:ea typeface="ＭＳ Ｐゴシック"/>
                  </a:rPr>
                  <a:t>Охват всего  мира</a:t>
                </a:r>
                <a:endParaRPr sz="900" b="1" kern="0" dirty="0">
                  <a:solidFill>
                    <a:srgbClr val="FFFFFF"/>
                  </a:solidFill>
                  <a:ea typeface="ＭＳ Ｐゴシック"/>
                </a:endParaRPr>
              </a:p>
            </p:txBody>
          </p:sp>
        </p:grpSp>
        <p:pic>
          <p:nvPicPr>
            <p:cNvPr id="32" name="Picture 6" descr="\\kadcfl01\EXP_PUBLIC\Projekte\Eplan\05_PRÄSENTATION_Unternehmen\04_Umsetzung\Final_Feedback\Gesamt_Fakten#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2638" y="3292296"/>
              <a:ext cx="1984482" cy="1011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uppieren 23"/>
          <p:cNvGrpSpPr>
            <a:grpSpLocks/>
          </p:cNvGrpSpPr>
          <p:nvPr/>
        </p:nvGrpSpPr>
        <p:grpSpPr bwMode="auto">
          <a:xfrm>
            <a:off x="6090245" y="1561142"/>
            <a:ext cx="3422674" cy="1949855"/>
            <a:chOff x="4533633" y="1068222"/>
            <a:chExt cx="4312291" cy="2228392"/>
          </a:xfrm>
        </p:grpSpPr>
        <p:grpSp>
          <p:nvGrpSpPr>
            <p:cNvPr id="38" name="Gruppieren 66"/>
            <p:cNvGrpSpPr>
              <a:grpSpLocks/>
            </p:cNvGrpSpPr>
            <p:nvPr/>
          </p:nvGrpSpPr>
          <p:grpSpPr bwMode="auto">
            <a:xfrm flipH="1" flipV="1">
              <a:off x="5320700" y="1881652"/>
              <a:ext cx="187404" cy="718785"/>
              <a:chOff x="5586462" y="4017764"/>
              <a:chExt cx="185040" cy="718785"/>
            </a:xfrm>
          </p:grpSpPr>
          <p:sp>
            <p:nvSpPr>
              <p:cNvPr id="42" name="Rechteck 9"/>
              <p:cNvSpPr>
                <a:spLocks noChangeArrowheads="1"/>
              </p:cNvSpPr>
              <p:nvPr/>
            </p:nvSpPr>
            <p:spPr bwMode="gray">
              <a:xfrm flipV="1">
                <a:off x="5586462" y="4017764"/>
                <a:ext cx="45719" cy="45719"/>
              </a:xfrm>
              <a:prstGeom prst="rect">
                <a:avLst/>
              </a:prstGeom>
              <a:solidFill>
                <a:srgbClr val="E2191A"/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54000" tIns="54000" rIns="54000" bIns="54000"/>
              <a:lstStyle/>
              <a:p>
                <a:pPr marL="133350" indent="-133350">
                  <a:spcBef>
                    <a:spcPts val="300"/>
                  </a:spcBef>
                  <a:spcAft>
                    <a:spcPts val="300"/>
                  </a:spcAft>
                  <a:buClr>
                    <a:srgbClr val="E2001A"/>
                  </a:buClr>
                  <a:buFont typeface="Wingdings" pitchFamily="2" charset="2"/>
                  <a:buChar char="§"/>
                </a:pPr>
                <a:endParaRPr lang="de-DE" sz="9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3" name="Gewinkelte Verbindung 68"/>
              <p:cNvCxnSpPr>
                <a:cxnSpLocks noChangeShapeType="1"/>
              </p:cNvCxnSpPr>
              <p:nvPr/>
            </p:nvCxnSpPr>
            <p:spPr bwMode="gray">
              <a:xfrm rot="16200000" flipV="1">
                <a:off x="5346069" y="4311116"/>
                <a:ext cx="695480" cy="155386"/>
              </a:xfrm>
              <a:prstGeom prst="bentConnector3">
                <a:avLst>
                  <a:gd name="adj1" fmla="val 100449"/>
                </a:avLst>
              </a:prstGeom>
              <a:noFill/>
              <a:ln w="6350" algn="ctr">
                <a:solidFill>
                  <a:srgbClr val="E2191A"/>
                </a:solidFill>
                <a:round/>
                <a:headEnd/>
                <a:tailEnd/>
              </a:ln>
            </p:spPr>
          </p:cxnSp>
        </p:grpSp>
        <p:sp>
          <p:nvSpPr>
            <p:cNvPr id="39" name="Rectangle 11"/>
            <p:cNvSpPr>
              <a:spLocks noChangeArrowheads="1"/>
            </p:cNvSpPr>
            <p:nvPr/>
          </p:nvSpPr>
          <p:spPr bwMode="gray">
            <a:xfrm>
              <a:off x="4533633" y="1068222"/>
              <a:ext cx="4309730" cy="314266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</p:spPr>
          <p:txBody>
            <a:bodyPr lIns="135000" tIns="0" rIns="0" bIns="0" anchor="ctr"/>
            <a:lstStyle/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rgbClr val="E2001A"/>
                </a:buClr>
              </a:pPr>
              <a:r>
                <a:rPr lang="ru-RU" sz="900" b="1" dirty="0">
                  <a:solidFill>
                    <a:srgbClr val="FFFFFF"/>
                  </a:solidFill>
                </a:rPr>
                <a:t>Надежные инвестиции</a:t>
              </a:r>
              <a:endParaRPr lang="de-DE" sz="900" b="1" dirty="0">
                <a:solidFill>
                  <a:srgbClr val="FFFFFF"/>
                </a:solidFill>
              </a:endParaRPr>
            </a:p>
          </p:txBody>
        </p:sp>
        <p:sp>
          <p:nvSpPr>
            <p:cNvPr id="40" name="Rectangle 11"/>
            <p:cNvSpPr/>
            <p:nvPr/>
          </p:nvSpPr>
          <p:spPr bwMode="gray">
            <a:xfrm>
              <a:off x="4533633" y="1396743"/>
              <a:ext cx="4312291" cy="5360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marL="267891" lvl="1" indent="-132160">
                <a:buClr>
                  <a:srgbClr val="FFFFFF"/>
                </a:buClr>
                <a:buSzPct val="100000"/>
                <a:buFont typeface="Wingdings" pitchFamily="2" charset="2"/>
                <a:buChar char="§"/>
                <a:defRPr/>
              </a:pPr>
              <a:r>
                <a:rPr lang="ru-RU" sz="900" b="1" dirty="0">
                  <a:solidFill>
                    <a:srgbClr val="FFFFFF"/>
                  </a:solidFill>
                  <a:ea typeface="ＭＳ Ｐゴシック"/>
                </a:rPr>
                <a:t>Часть холдинга </a:t>
              </a:r>
              <a:r>
                <a:rPr sz="900" b="1" dirty="0" err="1">
                  <a:solidFill>
                    <a:srgbClr val="FFFFFF"/>
                  </a:solidFill>
                  <a:ea typeface="ＭＳ Ｐゴシック"/>
                </a:rPr>
                <a:t>Friedhelm</a:t>
              </a:r>
              <a:r>
                <a:rPr sz="900" b="1" dirty="0">
                  <a:solidFill>
                    <a:srgbClr val="FFFFFF"/>
                  </a:solidFill>
                  <a:ea typeface="ＭＳ Ｐゴシック"/>
                </a:rPr>
                <a:t> </a:t>
              </a:r>
              <a:r>
                <a:rPr sz="900" b="1" dirty="0" err="1">
                  <a:solidFill>
                    <a:srgbClr val="FFFFFF"/>
                  </a:solidFill>
                  <a:ea typeface="ＭＳ Ｐゴシック"/>
                </a:rPr>
                <a:t>Loh</a:t>
              </a:r>
              <a:r>
                <a:rPr sz="900" b="1" dirty="0">
                  <a:solidFill>
                    <a:srgbClr val="FFFFFF"/>
                  </a:solidFill>
                  <a:ea typeface="ＭＳ Ｐゴシック"/>
                </a:rPr>
                <a:t> Group (F.L.G.), </a:t>
              </a:r>
              <a:r>
                <a:rPr lang="ru-RU" sz="900" b="1" dirty="0">
                  <a:solidFill>
                    <a:srgbClr val="FFFFFF"/>
                  </a:solidFill>
                  <a:ea typeface="ＭＳ Ｐゴシック"/>
                </a:rPr>
                <a:t>более </a:t>
              </a:r>
              <a:r>
                <a:rPr sz="900" b="1" dirty="0">
                  <a:solidFill>
                    <a:srgbClr val="FFFFFF"/>
                  </a:solidFill>
                  <a:ea typeface="ＭＳ Ｐゴシック"/>
                </a:rPr>
                <a:t> 11,</a:t>
              </a:r>
              <a:r>
                <a:rPr lang="de-DE" sz="900" b="1" dirty="0">
                  <a:solidFill>
                    <a:srgbClr val="FFFFFF"/>
                  </a:solidFill>
                  <a:ea typeface="ＭＳ Ｐゴシック"/>
                </a:rPr>
                <a:t>5</a:t>
              </a:r>
              <a:r>
                <a:rPr sz="900" b="1" dirty="0">
                  <a:solidFill>
                    <a:srgbClr val="FFFFFF"/>
                  </a:solidFill>
                  <a:ea typeface="ＭＳ Ｐゴシック"/>
                </a:rPr>
                <a:t>00 </a:t>
              </a:r>
              <a:r>
                <a:rPr lang="ru-RU" sz="900" b="1" dirty="0">
                  <a:solidFill>
                    <a:srgbClr val="FFFFFF"/>
                  </a:solidFill>
                  <a:ea typeface="ＭＳ Ｐゴシック"/>
                </a:rPr>
                <a:t>сотрудников по всему миру</a:t>
              </a:r>
              <a:r>
                <a:rPr sz="900" b="1" dirty="0">
                  <a:solidFill>
                    <a:srgbClr val="FFFFFF"/>
                  </a:solidFill>
                  <a:ea typeface="ＭＳ Ｐゴシック"/>
                </a:rPr>
                <a:t> </a:t>
              </a:r>
              <a:r>
                <a:rPr sz="900" b="1" dirty="0">
                  <a:solidFill>
                    <a:srgbClr val="000000"/>
                  </a:solidFill>
                  <a:ea typeface="ＭＳ Ｐゴシック"/>
                </a:rPr>
                <a:t> </a:t>
              </a:r>
              <a:endParaRPr lang="de-DE" sz="900" b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41" name="Picture 7" descr="\\kadcfl01\EXP_PUBLIC\Projekte\Eplan\05_PRÄSENTATION_Unternehmen\04_Umsetzung\Final_Feedback\Gesamt_Fakten#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175" y="2096852"/>
              <a:ext cx="1209077" cy="119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Gruppieren 30"/>
          <p:cNvGrpSpPr>
            <a:grpSpLocks/>
          </p:cNvGrpSpPr>
          <p:nvPr/>
        </p:nvGrpSpPr>
        <p:grpSpPr bwMode="auto">
          <a:xfrm>
            <a:off x="5349235" y="2597374"/>
            <a:ext cx="1667047" cy="2543009"/>
            <a:chOff x="3614829" y="2862871"/>
            <a:chExt cx="2069886" cy="2751969"/>
          </a:xfrm>
        </p:grpSpPr>
        <p:grpSp>
          <p:nvGrpSpPr>
            <p:cNvPr id="45" name="Gruppieren 14"/>
            <p:cNvGrpSpPr>
              <a:grpSpLocks/>
            </p:cNvGrpSpPr>
            <p:nvPr/>
          </p:nvGrpSpPr>
          <p:grpSpPr bwMode="auto">
            <a:xfrm>
              <a:off x="3614829" y="2862871"/>
              <a:ext cx="2069886" cy="2751969"/>
              <a:chOff x="3614829" y="2862871"/>
              <a:chExt cx="2069886" cy="2751969"/>
            </a:xfrm>
          </p:grpSpPr>
          <p:grpSp>
            <p:nvGrpSpPr>
              <p:cNvPr id="47" name="Gruppieren 73"/>
              <p:cNvGrpSpPr>
                <a:grpSpLocks/>
              </p:cNvGrpSpPr>
              <p:nvPr/>
            </p:nvGrpSpPr>
            <p:grpSpPr bwMode="auto">
              <a:xfrm flipH="1">
                <a:off x="3916544" y="3909281"/>
                <a:ext cx="187404" cy="718785"/>
                <a:chOff x="5586462" y="4017764"/>
                <a:chExt cx="185040" cy="718785"/>
              </a:xfrm>
            </p:grpSpPr>
            <p:sp>
              <p:nvSpPr>
                <p:cNvPr id="52" name="Rechteck 9"/>
                <p:cNvSpPr>
                  <a:spLocks noChangeArrowheads="1"/>
                </p:cNvSpPr>
                <p:nvPr/>
              </p:nvSpPr>
              <p:spPr bwMode="gray">
                <a:xfrm flipV="1">
                  <a:off x="5586462" y="4017764"/>
                  <a:ext cx="45719" cy="45719"/>
                </a:xfrm>
                <a:prstGeom prst="rect">
                  <a:avLst/>
                </a:prstGeom>
                <a:solidFill>
                  <a:srgbClr val="E2191A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lIns="54000" tIns="54000" rIns="54000" bIns="54000"/>
                <a:lstStyle/>
                <a:p>
                  <a:pPr marL="133350" indent="-13335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E2001A"/>
                    </a:buClr>
                    <a:buFont typeface="Wingdings" pitchFamily="2" charset="2"/>
                    <a:buChar char="§"/>
                  </a:pPr>
                  <a:endParaRPr lang="de-DE" sz="9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53" name="Gewinkelte Verbindung 75"/>
                <p:cNvCxnSpPr>
                  <a:cxnSpLocks noChangeShapeType="1"/>
                </p:cNvCxnSpPr>
                <p:nvPr/>
              </p:nvCxnSpPr>
              <p:spPr bwMode="gray">
                <a:xfrm rot="16200000" flipV="1">
                  <a:off x="5346069" y="4311116"/>
                  <a:ext cx="695480" cy="155386"/>
                </a:xfrm>
                <a:prstGeom prst="bentConnector3">
                  <a:avLst>
                    <a:gd name="adj1" fmla="val 100449"/>
                  </a:avLst>
                </a:prstGeom>
                <a:noFill/>
                <a:ln w="6350" algn="ctr">
                  <a:solidFill>
                    <a:srgbClr val="E2191A"/>
                  </a:solidFill>
                  <a:round/>
                  <a:headEnd/>
                  <a:tailEnd/>
                </a:ln>
              </p:spPr>
            </p:cxnSp>
          </p:grpSp>
          <p:pic>
            <p:nvPicPr>
              <p:cNvPr id="48" name="Picture 5" descr="\\kadcfl01\EXP_PUBLIC\Projekte\Eplan\05_PRÄSENTATION_Unternehmen\04_Umsetzung\Final_Feedback\Gesamt_Fakten#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2719" y="2862871"/>
                <a:ext cx="1628455" cy="1682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9" name="Gruppieren 2052"/>
              <p:cNvGrpSpPr>
                <a:grpSpLocks/>
              </p:cNvGrpSpPr>
              <p:nvPr/>
            </p:nvGrpSpPr>
            <p:grpSpPr bwMode="auto">
              <a:xfrm>
                <a:off x="3614829" y="4549197"/>
                <a:ext cx="2069886" cy="1065643"/>
                <a:chOff x="3424129" y="4333644"/>
                <a:chExt cx="1951957" cy="1065643"/>
              </a:xfrm>
            </p:grpSpPr>
            <p:sp>
              <p:nvSpPr>
                <p:cNvPr id="50" name="Rectangle 11"/>
                <p:cNvSpPr>
                  <a:spLocks noChangeArrowheads="1"/>
                </p:cNvSpPr>
                <p:nvPr/>
              </p:nvSpPr>
              <p:spPr bwMode="gray">
                <a:xfrm>
                  <a:off x="3424129" y="4333644"/>
                  <a:ext cx="1949306" cy="343420"/>
                </a:xfrm>
                <a:prstGeom prst="rect">
                  <a:avLst/>
                </a:prstGeom>
                <a:solidFill>
                  <a:schemeClr val="accent2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lIns="135000" tIns="0" rIns="0" bIns="0" anchor="ctr"/>
                <a:lstStyle/>
                <a:p>
                  <a:pPr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E2001A"/>
                    </a:buClr>
                  </a:pPr>
                  <a:r>
                    <a:rPr lang="ru-RU" sz="900" b="1" dirty="0">
                      <a:solidFill>
                        <a:srgbClr val="FFFFFF"/>
                      </a:solidFill>
                    </a:rPr>
                    <a:t>Международный успех</a:t>
                  </a:r>
                  <a:endParaRPr lang="de-DE" sz="9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" name="Rectangle 11"/>
                <p:cNvSpPr/>
                <p:nvPr/>
              </p:nvSpPr>
              <p:spPr bwMode="gray">
                <a:xfrm>
                  <a:off x="3424129" y="4694469"/>
                  <a:ext cx="1951957" cy="704818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lIns="0" tIns="0" rIns="0" bIns="0" anchor="ctr"/>
                <a:lstStyle/>
                <a:p>
                  <a:pPr marL="267891" lvl="1" indent="-132160">
                    <a:buClr>
                      <a:srgbClr val="FFFFFF"/>
                    </a:buClr>
                    <a:buSzPct val="100000"/>
                    <a:buFont typeface="Wingdings" pitchFamily="2" charset="2"/>
                    <a:buChar char="§"/>
                    <a:defRPr/>
                  </a:pPr>
                  <a:r>
                    <a:rPr lang="de-DE" sz="900" b="1" kern="0" dirty="0">
                      <a:solidFill>
                        <a:srgbClr val="FFFFFF"/>
                      </a:solidFill>
                      <a:ea typeface="ＭＳ Ｐゴシック"/>
                    </a:rPr>
                    <a:t>&gt; </a:t>
                  </a:r>
                  <a:r>
                    <a:rPr lang="ru-RU" sz="900" b="1" kern="0" dirty="0">
                      <a:solidFill>
                        <a:srgbClr val="FFFFFF"/>
                      </a:solidFill>
                      <a:ea typeface="ＭＳ Ｐゴシック"/>
                    </a:rPr>
                    <a:t>50</a:t>
                  </a:r>
                  <a:r>
                    <a:rPr sz="900" b="1" kern="0" dirty="0">
                      <a:solidFill>
                        <a:srgbClr val="FFFFFF"/>
                      </a:solidFill>
                      <a:ea typeface="ＭＳ Ｐゴシック"/>
                    </a:rPr>
                    <a:t>,000 </a:t>
                  </a:r>
                  <a:r>
                    <a:rPr lang="ru-RU" sz="900" b="1" kern="0" dirty="0">
                      <a:solidFill>
                        <a:srgbClr val="FFFFFF"/>
                      </a:solidFill>
                      <a:ea typeface="ＭＳ Ｐゴシック"/>
                    </a:rPr>
                    <a:t>заказчиков</a:t>
                  </a:r>
                  <a:endParaRPr sz="900" b="1" kern="0" dirty="0">
                    <a:solidFill>
                      <a:srgbClr val="FFFFFF"/>
                    </a:solidFill>
                    <a:ea typeface="ＭＳ Ｐゴシック"/>
                  </a:endParaRPr>
                </a:p>
                <a:p>
                  <a:pPr marL="267891" lvl="1" indent="-132160">
                    <a:buClr>
                      <a:srgbClr val="FFFFFF"/>
                    </a:buClr>
                    <a:buSzPct val="100000"/>
                    <a:buFont typeface="Wingdings" pitchFamily="2" charset="2"/>
                    <a:buChar char="§"/>
                    <a:defRPr/>
                  </a:pPr>
                  <a:r>
                    <a:rPr lang="ru-RU" sz="900" b="1" kern="0" dirty="0">
                      <a:solidFill>
                        <a:srgbClr val="FFFFFF"/>
                      </a:solidFill>
                      <a:ea typeface="ＭＳ Ｐゴシック"/>
                    </a:rPr>
                    <a:t>Свыше</a:t>
                  </a:r>
                  <a:r>
                    <a:rPr lang="de-DE" sz="900" b="1" kern="0" dirty="0">
                      <a:solidFill>
                        <a:srgbClr val="FFFFFF"/>
                      </a:solidFill>
                      <a:ea typeface="ＭＳ Ｐゴシック"/>
                    </a:rPr>
                    <a:t> </a:t>
                  </a:r>
                  <a:r>
                    <a:rPr lang="de-DE" sz="900" b="1" kern="0" dirty="0">
                      <a:solidFill>
                        <a:srgbClr val="FFFFFF"/>
                      </a:solidFill>
                      <a:ea typeface="ＭＳ Ｐゴシック"/>
                    </a:rPr>
                    <a:t>1</a:t>
                  </a:r>
                  <a:r>
                    <a:rPr lang="ru-RU" sz="900" b="1" kern="0" dirty="0">
                      <a:solidFill>
                        <a:srgbClr val="FFFFFF"/>
                      </a:solidFill>
                      <a:ea typeface="ＭＳ Ｐゴシック"/>
                    </a:rPr>
                    <a:t>6</a:t>
                  </a:r>
                  <a:r>
                    <a:rPr lang="de-DE" sz="900" b="1" kern="0" dirty="0">
                      <a:solidFill>
                        <a:srgbClr val="FFFFFF"/>
                      </a:solidFill>
                      <a:ea typeface="ＭＳ Ｐゴシック"/>
                    </a:rPr>
                    <a:t>0</a:t>
                  </a:r>
                  <a:r>
                    <a:rPr sz="900" b="1" kern="0" dirty="0">
                      <a:solidFill>
                        <a:srgbClr val="FFFFFF"/>
                      </a:solidFill>
                      <a:ea typeface="ＭＳ Ｐゴシック"/>
                    </a:rPr>
                    <a:t>,000 </a:t>
                  </a:r>
                  <a:r>
                    <a:rPr lang="ru-RU" sz="900" b="1" kern="0" dirty="0">
                      <a:solidFill>
                        <a:srgbClr val="FFFFFF"/>
                      </a:solidFill>
                      <a:ea typeface="ＭＳ Ｐゴシック"/>
                    </a:rPr>
                    <a:t>лицензий</a:t>
                  </a:r>
                  <a:r>
                    <a:rPr lang="de-DE" sz="900" b="1" kern="0" dirty="0">
                      <a:solidFill>
                        <a:srgbClr val="FFFFFF"/>
                      </a:solidFill>
                      <a:ea typeface="ＭＳ Ｐゴシック"/>
                    </a:rPr>
                    <a:t> </a:t>
                  </a:r>
                  <a:r>
                    <a:rPr sz="900" b="1" kern="0" dirty="0">
                      <a:solidFill>
                        <a:srgbClr val="FFFFFF"/>
                      </a:solidFill>
                      <a:ea typeface="ＭＳ Ｐゴシック"/>
                    </a:rPr>
                    <a:t>(</a:t>
                  </a:r>
                  <a:r>
                    <a:rPr lang="de-DE" sz="900" b="1" kern="0" dirty="0">
                      <a:solidFill>
                        <a:srgbClr val="FFFFFF"/>
                      </a:solidFill>
                      <a:ea typeface="ＭＳ Ｐゴシック"/>
                    </a:rPr>
                    <a:t>01</a:t>
                  </a:r>
                  <a:r>
                    <a:rPr sz="900" b="1" kern="0" dirty="0">
                      <a:solidFill>
                        <a:srgbClr val="FFFFFF"/>
                      </a:solidFill>
                      <a:ea typeface="ＭＳ Ｐゴシック"/>
                    </a:rPr>
                    <a:t>/201</a:t>
                  </a:r>
                  <a:r>
                    <a:rPr lang="ru-RU" sz="900" b="1" kern="0" dirty="0">
                      <a:solidFill>
                        <a:srgbClr val="FFFFFF"/>
                      </a:solidFill>
                      <a:ea typeface="ＭＳ Ｐゴシック"/>
                    </a:rPr>
                    <a:t>8</a:t>
                  </a:r>
                  <a:r>
                    <a:rPr sz="900" b="1" kern="0" dirty="0">
                      <a:solidFill>
                        <a:srgbClr val="FFFFFF"/>
                      </a:solidFill>
                      <a:ea typeface="ＭＳ Ｐゴシック"/>
                    </a:rPr>
                    <a:t>)</a:t>
                  </a:r>
                  <a:endParaRPr lang="de-DE" sz="900" b="1" kern="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pic>
          <p:nvPicPr>
            <p:cNvPr id="46" name="Picture 2" descr="http://img.informer.com/screenshots/3329/3329746_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904" y="3504098"/>
              <a:ext cx="684000" cy="552227"/>
            </a:xfrm>
            <a:prstGeom prst="rect">
              <a:avLst/>
            </a:prstGeom>
            <a:noFill/>
            <a:scene3d>
              <a:camera prst="isometricLeftDown"/>
              <a:lightRig rig="threePt" dir="t"/>
            </a:scene3d>
            <a:extLst/>
          </p:spPr>
        </p:pic>
      </p:grpSp>
      <p:grpSp>
        <p:nvGrpSpPr>
          <p:cNvPr id="54" name="Gruppieren 40"/>
          <p:cNvGrpSpPr>
            <a:grpSpLocks/>
          </p:cNvGrpSpPr>
          <p:nvPr/>
        </p:nvGrpSpPr>
        <p:grpSpPr bwMode="auto">
          <a:xfrm>
            <a:off x="1923136" y="1561141"/>
            <a:ext cx="4146874" cy="2017539"/>
            <a:chOff x="358775" y="1045233"/>
            <a:chExt cx="4157663" cy="2369773"/>
          </a:xfrm>
        </p:grpSpPr>
        <p:grpSp>
          <p:nvGrpSpPr>
            <p:cNvPr id="55" name="Gruppieren 3"/>
            <p:cNvGrpSpPr>
              <a:grpSpLocks/>
            </p:cNvGrpSpPr>
            <p:nvPr/>
          </p:nvGrpSpPr>
          <p:grpSpPr bwMode="auto">
            <a:xfrm>
              <a:off x="358775" y="1045233"/>
              <a:ext cx="4157663" cy="2369773"/>
              <a:chOff x="359533" y="1061167"/>
              <a:chExt cx="4156321" cy="2369142"/>
            </a:xfrm>
          </p:grpSpPr>
          <p:grpSp>
            <p:nvGrpSpPr>
              <p:cNvPr id="61" name="Gruppieren 2058"/>
              <p:cNvGrpSpPr>
                <a:grpSpLocks/>
              </p:cNvGrpSpPr>
              <p:nvPr/>
            </p:nvGrpSpPr>
            <p:grpSpPr bwMode="auto">
              <a:xfrm>
                <a:off x="815185" y="1918142"/>
                <a:ext cx="2629408" cy="1512167"/>
                <a:chOff x="563157" y="1810120"/>
                <a:chExt cx="2629410" cy="1512160"/>
              </a:xfrm>
            </p:grpSpPr>
            <p:pic>
              <p:nvPicPr>
                <p:cNvPr id="67" name="Picture 2" descr="\\kadcfl01\EXP_PUBLIC\Projekte\Eplan\05_PRÄSENTATION_Unternehmen\04_Umsetzung\Final_Feedback\Gesamt_Fakten#.png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3157" y="1810120"/>
                  <a:ext cx="2629410" cy="15121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68" name="Gruppieren 2055"/>
                <p:cNvGrpSpPr>
                  <a:grpSpLocks/>
                </p:cNvGrpSpPr>
                <p:nvPr/>
              </p:nvGrpSpPr>
              <p:grpSpPr bwMode="auto">
                <a:xfrm>
                  <a:off x="1660484" y="2437589"/>
                  <a:ext cx="468523" cy="55308"/>
                  <a:chOff x="1623589" y="2433962"/>
                  <a:chExt cx="520553" cy="61450"/>
                </a:xfrm>
              </p:grpSpPr>
              <p:sp>
                <p:nvSpPr>
                  <p:cNvPr id="69" name="Oval 1"/>
                  <p:cNvSpPr>
                    <a:spLocks noChangeArrowheads="1"/>
                  </p:cNvSpPr>
                  <p:nvPr/>
                </p:nvSpPr>
                <p:spPr bwMode="gray">
                  <a:xfrm>
                    <a:off x="1853140" y="2433962"/>
                    <a:ext cx="61450" cy="6145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lIns="54000" tIns="54000" rIns="54000" bIns="54000"/>
                  <a:lstStyle/>
                  <a:p>
                    <a:pPr marL="133350" indent="-133350">
                      <a:spcBef>
                        <a:spcPts val="300"/>
                      </a:spcBef>
                      <a:spcAft>
                        <a:spcPts val="300"/>
                      </a:spcAft>
                      <a:buClr>
                        <a:srgbClr val="E2001A"/>
                      </a:buClr>
                      <a:buFont typeface="Wingdings" pitchFamily="2" charset="2"/>
                      <a:buChar char="§"/>
                    </a:pPr>
                    <a:endParaRPr lang="de-DE" sz="9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0" name="Oval 7"/>
                  <p:cNvSpPr>
                    <a:spLocks noChangeArrowheads="1"/>
                  </p:cNvSpPr>
                  <p:nvPr/>
                </p:nvSpPr>
                <p:spPr bwMode="gray">
                  <a:xfrm>
                    <a:off x="1623589" y="2433962"/>
                    <a:ext cx="61450" cy="6145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lIns="54000" tIns="54000" rIns="54000" bIns="54000"/>
                  <a:lstStyle/>
                  <a:p>
                    <a:pPr marL="133350" indent="-133350">
                      <a:spcBef>
                        <a:spcPts val="300"/>
                      </a:spcBef>
                      <a:spcAft>
                        <a:spcPts val="300"/>
                      </a:spcAft>
                      <a:buClr>
                        <a:srgbClr val="E2001A"/>
                      </a:buClr>
                      <a:buFont typeface="Wingdings" pitchFamily="2" charset="2"/>
                      <a:buChar char="§"/>
                    </a:pPr>
                    <a:endParaRPr lang="de-DE" sz="9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Oval 8"/>
                  <p:cNvSpPr>
                    <a:spLocks noChangeArrowheads="1"/>
                  </p:cNvSpPr>
                  <p:nvPr/>
                </p:nvSpPr>
                <p:spPr bwMode="gray">
                  <a:xfrm>
                    <a:off x="1738365" y="2433962"/>
                    <a:ext cx="61450" cy="6145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lIns="54000" tIns="54000" rIns="54000" bIns="54000"/>
                  <a:lstStyle/>
                  <a:p>
                    <a:pPr marL="133350" indent="-133350">
                      <a:spcBef>
                        <a:spcPts val="300"/>
                      </a:spcBef>
                      <a:spcAft>
                        <a:spcPts val="300"/>
                      </a:spcAft>
                      <a:buClr>
                        <a:srgbClr val="E2001A"/>
                      </a:buClr>
                      <a:buFont typeface="Wingdings" pitchFamily="2" charset="2"/>
                      <a:buChar char="§"/>
                    </a:pPr>
                    <a:endParaRPr lang="de-DE" sz="9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2" name="Oval 9"/>
                  <p:cNvSpPr>
                    <a:spLocks noChangeArrowheads="1"/>
                  </p:cNvSpPr>
                  <p:nvPr/>
                </p:nvSpPr>
                <p:spPr bwMode="gray">
                  <a:xfrm>
                    <a:off x="1967916" y="2433962"/>
                    <a:ext cx="61450" cy="6145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lIns="54000" tIns="54000" rIns="54000" bIns="54000"/>
                  <a:lstStyle/>
                  <a:p>
                    <a:pPr marL="133350" indent="-133350">
                      <a:spcBef>
                        <a:spcPts val="300"/>
                      </a:spcBef>
                      <a:spcAft>
                        <a:spcPts val="300"/>
                      </a:spcAft>
                      <a:buClr>
                        <a:srgbClr val="E2001A"/>
                      </a:buClr>
                      <a:buFont typeface="Wingdings" pitchFamily="2" charset="2"/>
                      <a:buChar char="§"/>
                    </a:pPr>
                    <a:endParaRPr lang="de-DE" sz="9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Oval 12"/>
                  <p:cNvSpPr>
                    <a:spLocks noChangeArrowheads="1"/>
                  </p:cNvSpPr>
                  <p:nvPr/>
                </p:nvSpPr>
                <p:spPr bwMode="gray">
                  <a:xfrm>
                    <a:off x="2082692" y="2433962"/>
                    <a:ext cx="61450" cy="6145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lIns="54000" tIns="54000" rIns="54000" bIns="54000"/>
                  <a:lstStyle/>
                  <a:p>
                    <a:pPr marL="133350" indent="-133350">
                      <a:spcBef>
                        <a:spcPts val="300"/>
                      </a:spcBef>
                      <a:spcAft>
                        <a:spcPts val="300"/>
                      </a:spcAft>
                      <a:buClr>
                        <a:srgbClr val="E2001A"/>
                      </a:buClr>
                      <a:buFont typeface="Wingdings" pitchFamily="2" charset="2"/>
                      <a:buChar char="§"/>
                    </a:pPr>
                    <a:endParaRPr lang="de-DE" sz="90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62" name="Gruppieren 63"/>
              <p:cNvGrpSpPr>
                <a:grpSpLocks/>
              </p:cNvGrpSpPr>
              <p:nvPr/>
            </p:nvGrpSpPr>
            <p:grpSpPr bwMode="auto">
              <a:xfrm flipH="1" flipV="1">
                <a:off x="791580" y="1881652"/>
                <a:ext cx="187404" cy="718785"/>
                <a:chOff x="5586462" y="4017764"/>
                <a:chExt cx="185040" cy="718785"/>
              </a:xfrm>
            </p:grpSpPr>
            <p:sp>
              <p:nvSpPr>
                <p:cNvPr id="65" name="Rechteck 9"/>
                <p:cNvSpPr>
                  <a:spLocks noChangeArrowheads="1"/>
                </p:cNvSpPr>
                <p:nvPr/>
              </p:nvSpPr>
              <p:spPr bwMode="gray">
                <a:xfrm flipV="1">
                  <a:off x="5586462" y="4017764"/>
                  <a:ext cx="45719" cy="45719"/>
                </a:xfrm>
                <a:prstGeom prst="rect">
                  <a:avLst/>
                </a:prstGeom>
                <a:solidFill>
                  <a:srgbClr val="E2191A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lIns="54000" tIns="54000" rIns="54000" bIns="54000"/>
                <a:lstStyle/>
                <a:p>
                  <a:pPr marL="133350" indent="-13335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E2001A"/>
                    </a:buClr>
                    <a:buFont typeface="Wingdings" pitchFamily="2" charset="2"/>
                    <a:buChar char="§"/>
                  </a:pPr>
                  <a:endParaRPr lang="de-DE" sz="9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66" name="Gewinkelte Verbindung 65"/>
                <p:cNvCxnSpPr>
                  <a:cxnSpLocks noChangeShapeType="1"/>
                </p:cNvCxnSpPr>
                <p:nvPr/>
              </p:nvCxnSpPr>
              <p:spPr bwMode="gray">
                <a:xfrm rot="16200000" flipV="1">
                  <a:off x="5346069" y="4311116"/>
                  <a:ext cx="695480" cy="155386"/>
                </a:xfrm>
                <a:prstGeom prst="bentConnector3">
                  <a:avLst>
                    <a:gd name="adj1" fmla="val 100449"/>
                  </a:avLst>
                </a:prstGeom>
                <a:noFill/>
                <a:ln w="6350" algn="ctr">
                  <a:solidFill>
                    <a:srgbClr val="E2191A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63" name="Rectangle 11"/>
              <p:cNvSpPr>
                <a:spLocks noChangeArrowheads="1"/>
              </p:cNvSpPr>
              <p:nvPr/>
            </p:nvSpPr>
            <p:spPr bwMode="gray">
              <a:xfrm>
                <a:off x="359534" y="1061167"/>
                <a:ext cx="4156320" cy="326574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135000" tIns="0" rIns="0" bIns="0" anchor="ctr"/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  <a:buClr>
                    <a:srgbClr val="E2001A"/>
                  </a:buClr>
                </a:pPr>
                <a:r>
                  <a:rPr lang="ru-RU" sz="900" b="1" dirty="0">
                    <a:solidFill>
                      <a:srgbClr val="FFFFFF"/>
                    </a:solidFill>
                  </a:rPr>
                  <a:t>Традиции</a:t>
                </a:r>
                <a:endParaRPr lang="de-DE" sz="9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11"/>
              <p:cNvSpPr/>
              <p:nvPr/>
            </p:nvSpPr>
            <p:spPr bwMode="gray">
              <a:xfrm>
                <a:off x="359533" y="1398720"/>
                <a:ext cx="4156321" cy="54710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lIns="0" tIns="0" rIns="0" bIns="0" anchor="ctr"/>
              <a:lstStyle/>
              <a:p>
                <a:pPr marL="267891" lvl="1" indent="-132160">
                  <a:buClr>
                    <a:srgbClr val="FFFFFF"/>
                  </a:buClr>
                  <a:buSzPct val="100000"/>
                  <a:buFont typeface="Wingdings" pitchFamily="2" charset="2"/>
                  <a:buChar char="§"/>
                </a:pPr>
                <a:r>
                  <a:rPr lang="ru-RU" sz="900" b="1" dirty="0">
                    <a:solidFill>
                      <a:srgbClr val="FFFFFF"/>
                    </a:solidFill>
                  </a:rPr>
                  <a:t>Основана в</a:t>
                </a:r>
                <a:r>
                  <a:rPr lang="de-DE" sz="900" b="1" dirty="0">
                    <a:solidFill>
                      <a:srgbClr val="FFFFFF"/>
                    </a:solidFill>
                  </a:rPr>
                  <a:t> 1984</a:t>
                </a:r>
              </a:p>
              <a:p>
                <a:pPr marL="267891" lvl="1" indent="-132160">
                  <a:buClr>
                    <a:srgbClr val="FFFFFF"/>
                  </a:buClr>
                  <a:buSzPct val="100000"/>
                  <a:buFont typeface="Wingdings" pitchFamily="2" charset="2"/>
                  <a:buChar char="§"/>
                </a:pPr>
                <a:r>
                  <a:rPr lang="ru-RU" sz="900" b="1" dirty="0">
                    <a:solidFill>
                      <a:srgbClr val="FFFFFF"/>
                    </a:solidFill>
                  </a:rPr>
                  <a:t>Штаб-квартира в </a:t>
                </a:r>
                <a:r>
                  <a:rPr lang="ru-RU" sz="900" b="1" dirty="0" err="1">
                    <a:solidFill>
                      <a:srgbClr val="FFFFFF"/>
                    </a:solidFill>
                  </a:rPr>
                  <a:t>Монхайм</a:t>
                </a:r>
                <a:r>
                  <a:rPr lang="ru-RU" sz="900" b="1" dirty="0">
                    <a:solidFill>
                      <a:srgbClr val="FFFFFF"/>
                    </a:solidFill>
                  </a:rPr>
                  <a:t> на Рейне, Германия</a:t>
                </a:r>
                <a:r>
                  <a:rPr lang="de-DE" sz="900" b="1" dirty="0">
                    <a:solidFill>
                      <a:srgbClr val="FFFFFF"/>
                    </a:solidFill>
                  </a:rPr>
                  <a:t>  </a:t>
                </a:r>
              </a:p>
              <a:p>
                <a:pPr marL="267891" lvl="1" indent="-132160">
                  <a:buClr>
                    <a:srgbClr val="FFFFFF"/>
                  </a:buClr>
                  <a:buSzPct val="100000"/>
                  <a:buFont typeface="Wingdings" pitchFamily="2" charset="2"/>
                  <a:buChar char="§"/>
                </a:pPr>
                <a:r>
                  <a:rPr lang="ru-RU" sz="900" b="1" dirty="0">
                    <a:solidFill>
                      <a:schemeClr val="bg1"/>
                    </a:solidFill>
                  </a:rPr>
                  <a:t>Лучший работодатель</a:t>
                </a:r>
                <a:r>
                  <a:rPr lang="en-US" sz="9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900" b="1" dirty="0">
                    <a:solidFill>
                      <a:schemeClr val="bg1"/>
                    </a:solidFill>
                  </a:rPr>
                  <a:t>Германии</a:t>
                </a:r>
                <a:r>
                  <a:rPr lang="de-DE" sz="900" b="1" dirty="0">
                    <a:solidFill>
                      <a:schemeClr val="bg1"/>
                    </a:solidFill>
                  </a:rPr>
                  <a:t> 2016 (TOP Employer Institute)</a:t>
                </a:r>
              </a:p>
            </p:txBody>
          </p:sp>
        </p:grpSp>
        <p:grpSp>
          <p:nvGrpSpPr>
            <p:cNvPr id="56" name="Gruppieren 4"/>
            <p:cNvGrpSpPr>
              <a:grpSpLocks/>
            </p:cNvGrpSpPr>
            <p:nvPr/>
          </p:nvGrpSpPr>
          <p:grpSpPr bwMode="auto">
            <a:xfrm>
              <a:off x="2418921" y="2215636"/>
              <a:ext cx="1000553" cy="1127801"/>
              <a:chOff x="2418921" y="2215636"/>
              <a:chExt cx="1000553" cy="1127801"/>
            </a:xfrm>
          </p:grpSpPr>
          <p:pic>
            <p:nvPicPr>
              <p:cNvPr id="57" name="Picture 2"/>
              <p:cNvPicPr>
                <a:picLocks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702826">
                <a:off x="2418921" y="2215636"/>
                <a:ext cx="936302" cy="39610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isometricLeftDown">
                  <a:rot lat="942000" lon="3320716" rev="159838"/>
                </a:camera>
                <a:lightRig rig="threePt" dir="t"/>
              </a:scene3d>
              <a:extLst/>
            </p:spPr>
          </p:pic>
          <p:grpSp>
            <p:nvGrpSpPr>
              <p:cNvPr id="58" name="Gruppieren 60"/>
              <p:cNvGrpSpPr>
                <a:grpSpLocks/>
              </p:cNvGrpSpPr>
              <p:nvPr/>
            </p:nvGrpSpPr>
            <p:grpSpPr bwMode="auto">
              <a:xfrm>
                <a:off x="2879724" y="3018000"/>
                <a:ext cx="539750" cy="325437"/>
                <a:chOff x="2879724" y="3018000"/>
                <a:chExt cx="539750" cy="325437"/>
              </a:xfrm>
            </p:grpSpPr>
            <p:pic>
              <p:nvPicPr>
                <p:cNvPr id="59" name="Grafik 45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1353587">
                  <a:off x="2879825" y="3018000"/>
                  <a:ext cx="540226" cy="325437"/>
                </a:xfrm>
                <a:prstGeom prst="rect">
                  <a:avLst/>
                </a:prstGeom>
                <a:noFill/>
                <a:effectLst>
                  <a:outerShdw dist="38100" dir="21180000" algn="ctr" rotWithShape="0">
                    <a:srgbClr val="000000">
                      <a:alpha val="25000"/>
                    </a:srgbClr>
                  </a:outerShdw>
                </a:effectLst>
              </p:spPr>
            </p:pic>
            <p:pic>
              <p:nvPicPr>
                <p:cNvPr id="60" name="Picture 2"/>
                <p:cNvPicPr>
                  <a:picLocks noChangeArrowheads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617" t="17342" r="21994" b="18049"/>
                <a:stretch/>
              </p:blipFill>
              <p:spPr bwMode="auto">
                <a:xfrm rot="3418052">
                  <a:off x="3042000" y="2988000"/>
                  <a:ext cx="234536" cy="3619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isometricRightUp">
                    <a:rot lat="2100000" lon="18660000" rev="0"/>
                  </a:camera>
                  <a:lightRig rig="threePt" dir="t"/>
                </a:scene3d>
                <a:extLst/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46163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Y:\Marketing\Werbung\Grafiken\Firmenpräsentation\Schaltschrank\final\2013_10_06_Schaltschrank-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92528" y="2523245"/>
            <a:ext cx="1917703" cy="109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Y:\Marketing\Werbung\Grafiken\Firmenpräsentation\Stahl und Metall\final\131002-walzwerkgrafik-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2" b="4731"/>
          <a:stretch/>
        </p:blipFill>
        <p:spPr bwMode="auto">
          <a:xfrm>
            <a:off x="4692526" y="3668431"/>
            <a:ext cx="1912031" cy="109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EPLAN Platform</a:t>
            </a:r>
            <a:endParaRPr lang="ru-RU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t>EPLAN Software &amp; Service GmbH &amp; Co. KG</a:t>
            </a:r>
            <a:endParaRPr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465FB4-948A-42B3-AF63-F5D77CD50C22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Group 4"/>
          <p:cNvGrpSpPr/>
          <p:nvPr/>
        </p:nvGrpSpPr>
        <p:grpSpPr>
          <a:xfrm>
            <a:off x="2489918" y="1381343"/>
            <a:ext cx="1918097" cy="1102520"/>
            <a:chOff x="1881189" y="1063625"/>
            <a:chExt cx="2557462" cy="1470026"/>
          </a:xfrm>
        </p:grpSpPr>
        <p:sp>
          <p:nvSpPr>
            <p:cNvPr id="11" name="Rechteck 10"/>
            <p:cNvSpPr/>
            <p:nvPr/>
          </p:nvSpPr>
          <p:spPr bwMode="gray">
            <a:xfrm>
              <a:off x="1882776" y="1063626"/>
              <a:ext cx="2555875" cy="14652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54000" tIns="54000" rIns="54000" bIns="54000"/>
            <a:lstStyle/>
            <a:p>
              <a:pPr marL="133350" indent="-133350"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itchFamily="2" charset="2"/>
                <a:buChar char="§"/>
                <a:defRPr/>
              </a:pPr>
              <a:endParaRPr lang="de-DE" sz="1350" dirty="0">
                <a:solidFill>
                  <a:schemeClr val="bg1"/>
                </a:solidFill>
              </a:endParaRPr>
            </a:p>
          </p:txBody>
        </p:sp>
        <p:pic>
          <p:nvPicPr>
            <p:cNvPr id="7168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189" y="1063626"/>
              <a:ext cx="2555875" cy="14700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1685" name="Rectangle 1"/>
            <p:cNvSpPr>
              <a:spLocks noChangeArrowheads="1"/>
            </p:cNvSpPr>
            <p:nvPr/>
          </p:nvSpPr>
          <p:spPr bwMode="gray">
            <a:xfrm>
              <a:off x="1882776" y="1063625"/>
              <a:ext cx="1368425" cy="395288"/>
            </a:xfrm>
            <a:prstGeom prst="rect">
              <a:avLst/>
            </a:prstGeom>
            <a:solidFill>
              <a:schemeClr val="accent2">
                <a:alpha val="74901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lIns="54000" tIns="54000" rIns="54000" bIns="5400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</a:pPr>
              <a:r>
                <a:rPr lang="ru-RU" sz="825" b="1" dirty="0">
                  <a:solidFill>
                    <a:schemeClr val="bg1"/>
                  </a:solidFill>
                </a:rPr>
                <a:t>Автомобильная</a:t>
              </a:r>
              <a:endParaRPr lang="de-DE" sz="82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Rechteck 25"/>
          <p:cNvSpPr/>
          <p:nvPr/>
        </p:nvSpPr>
        <p:spPr bwMode="gray">
          <a:xfrm>
            <a:off x="6888088" y="1382535"/>
            <a:ext cx="1915715" cy="109775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54000" tIns="54000" rIns="54000" bIns="54000"/>
          <a:lstStyle/>
          <a:p>
            <a:pPr marL="133350" indent="-13335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de-DE" sz="1350" dirty="0">
              <a:solidFill>
                <a:schemeClr val="bg1"/>
              </a:solidFill>
            </a:endParaRPr>
          </a:p>
        </p:txBody>
      </p:sp>
      <p:pic>
        <p:nvPicPr>
          <p:cNvPr id="7168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567" y="1383725"/>
            <a:ext cx="1875234" cy="1097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688" name="Rectangle 1"/>
          <p:cNvSpPr>
            <a:spLocks noChangeArrowheads="1"/>
          </p:cNvSpPr>
          <p:nvPr/>
        </p:nvSpPr>
        <p:spPr bwMode="gray">
          <a:xfrm>
            <a:off x="6888086" y="1382536"/>
            <a:ext cx="1025128" cy="296465"/>
          </a:xfrm>
          <a:prstGeom prst="rect">
            <a:avLst/>
          </a:prstGeom>
          <a:solidFill>
            <a:schemeClr val="accent2">
              <a:alpha val="74901"/>
            </a:schemeClr>
          </a:solidFill>
          <a:ln w="9525" algn="ctr">
            <a:noFill/>
            <a:round/>
            <a:headEnd/>
            <a:tailEnd/>
          </a:ln>
        </p:spPr>
        <p:txBody>
          <a:bodyPr lIns="54000" tIns="54000" rIns="54000" bIns="54000"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</a:pPr>
            <a:r>
              <a:rPr lang="ru-RU" sz="825" b="1" dirty="0">
                <a:solidFill>
                  <a:schemeClr val="bg1"/>
                </a:solidFill>
              </a:rPr>
              <a:t>Машиностроение</a:t>
            </a:r>
            <a:endParaRPr lang="en-GB" sz="825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90192" y="1381343"/>
            <a:ext cx="1916906" cy="1102520"/>
            <a:chOff x="4814889" y="1063625"/>
            <a:chExt cx="2555874" cy="147002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816475" y="1071564"/>
              <a:ext cx="2554288" cy="14620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71690" name="Rectangle 9"/>
            <p:cNvSpPr>
              <a:spLocks noChangeArrowheads="1"/>
            </p:cNvSpPr>
            <p:nvPr/>
          </p:nvSpPr>
          <p:spPr bwMode="gray">
            <a:xfrm>
              <a:off x="4814889" y="1063625"/>
              <a:ext cx="1368425" cy="395288"/>
            </a:xfrm>
            <a:prstGeom prst="rect">
              <a:avLst/>
            </a:prstGeom>
            <a:solidFill>
              <a:schemeClr val="accent2">
                <a:alpha val="74901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lIns="54000" tIns="54000" rIns="54000" bIns="5400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</a:pPr>
              <a:r>
                <a:rPr lang="ru-RU" sz="825" b="1" dirty="0">
                  <a:solidFill>
                    <a:schemeClr val="bg1"/>
                  </a:solidFill>
                </a:rPr>
                <a:t>Пищевая</a:t>
              </a:r>
              <a:endParaRPr lang="en-GB" sz="825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92299" y="2524345"/>
            <a:ext cx="1918097" cy="1098947"/>
            <a:chOff x="1884364" y="2587626"/>
            <a:chExt cx="2557462" cy="1465263"/>
          </a:xfrm>
        </p:grpSpPr>
        <p:sp>
          <p:nvSpPr>
            <p:cNvPr id="33" name="Rechteck 32"/>
            <p:cNvSpPr/>
            <p:nvPr/>
          </p:nvSpPr>
          <p:spPr bwMode="gray">
            <a:xfrm>
              <a:off x="1885951" y="2587626"/>
              <a:ext cx="2555875" cy="14652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54000" tIns="54000" rIns="54000" bIns="54000"/>
            <a:lstStyle/>
            <a:p>
              <a:pPr marL="133350" indent="-133350"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itchFamily="2" charset="2"/>
                <a:buChar char="§"/>
                <a:defRPr/>
              </a:pPr>
              <a:endParaRPr lang="de-DE" sz="1350" dirty="0">
                <a:solidFill>
                  <a:schemeClr val="bg1"/>
                </a:solidFill>
              </a:endParaRPr>
            </a:p>
          </p:txBody>
        </p:sp>
        <p:pic>
          <p:nvPicPr>
            <p:cNvPr id="71695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"/>
            <a:stretch>
              <a:fillRect/>
            </a:stretch>
          </p:blipFill>
          <p:spPr bwMode="auto">
            <a:xfrm>
              <a:off x="1884364" y="2587626"/>
              <a:ext cx="2555875" cy="14652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1696" name="Rectangle 1"/>
            <p:cNvSpPr>
              <a:spLocks noChangeArrowheads="1"/>
            </p:cNvSpPr>
            <p:nvPr/>
          </p:nvSpPr>
          <p:spPr bwMode="gray">
            <a:xfrm>
              <a:off x="1885951" y="2587626"/>
              <a:ext cx="1368425" cy="396875"/>
            </a:xfrm>
            <a:prstGeom prst="rect">
              <a:avLst/>
            </a:prstGeom>
            <a:solidFill>
              <a:schemeClr val="accent2">
                <a:alpha val="74901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lIns="54000" tIns="54000" rIns="54000" bIns="5400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</a:pPr>
              <a:r>
                <a:rPr lang="ru-RU" sz="825" b="1" dirty="0">
                  <a:solidFill>
                    <a:schemeClr val="bg1"/>
                  </a:solidFill>
                </a:rPr>
                <a:t>Нефть и газ</a:t>
              </a:r>
              <a:endParaRPr lang="de-DE" sz="825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0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8088" y="2524344"/>
            <a:ext cx="1915715" cy="10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1698" name="Rectangle 1"/>
          <p:cNvSpPr>
            <a:spLocks noChangeArrowheads="1"/>
          </p:cNvSpPr>
          <p:nvPr/>
        </p:nvSpPr>
        <p:spPr bwMode="gray">
          <a:xfrm>
            <a:off x="6888086" y="2524343"/>
            <a:ext cx="1025128" cy="296466"/>
          </a:xfrm>
          <a:prstGeom prst="rect">
            <a:avLst/>
          </a:prstGeom>
          <a:solidFill>
            <a:schemeClr val="accent2">
              <a:alpha val="74901"/>
            </a:schemeClr>
          </a:solidFill>
          <a:ln w="9525" algn="ctr">
            <a:noFill/>
            <a:round/>
            <a:headEnd/>
            <a:tailEnd/>
          </a:ln>
        </p:spPr>
        <p:txBody>
          <a:bodyPr lIns="54000" tIns="54000" rIns="54000" bIns="54000"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</a:pPr>
            <a:r>
              <a:rPr lang="ru-RU" sz="825" b="1" dirty="0">
                <a:solidFill>
                  <a:schemeClr val="bg1"/>
                </a:solidFill>
              </a:rPr>
              <a:t>Энергетика</a:t>
            </a:r>
            <a:endParaRPr lang="de-DE" sz="825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93489" y="3668535"/>
            <a:ext cx="1922860" cy="1098947"/>
            <a:chOff x="1885951" y="4113213"/>
            <a:chExt cx="2563813" cy="1465262"/>
          </a:xfrm>
        </p:grpSpPr>
        <p:sp>
          <p:nvSpPr>
            <p:cNvPr id="65" name="Rechteck 64"/>
            <p:cNvSpPr/>
            <p:nvPr/>
          </p:nvSpPr>
          <p:spPr bwMode="gray">
            <a:xfrm>
              <a:off x="1885951" y="4113213"/>
              <a:ext cx="2555875" cy="14652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54000" tIns="54000" rIns="54000" bIns="54000"/>
            <a:lstStyle/>
            <a:p>
              <a:pPr marL="133350" indent="-133350"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itchFamily="2" charset="2"/>
                <a:buChar char="§"/>
                <a:defRPr/>
              </a:pPr>
              <a:endParaRPr lang="de-DE" sz="1350" dirty="0">
                <a:solidFill>
                  <a:schemeClr val="bg1"/>
                </a:solidFill>
              </a:endParaRPr>
            </a:p>
          </p:txBody>
        </p:sp>
        <p:pic>
          <p:nvPicPr>
            <p:cNvPr id="71703" name="Picture 3" descr="\\kadcfl01\EXP_PUBLIC\Projekte\Eplan\05_PRÄSENTATION_Unternehmen\04_Umsetzung\Final_Feedback\Schienen_Verkehrs_Technik_01_NZ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539" y="4113213"/>
              <a:ext cx="2562225" cy="14652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1704" name="Rectangle 1"/>
            <p:cNvSpPr>
              <a:spLocks noChangeArrowheads="1"/>
            </p:cNvSpPr>
            <p:nvPr/>
          </p:nvSpPr>
          <p:spPr bwMode="gray">
            <a:xfrm>
              <a:off x="1885951" y="4113214"/>
              <a:ext cx="1368425" cy="396875"/>
            </a:xfrm>
            <a:prstGeom prst="rect">
              <a:avLst/>
            </a:prstGeom>
            <a:solidFill>
              <a:schemeClr val="accent2">
                <a:alpha val="74901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lIns="54000" tIns="54000" rIns="54000" bIns="5400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</a:pPr>
              <a:r>
                <a:rPr lang="ru-RU" sz="825" b="1" dirty="0">
                  <a:solidFill>
                    <a:schemeClr val="bg1"/>
                  </a:solidFill>
                </a:rPr>
                <a:t>Железные дороги</a:t>
              </a:r>
              <a:endParaRPr lang="en-GB" sz="82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1705" name="Rechteck 66"/>
          <p:cNvSpPr>
            <a:spLocks noChangeArrowheads="1"/>
          </p:cNvSpPr>
          <p:nvPr/>
        </p:nvSpPr>
        <p:spPr bwMode="gray">
          <a:xfrm>
            <a:off x="6888088" y="3668535"/>
            <a:ext cx="1915715" cy="109894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54000" tIns="54000" rIns="54000" bIns="54000"/>
          <a:lstStyle/>
          <a:p>
            <a:pPr marL="133350" indent="-13335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</a:pPr>
            <a:endParaRPr lang="de-DE" sz="1350">
              <a:solidFill>
                <a:schemeClr val="bg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8088" y="3672107"/>
            <a:ext cx="1915715" cy="1097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1707" name="Rectangle 1"/>
          <p:cNvSpPr>
            <a:spLocks noChangeArrowheads="1"/>
          </p:cNvSpPr>
          <p:nvPr/>
        </p:nvSpPr>
        <p:spPr bwMode="gray">
          <a:xfrm>
            <a:off x="6888086" y="3668536"/>
            <a:ext cx="1025128" cy="296465"/>
          </a:xfrm>
          <a:prstGeom prst="rect">
            <a:avLst/>
          </a:prstGeom>
          <a:solidFill>
            <a:schemeClr val="accent2">
              <a:alpha val="74901"/>
            </a:schemeClr>
          </a:solidFill>
          <a:ln w="9525" algn="ctr">
            <a:noFill/>
            <a:round/>
            <a:headEnd/>
            <a:tailEnd/>
          </a:ln>
        </p:spPr>
        <p:txBody>
          <a:bodyPr lIns="54000" tIns="54000" rIns="54000" bIns="54000"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</a:pPr>
            <a:r>
              <a:rPr lang="ru-RU" sz="825" b="1" dirty="0">
                <a:solidFill>
                  <a:schemeClr val="bg1"/>
                </a:solidFill>
              </a:rPr>
              <a:t>ЖКХ</a:t>
            </a:r>
            <a:endParaRPr lang="en-GB" sz="825" b="1" dirty="0">
              <a:solidFill>
                <a:schemeClr val="bg1"/>
              </a:solidFill>
            </a:endParaRPr>
          </a:p>
        </p:txBody>
      </p:sp>
      <p:sp>
        <p:nvSpPr>
          <p:cNvPr id="71693" name="Rectangle 9"/>
          <p:cNvSpPr>
            <a:spLocks noChangeArrowheads="1"/>
          </p:cNvSpPr>
          <p:nvPr/>
        </p:nvSpPr>
        <p:spPr bwMode="gray">
          <a:xfrm>
            <a:off x="4690194" y="2524343"/>
            <a:ext cx="1026319" cy="296466"/>
          </a:xfrm>
          <a:prstGeom prst="rect">
            <a:avLst/>
          </a:prstGeom>
          <a:solidFill>
            <a:schemeClr val="accent2">
              <a:alpha val="74901"/>
            </a:schemeClr>
          </a:solidFill>
          <a:ln w="9525" algn="ctr">
            <a:noFill/>
            <a:round/>
            <a:headEnd/>
            <a:tailEnd/>
          </a:ln>
        </p:spPr>
        <p:txBody>
          <a:bodyPr lIns="54000" tIns="54000" rIns="54000" bIns="54000"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</a:pPr>
            <a:r>
              <a:rPr lang="ru-RU" sz="825" b="1" dirty="0">
                <a:solidFill>
                  <a:schemeClr val="bg1"/>
                </a:solidFill>
              </a:rPr>
              <a:t>Щитовое производство</a:t>
            </a:r>
            <a:endParaRPr lang="en-GB" sz="825" b="1" dirty="0">
              <a:solidFill>
                <a:schemeClr val="bg1"/>
              </a:solidFill>
            </a:endParaRPr>
          </a:p>
        </p:txBody>
      </p:sp>
      <p:sp>
        <p:nvSpPr>
          <p:cNvPr id="71701" name="Rectangle 9"/>
          <p:cNvSpPr>
            <a:spLocks noChangeArrowheads="1"/>
          </p:cNvSpPr>
          <p:nvPr/>
        </p:nvSpPr>
        <p:spPr bwMode="gray">
          <a:xfrm>
            <a:off x="4691383" y="3668536"/>
            <a:ext cx="1025129" cy="296465"/>
          </a:xfrm>
          <a:prstGeom prst="rect">
            <a:avLst/>
          </a:prstGeom>
          <a:solidFill>
            <a:schemeClr val="accent2">
              <a:alpha val="74901"/>
            </a:schemeClr>
          </a:solidFill>
          <a:ln w="9525" algn="ctr">
            <a:noFill/>
            <a:round/>
            <a:headEnd/>
            <a:tailEnd/>
          </a:ln>
        </p:spPr>
        <p:txBody>
          <a:bodyPr lIns="54000" tIns="54000" rIns="54000" bIns="54000"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</a:pPr>
            <a:r>
              <a:rPr lang="ru-RU" sz="825" b="1" dirty="0">
                <a:solidFill>
                  <a:schemeClr val="bg1"/>
                </a:solidFill>
              </a:rPr>
              <a:t>Металлургия</a:t>
            </a:r>
            <a:endParaRPr lang="en-GB" sz="825" b="1" dirty="0">
              <a:solidFill>
                <a:schemeClr val="bg1"/>
              </a:solidFill>
            </a:endParaRPr>
          </a:p>
        </p:txBody>
      </p:sp>
      <p:grpSp>
        <p:nvGrpSpPr>
          <p:cNvPr id="35" name="Gruppieren 6"/>
          <p:cNvGrpSpPr/>
          <p:nvPr/>
        </p:nvGrpSpPr>
        <p:grpSpPr>
          <a:xfrm>
            <a:off x="1919289" y="5516564"/>
            <a:ext cx="7489825" cy="576262"/>
            <a:chOff x="395288" y="5516564"/>
            <a:chExt cx="7489825" cy="576262"/>
          </a:xfrm>
        </p:grpSpPr>
        <p:sp>
          <p:nvSpPr>
            <p:cNvPr id="36" name="Rechteck 7"/>
            <p:cNvSpPr/>
            <p:nvPr/>
          </p:nvSpPr>
          <p:spPr>
            <a:xfrm>
              <a:off x="395288" y="5516564"/>
              <a:ext cx="7489825" cy="576262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360363">
                <a:defRPr/>
              </a:pPr>
              <a:r>
                <a:rPr lang="ru-RU" sz="1800" b="1" dirty="0"/>
                <a:t>В каждой отрасли нашли применение наши решения</a:t>
              </a:r>
              <a:endParaRPr lang="de-DE" sz="18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Gleichschenkliges Dreieck 8"/>
            <p:cNvSpPr/>
            <p:nvPr/>
          </p:nvSpPr>
          <p:spPr>
            <a:xfrm rot="5400000">
              <a:off x="275586" y="5636276"/>
              <a:ext cx="576253" cy="336848"/>
            </a:xfrm>
            <a:prstGeom prst="triangle">
              <a:avLst/>
            </a:prstGeom>
            <a:solidFill>
              <a:srgbClr val="E2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78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t>EPLAN Software &amp; Service GmbH &amp; Co. KG</a:t>
            </a:r>
            <a:endParaRPr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D465FB4-948A-42B3-AF63-F5D77CD50C22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71681" name="Titel 6"/>
          <p:cNvSpPr>
            <a:spLocks noGrp="1"/>
          </p:cNvSpPr>
          <p:nvPr>
            <p:ph type="title"/>
          </p:nvPr>
        </p:nvSpPr>
        <p:spPr>
          <a:xfrm>
            <a:off x="2039804" y="941910"/>
            <a:ext cx="8137525" cy="576000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/>
            </a:r>
            <a:br>
              <a:rPr lang="en-US" noProof="0" dirty="0" smtClean="0"/>
            </a:br>
            <a:endParaRPr lang="en-US" noProof="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115361" y="299839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EPLAN Platform</a:t>
            </a:r>
            <a:endParaRPr lang="ru-RU" b="1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1415480" y="1590841"/>
            <a:ext cx="2485713" cy="2916020"/>
            <a:chOff x="30019" y="1940245"/>
            <a:chExt cx="2485713" cy="2916020"/>
          </a:xfrm>
        </p:grpSpPr>
        <p:pic>
          <p:nvPicPr>
            <p:cNvPr id="35" name="Grafik 36" descr="folie11.tif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17" t="15512" r="8175" b="12787"/>
            <a:stretch/>
          </p:blipFill>
          <p:spPr bwMode="auto">
            <a:xfrm>
              <a:off x="30019" y="3056265"/>
              <a:ext cx="2485713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3" r="19778"/>
            <a:stretch/>
          </p:blipFill>
          <p:spPr bwMode="auto">
            <a:xfrm>
              <a:off x="560951" y="4155854"/>
              <a:ext cx="312411" cy="4784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156" y="1940245"/>
              <a:ext cx="720000" cy="7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8" name="Группа 37"/>
          <p:cNvGrpSpPr/>
          <p:nvPr/>
        </p:nvGrpSpPr>
        <p:grpSpPr>
          <a:xfrm>
            <a:off x="6273757" y="1590841"/>
            <a:ext cx="2541938" cy="2902591"/>
            <a:chOff x="4969397" y="1940245"/>
            <a:chExt cx="2541938" cy="2902591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27027" t="15644" r="2661" b="5024"/>
            <a:stretch>
              <a:fillRect/>
            </a:stretch>
          </p:blipFill>
          <p:spPr bwMode="auto">
            <a:xfrm>
              <a:off x="4969397" y="3042836"/>
              <a:ext cx="2541938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2964" y="1940245"/>
              <a:ext cx="720000" cy="7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7907324" y="1590841"/>
            <a:ext cx="2407077" cy="2902591"/>
            <a:chOff x="6700650" y="1940245"/>
            <a:chExt cx="2407077" cy="2902591"/>
          </a:xfrm>
        </p:grpSpPr>
        <p:grpSp>
          <p:nvGrpSpPr>
            <p:cNvPr id="44" name="Gruppieren 8"/>
            <p:cNvGrpSpPr>
              <a:grpSpLocks noChangeAspect="1"/>
            </p:cNvGrpSpPr>
            <p:nvPr/>
          </p:nvGrpSpPr>
          <p:grpSpPr>
            <a:xfrm>
              <a:off x="6700650" y="3042836"/>
              <a:ext cx="2407077" cy="1800000"/>
              <a:chOff x="3216781" y="1409700"/>
              <a:chExt cx="5568446" cy="4324432"/>
            </a:xfrm>
          </p:grpSpPr>
          <p:pic>
            <p:nvPicPr>
              <p:cNvPr id="46" name="Picture 2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2889" y="1409700"/>
                <a:ext cx="4732338" cy="280670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Grafik 2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225" y="3851808"/>
                <a:ext cx="1800251" cy="13097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8" name="Picture 2" descr="U:\Bildarchiv\Bildarchiv_für_alle\EPLAN Harness proD\Screenshots\2012-11-20 Harness proD Rittal Klimagerät 02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781" y="3846051"/>
                <a:ext cx="3396158" cy="188808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901" y="1940245"/>
              <a:ext cx="720000" cy="7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4429840" y="1590841"/>
            <a:ext cx="2544462" cy="2902591"/>
            <a:chOff x="3125480" y="1940245"/>
            <a:chExt cx="2544462" cy="2902591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028" y="1940245"/>
              <a:ext cx="720000" cy="7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2" name="Picture 1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480" y="3042836"/>
              <a:ext cx="2544462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593797" y="1590841"/>
            <a:ext cx="2539310" cy="2916020"/>
            <a:chOff x="1289437" y="1940245"/>
            <a:chExt cx="2539310" cy="2916020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437" y="3056265"/>
              <a:ext cx="2539310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7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21" t="3405" r="23794" b="5161"/>
            <a:stretch/>
          </p:blipFill>
          <p:spPr bwMode="auto">
            <a:xfrm>
              <a:off x="1449537" y="4188817"/>
              <a:ext cx="617079" cy="5221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092" y="1940245"/>
              <a:ext cx="720000" cy="7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7" name="Gruppieren 6"/>
          <p:cNvGrpSpPr/>
          <p:nvPr/>
        </p:nvGrpSpPr>
        <p:grpSpPr>
          <a:xfrm>
            <a:off x="1919289" y="5516564"/>
            <a:ext cx="7489825" cy="576262"/>
            <a:chOff x="395288" y="5516564"/>
            <a:chExt cx="7489825" cy="576262"/>
          </a:xfrm>
        </p:grpSpPr>
        <p:sp>
          <p:nvSpPr>
            <p:cNvPr id="58" name="Rechteck 7"/>
            <p:cNvSpPr/>
            <p:nvPr/>
          </p:nvSpPr>
          <p:spPr>
            <a:xfrm>
              <a:off x="395288" y="5516564"/>
              <a:ext cx="7489825" cy="576262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360363">
                <a:defRPr/>
              </a:pPr>
              <a:r>
                <a:rPr lang="ru-RU" sz="1800" b="1" dirty="0" smtClean="0"/>
                <a:t>Полный спектр решений </a:t>
              </a:r>
              <a:endParaRPr lang="de-DE" sz="18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Gleichschenkliges Dreieck 8"/>
            <p:cNvSpPr/>
            <p:nvPr/>
          </p:nvSpPr>
          <p:spPr>
            <a:xfrm rot="5400000">
              <a:off x="275586" y="5636276"/>
              <a:ext cx="576253" cy="336848"/>
            </a:xfrm>
            <a:prstGeom prst="triangle">
              <a:avLst/>
            </a:prstGeom>
            <a:solidFill>
              <a:srgbClr val="E2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89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xmlns="" id="{A7F6869E-DDE8-4B71-8DAC-1CA2681B932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think-cell Folie" r:id="rId7" imgW="383" imgH="384" progId="TCLayout.ActiveDocument.1">
                  <p:embed/>
                </p:oleObj>
              </mc:Choice>
              <mc:Fallback>
                <p:oleObj name="think-cell Folie" r:id="rId7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xmlns="" id="{0591071E-69B2-4C57-AF44-84F7FB0EBA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DE" b="1" kern="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9C3B664-1B96-45A6-842E-5ACF23370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-70"/>
              <a:t>EPLAN Platform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894F1625-DF8E-4BF8-968B-47FDCBD8C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Electrical Engineering – The Process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383A472A-6C1D-47C8-8B10-61DB84F688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3CC140C-FC75-438E-89D5-07005EE7987E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887CDF1-62C2-4E4B-B694-94CE8B02D6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Information Product Management Hannover Fair 2018</a:t>
            </a:r>
            <a:endParaRPr lang="de-DE" noProof="0" dirty="0"/>
          </a:p>
        </p:txBody>
      </p:sp>
      <p:pic>
        <p:nvPicPr>
          <p:cNvPr id="49" name="Picture 35" descr="C:\WORK\Grafik\Icons\2016\material-design-icons-master\material-design-icons-master\action\2x_web\ic_home_black_48dp.png">
            <a:hlinkClick r:id="" action="ppaction://noaction"/>
            <a:extLst>
              <a:ext uri="{FF2B5EF4-FFF2-40B4-BE49-F238E27FC236}">
                <a16:creationId xmlns:a16="http://schemas.microsoft.com/office/drawing/2014/main" xmlns="" id="{29D6AF4D-7516-4AC8-A5A7-8C031D54306A}"/>
              </a:ext>
            </a:extLst>
          </p:cNvPr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309" y="71873"/>
            <a:ext cx="288032" cy="2882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</p:pic>
      <p:sp>
        <p:nvSpPr>
          <p:cNvPr id="47" name="Ellipse 46">
            <a:extLst>
              <a:ext uri="{FF2B5EF4-FFF2-40B4-BE49-F238E27FC236}">
                <a16:creationId xmlns:a16="http://schemas.microsoft.com/office/drawing/2014/main" xmlns="" id="{BF3A9BB4-477A-4EC9-A05D-3AE999075AD4}"/>
              </a:ext>
            </a:extLst>
          </p:cNvPr>
          <p:cNvSpPr>
            <a:spLocks noChangeAspect="1"/>
          </p:cNvSpPr>
          <p:nvPr/>
        </p:nvSpPr>
        <p:spPr bwMode="gray">
          <a:xfrm>
            <a:off x="3018998" y="2315763"/>
            <a:ext cx="2880320" cy="28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8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xmlns="" id="{1C3BF6A2-1BE7-4C2E-B890-30B4915B1350}"/>
              </a:ext>
            </a:extLst>
          </p:cNvPr>
          <p:cNvSpPr/>
          <p:nvPr/>
        </p:nvSpPr>
        <p:spPr bwMode="gray">
          <a:xfrm>
            <a:off x="450305" y="4053424"/>
            <a:ext cx="1864779" cy="46805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</a:pPr>
            <a:r>
              <a:rPr lang="de-DE" sz="1200" b="1">
                <a:solidFill>
                  <a:schemeClr val="bg1"/>
                </a:solidFill>
                <a:ea typeface="ＭＳ Ｐゴシック" charset="-128"/>
              </a:rPr>
              <a:t>EPLAN Data Portal</a:t>
            </a:r>
            <a:endParaRPr lang="de-DE" sz="12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xmlns="" id="{987EA1F2-D95B-41EA-A0C1-5A7D6E1F197E}"/>
              </a:ext>
            </a:extLst>
          </p:cNvPr>
          <p:cNvSpPr/>
          <p:nvPr/>
        </p:nvSpPr>
        <p:spPr bwMode="gray">
          <a:xfrm>
            <a:off x="450305" y="4521476"/>
            <a:ext cx="1864779" cy="11600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xmlns="" id="{16F14695-FDA9-4E75-A221-DC40EAAEAE99}"/>
              </a:ext>
            </a:extLst>
          </p:cNvPr>
          <p:cNvSpPr/>
          <p:nvPr/>
        </p:nvSpPr>
        <p:spPr bwMode="gray">
          <a:xfrm>
            <a:off x="450305" y="1763291"/>
            <a:ext cx="1864779" cy="46805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</a:pPr>
            <a:r>
              <a:rPr lang="de-DE" sz="1200" b="1">
                <a:solidFill>
                  <a:schemeClr val="bg1"/>
                </a:solidFill>
                <a:ea typeface="ＭＳ Ｐゴシック" charset="-128"/>
              </a:rPr>
              <a:t>EPLAN Preplanning</a:t>
            </a:r>
            <a:br>
              <a:rPr lang="de-DE" sz="1200" b="1">
                <a:solidFill>
                  <a:schemeClr val="bg1"/>
                </a:solidFill>
                <a:ea typeface="ＭＳ Ｐゴシック" charset="-128"/>
              </a:rPr>
            </a:br>
            <a:r>
              <a:rPr lang="de-DE" sz="1200" b="1">
                <a:solidFill>
                  <a:schemeClr val="bg1"/>
                </a:solidFill>
                <a:ea typeface="ＭＳ Ｐゴシック" charset="-128"/>
              </a:rPr>
              <a:t>EPLAN Fluid</a:t>
            </a:r>
            <a:endParaRPr lang="de-DE" sz="12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xmlns="" id="{522A2F3F-8FB9-4B7A-9728-27567206E15B}"/>
              </a:ext>
            </a:extLst>
          </p:cNvPr>
          <p:cNvSpPr/>
          <p:nvPr/>
        </p:nvSpPr>
        <p:spPr bwMode="gray">
          <a:xfrm>
            <a:off x="450305" y="2231343"/>
            <a:ext cx="1864779" cy="11600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xmlns="" id="{E4E73B0D-7031-46A7-A585-AA30A15A4599}"/>
              </a:ext>
            </a:extLst>
          </p:cNvPr>
          <p:cNvSpPr txBox="1"/>
          <p:nvPr/>
        </p:nvSpPr>
        <p:spPr bwMode="gray">
          <a:xfrm>
            <a:off x="602032" y="1415157"/>
            <a:ext cx="1561325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1400" b="1"/>
              <a:t>Detail Engineering</a:t>
            </a:r>
            <a:endParaRPr lang="de-DE" sz="1400" b="1" dirty="0"/>
          </a:p>
        </p:txBody>
      </p:sp>
      <p:sp>
        <p:nvSpPr>
          <p:cNvPr id="55" name="Text Box 59">
            <a:extLst>
              <a:ext uri="{FF2B5EF4-FFF2-40B4-BE49-F238E27FC236}">
                <a16:creationId xmlns:a16="http://schemas.microsoft.com/office/drawing/2014/main" xmlns="" id="{EDE094B3-1A34-4341-A254-2F975A0A8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230" y="4989835"/>
            <a:ext cx="2953076" cy="11041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wrap="none" lIns="72000" tIns="72000" rIns="72000" bIns="72000">
            <a:noAutofit/>
          </a:bodyPr>
          <a:lstStyle/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>
                <a:latin typeface="+mn-lt"/>
                <a:ea typeface="+mn-ea"/>
              </a:rPr>
              <a:t>I/O List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>
                <a:latin typeface="+mn-lt"/>
                <a:ea typeface="+mn-ea"/>
              </a:rPr>
              <a:t>Description Tags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>
                <a:latin typeface="+mn-lt"/>
                <a:ea typeface="+mn-ea"/>
              </a:rPr>
              <a:t>Bus topology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>
                <a:latin typeface="+mn-lt"/>
                <a:ea typeface="+mn-ea"/>
              </a:rPr>
              <a:t>PLC Rack layout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>
                <a:latin typeface="+mn-lt"/>
                <a:ea typeface="+mn-ea"/>
              </a:rPr>
              <a:t>PLC Overview</a:t>
            </a:r>
            <a:endParaRPr lang="de-DE" sz="1200" kern="0" dirty="0">
              <a:latin typeface="+mn-lt"/>
              <a:ea typeface="+mn-ea"/>
            </a:endParaRPr>
          </a:p>
        </p:txBody>
      </p:sp>
      <p:sp>
        <p:nvSpPr>
          <p:cNvPr id="56" name="Text Box 58">
            <a:extLst>
              <a:ext uri="{FF2B5EF4-FFF2-40B4-BE49-F238E27FC236}">
                <a16:creationId xmlns:a16="http://schemas.microsoft.com/office/drawing/2014/main" xmlns="" id="{10915038-3E93-449A-8F01-A5763B2F9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231" y="1685582"/>
            <a:ext cx="2953076" cy="1522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wrap="none" lIns="72000" tIns="72000" rIns="72000" bIns="72000">
            <a:noAutofit/>
          </a:bodyPr>
          <a:lstStyle/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>
                <a:latin typeface="+mn-lt"/>
                <a:ea typeface="+mn-ea"/>
              </a:rPr>
              <a:t>Bill Of Materials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>
                <a:latin typeface="+mn-lt"/>
                <a:ea typeface="+mn-ea"/>
              </a:rPr>
              <a:t>Terminal Diagrams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>
                <a:latin typeface="+mn-lt"/>
                <a:ea typeface="+mn-ea"/>
              </a:rPr>
              <a:t>Cable Diagrams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>
                <a:latin typeface="+mn-lt"/>
                <a:ea typeface="+mn-ea"/>
              </a:rPr>
              <a:t>Wire Lists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>
                <a:latin typeface="+mn-lt"/>
                <a:ea typeface="+mn-ea"/>
              </a:rPr>
              <a:t>Wiring Diagrams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>
                <a:latin typeface="+mn-lt"/>
                <a:ea typeface="+mn-ea"/>
              </a:rPr>
              <a:t>Terminal Line Up Diagrams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>
                <a:latin typeface="+mn-lt"/>
                <a:ea typeface="+mn-ea"/>
              </a:rPr>
              <a:t>2D Cable layout</a:t>
            </a:r>
            <a:endParaRPr lang="de-DE" sz="1200" kern="0" dirty="0">
              <a:latin typeface="+mn-lt"/>
              <a:ea typeface="+mn-ea"/>
            </a:endParaRPr>
          </a:p>
        </p:txBody>
      </p:sp>
      <p:sp>
        <p:nvSpPr>
          <p:cNvPr id="57" name="Text Box 58">
            <a:extLst>
              <a:ext uri="{FF2B5EF4-FFF2-40B4-BE49-F238E27FC236}">
                <a16:creationId xmlns:a16="http://schemas.microsoft.com/office/drawing/2014/main" xmlns="" id="{FB4873FA-C6C1-4F24-B322-55A96735A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230" y="3280968"/>
            <a:ext cx="2953076" cy="1635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wrap="none" lIns="72000" tIns="72000" rIns="72000" bIns="72000">
            <a:noAutofit/>
          </a:bodyPr>
          <a:lstStyle/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>
                <a:latin typeface="+mn-lt"/>
                <a:ea typeface="+mn-ea"/>
              </a:rPr>
              <a:t>Device Labels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>
                <a:latin typeface="+mn-lt"/>
                <a:ea typeface="+mn-ea"/>
              </a:rPr>
              <a:t>Wire Labels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>
                <a:latin typeface="+mn-lt"/>
                <a:ea typeface="+mn-ea"/>
              </a:rPr>
              <a:t>Terminal Labels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>
                <a:latin typeface="+mn-lt"/>
                <a:ea typeface="+mn-ea"/>
              </a:rPr>
              <a:t>Pushbutton Tags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>
                <a:latin typeface="+mn-lt"/>
                <a:ea typeface="+mn-ea"/>
              </a:rPr>
              <a:t>Panel Tags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>
                <a:latin typeface="+mn-lt"/>
                <a:ea typeface="+mn-ea"/>
              </a:rPr>
              <a:t>Plug Labels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>
                <a:latin typeface="+mn-lt"/>
                <a:ea typeface="+mn-ea"/>
              </a:rPr>
              <a:t>Excel Data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>
                <a:latin typeface="+mn-lt"/>
                <a:ea typeface="+mn-ea"/>
              </a:rPr>
              <a:t>XML Data</a:t>
            </a:r>
            <a:endParaRPr lang="de-DE" sz="1200" kern="0" dirty="0">
              <a:latin typeface="+mn-lt"/>
              <a:ea typeface="+mn-ea"/>
            </a:endParaRPr>
          </a:p>
        </p:txBody>
      </p:sp>
      <p:cxnSp>
        <p:nvCxnSpPr>
          <p:cNvPr id="58" name="Gerade Verbindung 49">
            <a:extLst>
              <a:ext uri="{FF2B5EF4-FFF2-40B4-BE49-F238E27FC236}">
                <a16:creationId xmlns:a16="http://schemas.microsoft.com/office/drawing/2014/main" xmlns="" id="{42A66A04-3904-4074-B730-386214BDBE8F}"/>
              </a:ext>
            </a:extLst>
          </p:cNvPr>
          <p:cNvCxnSpPr/>
          <p:nvPr/>
        </p:nvCxnSpPr>
        <p:spPr bwMode="gray">
          <a:xfrm>
            <a:off x="6603231" y="3244494"/>
            <a:ext cx="295307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3">
            <a:extLst>
              <a:ext uri="{FF2B5EF4-FFF2-40B4-BE49-F238E27FC236}">
                <a16:creationId xmlns:a16="http://schemas.microsoft.com/office/drawing/2014/main" xmlns="" id="{82D49358-03C4-45CD-8FA0-3C8B7789E90D}"/>
              </a:ext>
            </a:extLst>
          </p:cNvPr>
          <p:cNvCxnSpPr/>
          <p:nvPr/>
        </p:nvCxnSpPr>
        <p:spPr bwMode="gray">
          <a:xfrm>
            <a:off x="6603231" y="4953363"/>
            <a:ext cx="295307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42">
            <a:extLst>
              <a:ext uri="{FF2B5EF4-FFF2-40B4-BE49-F238E27FC236}">
                <a16:creationId xmlns:a16="http://schemas.microsoft.com/office/drawing/2014/main" xmlns="" id="{1864E332-29FE-4B92-B38F-8FFBBBC11A7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772292" y="5310003"/>
            <a:ext cx="110418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ts val="840"/>
              </a:spcBef>
              <a:buNone/>
            </a:pPr>
            <a:r>
              <a:rPr lang="de-DE" sz="1200" b="1">
                <a:solidFill>
                  <a:srgbClr val="000000"/>
                </a:solidFill>
                <a:latin typeface="Arial"/>
                <a:ea typeface="MS PGothic"/>
              </a:rPr>
              <a:t>PLC </a:t>
            </a:r>
            <a:br>
              <a:rPr lang="de-DE" sz="1200" b="1">
                <a:solidFill>
                  <a:srgbClr val="000000"/>
                </a:solidFill>
                <a:latin typeface="Arial"/>
                <a:ea typeface="MS PGothic"/>
              </a:rPr>
            </a:br>
            <a:r>
              <a:rPr lang="de-DE" sz="1200" b="1">
                <a:solidFill>
                  <a:srgbClr val="000000"/>
                </a:solidFill>
                <a:latin typeface="Arial"/>
                <a:ea typeface="MS PGothic"/>
              </a:rPr>
              <a:t>Integration</a:t>
            </a:r>
            <a:endParaRPr lang="de-DE" sz="1200" b="1" dirty="0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61" name="Text Box 42">
            <a:extLst>
              <a:ext uri="{FF2B5EF4-FFF2-40B4-BE49-F238E27FC236}">
                <a16:creationId xmlns:a16="http://schemas.microsoft.com/office/drawing/2014/main" xmlns="" id="{720C5AC9-2571-44BC-9110-F54E961586A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63164" y="2214878"/>
            <a:ext cx="152243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ts val="840"/>
              </a:spcBef>
              <a:buNone/>
            </a:pPr>
            <a:r>
              <a:rPr lang="de-DE" sz="1200" b="1">
                <a:solidFill>
                  <a:srgbClr val="000000"/>
                </a:solidFill>
                <a:latin typeface="Arial"/>
                <a:ea typeface="MS PGothic"/>
              </a:rPr>
              <a:t>Manufacturing Documentation</a:t>
            </a:r>
            <a:endParaRPr lang="de-DE" sz="1200" b="1" dirty="0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62" name="Text Box 42">
            <a:extLst>
              <a:ext uri="{FF2B5EF4-FFF2-40B4-BE49-F238E27FC236}">
                <a16:creationId xmlns:a16="http://schemas.microsoft.com/office/drawing/2014/main" xmlns="" id="{A5ED274E-C7FE-4AC6-B106-2378B65B4D3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06423" y="3959339"/>
            <a:ext cx="1635921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ts val="840"/>
              </a:spcBef>
              <a:buNone/>
            </a:pPr>
            <a:r>
              <a:rPr lang="de-DE" sz="1200" b="1">
                <a:solidFill>
                  <a:srgbClr val="000000"/>
                </a:solidFill>
                <a:latin typeface="Arial"/>
                <a:ea typeface="MS PGothic"/>
              </a:rPr>
              <a:t>Labelling</a:t>
            </a:r>
            <a:endParaRPr lang="de-DE" sz="1200" b="1" dirty="0">
              <a:solidFill>
                <a:srgbClr val="000000"/>
              </a:solidFill>
              <a:latin typeface="Arial"/>
              <a:ea typeface="MS PGothic"/>
            </a:endParaRPr>
          </a:p>
        </p:txBody>
      </p:sp>
      <p:cxnSp>
        <p:nvCxnSpPr>
          <p:cNvPr id="63" name="Gewinkelte Verbindung 15">
            <a:extLst>
              <a:ext uri="{FF2B5EF4-FFF2-40B4-BE49-F238E27FC236}">
                <a16:creationId xmlns:a16="http://schemas.microsoft.com/office/drawing/2014/main" xmlns="" id="{73DFD481-9AB8-4D1A-9998-2629B99CDEDC}"/>
              </a:ext>
            </a:extLst>
          </p:cNvPr>
          <p:cNvCxnSpPr>
            <a:cxnSpLocks/>
            <a:stCxn id="47" idx="6"/>
            <a:endCxn id="56" idx="1"/>
          </p:cNvCxnSpPr>
          <p:nvPr/>
        </p:nvCxnSpPr>
        <p:spPr bwMode="gray">
          <a:xfrm flipV="1">
            <a:off x="5899318" y="2446801"/>
            <a:ext cx="703913" cy="130896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winkelte Verbindung 51">
            <a:extLst>
              <a:ext uri="{FF2B5EF4-FFF2-40B4-BE49-F238E27FC236}">
                <a16:creationId xmlns:a16="http://schemas.microsoft.com/office/drawing/2014/main" xmlns="" id="{A0416165-780E-4DDB-9BD5-314CA7C7FB30}"/>
              </a:ext>
            </a:extLst>
          </p:cNvPr>
          <p:cNvCxnSpPr>
            <a:cxnSpLocks/>
            <a:stCxn id="47" idx="6"/>
            <a:endCxn id="55" idx="1"/>
          </p:cNvCxnSpPr>
          <p:nvPr/>
        </p:nvCxnSpPr>
        <p:spPr bwMode="gray">
          <a:xfrm>
            <a:off x="5899318" y="3755763"/>
            <a:ext cx="703912" cy="178616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xmlns="" id="{162B55C5-901E-4F09-9E41-B4FC51321306}"/>
              </a:ext>
            </a:extLst>
          </p:cNvPr>
          <p:cNvCxnSpPr>
            <a:cxnSpLocks/>
          </p:cNvCxnSpPr>
          <p:nvPr/>
        </p:nvCxnSpPr>
        <p:spPr bwMode="gray">
          <a:xfrm>
            <a:off x="5899318" y="3755763"/>
            <a:ext cx="69398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6" name="Grafik 65">
            <a:extLst>
              <a:ext uri="{FF2B5EF4-FFF2-40B4-BE49-F238E27FC236}">
                <a16:creationId xmlns:a16="http://schemas.microsoft.com/office/drawing/2014/main" xmlns="" id="{2E940B96-194F-47EB-91A4-4F0767CBFD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000" y="4602165"/>
            <a:ext cx="786539" cy="418160"/>
          </a:xfrm>
          <a:prstGeom prst="rect">
            <a:avLst/>
          </a:prstGeom>
        </p:spPr>
      </p:pic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xmlns="" id="{78744767-05A8-4962-A6B3-4985856319FD}"/>
              </a:ext>
            </a:extLst>
          </p:cNvPr>
          <p:cNvCxnSpPr>
            <a:cxnSpLocks/>
            <a:stCxn id="50" idx="0"/>
            <a:endCxn id="53" idx="2"/>
          </p:cNvCxnSpPr>
          <p:nvPr/>
        </p:nvCxnSpPr>
        <p:spPr bwMode="gray">
          <a:xfrm flipV="1">
            <a:off x="1382695" y="3391435"/>
            <a:ext cx="0" cy="6619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xmlns="" id="{65BEC2B6-2B44-40B4-BFBC-D42512608CB1}"/>
              </a:ext>
            </a:extLst>
          </p:cNvPr>
          <p:cNvCxnSpPr/>
          <p:nvPr/>
        </p:nvCxnSpPr>
        <p:spPr bwMode="gray">
          <a:xfrm>
            <a:off x="2371016" y="3104463"/>
            <a:ext cx="6088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xmlns="" id="{C10A0B7F-453F-40B2-A525-5848A2C999D5}"/>
              </a:ext>
            </a:extLst>
          </p:cNvPr>
          <p:cNvCxnSpPr/>
          <p:nvPr/>
        </p:nvCxnSpPr>
        <p:spPr bwMode="gray">
          <a:xfrm>
            <a:off x="2371016" y="4306990"/>
            <a:ext cx="6088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0" name="Picture 21">
            <a:extLst>
              <a:ext uri="{FF2B5EF4-FFF2-40B4-BE49-F238E27FC236}">
                <a16:creationId xmlns:a16="http://schemas.microsoft.com/office/drawing/2014/main" xmlns="" id="{D2A06926-FB15-451A-BEDB-6CBDAC17D63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464" y="2600908"/>
            <a:ext cx="538003" cy="749306"/>
          </a:xfrm>
          <a:prstGeom prst="rect">
            <a:avLst/>
          </a:prstGeom>
        </p:spPr>
      </p:pic>
      <p:pic>
        <p:nvPicPr>
          <p:cNvPr id="71" name="Picture 25">
            <a:extLst>
              <a:ext uri="{FF2B5EF4-FFF2-40B4-BE49-F238E27FC236}">
                <a16:creationId xmlns:a16="http://schemas.microsoft.com/office/drawing/2014/main" xmlns="" id="{61443BC9-4214-4E5A-856B-DC525FF9252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9273" y="2649612"/>
            <a:ext cx="781188" cy="683352"/>
          </a:xfrm>
          <a:prstGeom prst="rect">
            <a:avLst/>
          </a:prstGeom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xmlns="" id="{7AC1EBA4-764F-4382-AE8E-6BF67D70C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4" y="4612172"/>
            <a:ext cx="663644" cy="83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5">
            <a:extLst>
              <a:ext uri="{FF2B5EF4-FFF2-40B4-BE49-F238E27FC236}">
                <a16:creationId xmlns:a16="http://schemas.microsoft.com/office/drawing/2014/main" xmlns="" id="{A06E939D-CD91-476B-9038-63B27B150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071" b="95455" l="27673" r="710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36" r="22133"/>
          <a:stretch/>
        </p:blipFill>
        <p:spPr bwMode="auto">
          <a:xfrm>
            <a:off x="860774" y="4980633"/>
            <a:ext cx="559639" cy="65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" name="Gruppieren 73">
            <a:extLst>
              <a:ext uri="{FF2B5EF4-FFF2-40B4-BE49-F238E27FC236}">
                <a16:creationId xmlns:a16="http://schemas.microsoft.com/office/drawing/2014/main" xmlns="" id="{9DA7222F-76B4-43F7-A2B1-8F3F733153C2}"/>
              </a:ext>
            </a:extLst>
          </p:cNvPr>
          <p:cNvGrpSpPr/>
          <p:nvPr/>
        </p:nvGrpSpPr>
        <p:grpSpPr>
          <a:xfrm>
            <a:off x="3275350" y="2879966"/>
            <a:ext cx="2375493" cy="2123252"/>
            <a:chOff x="3275350" y="2646858"/>
            <a:chExt cx="2375493" cy="2123252"/>
          </a:xfrm>
        </p:grpSpPr>
        <p:pic>
          <p:nvPicPr>
            <p:cNvPr id="75" name="Picture 9">
              <a:extLst>
                <a:ext uri="{FF2B5EF4-FFF2-40B4-BE49-F238E27FC236}">
                  <a16:creationId xmlns:a16="http://schemas.microsoft.com/office/drawing/2014/main" xmlns="" id="{E316A4B2-DAD0-406B-866A-41FDDEBC5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98556" y="2888940"/>
              <a:ext cx="952287" cy="852996"/>
            </a:xfrm>
            <a:prstGeom prst="rect">
              <a:avLst/>
            </a:prstGeom>
          </p:spPr>
        </p:pic>
        <p:pic>
          <p:nvPicPr>
            <p:cNvPr id="76" name="Picture 5">
              <a:extLst>
                <a:ext uri="{FF2B5EF4-FFF2-40B4-BE49-F238E27FC236}">
                  <a16:creationId xmlns:a16="http://schemas.microsoft.com/office/drawing/2014/main" xmlns="" id="{BAD5DCC9-CB11-48CD-AA04-FECF15AD0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12452" y="3145414"/>
              <a:ext cx="1155568" cy="1624696"/>
            </a:xfrm>
            <a:prstGeom prst="rect">
              <a:avLst/>
            </a:prstGeom>
          </p:spPr>
        </p:pic>
        <p:pic>
          <p:nvPicPr>
            <p:cNvPr id="77" name="Picture 4">
              <a:extLst>
                <a:ext uri="{FF2B5EF4-FFF2-40B4-BE49-F238E27FC236}">
                  <a16:creationId xmlns:a16="http://schemas.microsoft.com/office/drawing/2014/main" xmlns="" id="{0EAE09A7-474B-4039-8ACB-61B1948C2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75350" y="2646858"/>
              <a:ext cx="574985" cy="1682242"/>
            </a:xfrm>
            <a:prstGeom prst="rect">
              <a:avLst/>
            </a:prstGeom>
          </p:spPr>
        </p:pic>
      </p:grpSp>
      <p:pic>
        <p:nvPicPr>
          <p:cNvPr id="78" name="Picture 22">
            <a:extLst>
              <a:ext uri="{FF2B5EF4-FFF2-40B4-BE49-F238E27FC236}">
                <a16:creationId xmlns:a16="http://schemas.microsoft.com/office/drawing/2014/main" xmlns="" id="{93CC1436-2837-4519-9AD0-B18634F9137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85205" y="5621873"/>
            <a:ext cx="3226326" cy="472145"/>
          </a:xfrm>
          <a:prstGeom prst="rect">
            <a:avLst/>
          </a:prstGeom>
        </p:spPr>
      </p:pic>
      <p:pic>
        <p:nvPicPr>
          <p:cNvPr id="79" name="Picture 13">
            <a:extLst>
              <a:ext uri="{FF2B5EF4-FFF2-40B4-BE49-F238E27FC236}">
                <a16:creationId xmlns:a16="http://schemas.microsoft.com/office/drawing/2014/main" xmlns="" id="{735A3296-4F3E-4870-9009-10ACAE4C305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67876" y="1869412"/>
            <a:ext cx="443655" cy="254028"/>
          </a:xfrm>
          <a:prstGeom prst="rect">
            <a:avLst/>
          </a:prstGeom>
        </p:spPr>
      </p:pic>
      <p:pic>
        <p:nvPicPr>
          <p:cNvPr id="80" name="Picture 12">
            <a:extLst>
              <a:ext uri="{FF2B5EF4-FFF2-40B4-BE49-F238E27FC236}">
                <a16:creationId xmlns:a16="http://schemas.microsoft.com/office/drawing/2014/main" xmlns="" id="{0D0ACADA-5B99-4E50-B1A4-FBC2BA73FC2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10548" y="1392475"/>
            <a:ext cx="2900983" cy="422815"/>
          </a:xfrm>
          <a:prstGeom prst="rect">
            <a:avLst/>
          </a:prstGeom>
        </p:spPr>
      </p:pic>
      <p:pic>
        <p:nvPicPr>
          <p:cNvPr id="82" name="Picture 26">
            <a:extLst>
              <a:ext uri="{FF2B5EF4-FFF2-40B4-BE49-F238E27FC236}">
                <a16:creationId xmlns:a16="http://schemas.microsoft.com/office/drawing/2014/main" xmlns="" id="{61E8B835-8BDF-4F41-B4A2-BF34B8EC6BC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31742" y="1392475"/>
            <a:ext cx="1977388" cy="421668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xmlns="" id="{026F4938-B350-49FA-A327-CE48519F866C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8" b="18819"/>
          <a:stretch/>
        </p:blipFill>
        <p:spPr>
          <a:xfrm>
            <a:off x="516763" y="2266613"/>
            <a:ext cx="780137" cy="369773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xmlns="" id="{49227178-96B0-425B-A313-E342FFE356D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02" y="2591257"/>
            <a:ext cx="1443047" cy="631429"/>
          </a:xfrm>
          <a:prstGeom prst="rect">
            <a:avLst/>
          </a:prstGeom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xmlns="" id="{1C94D2D8-1565-4392-8143-AE1F8CB7071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83" y="2257544"/>
            <a:ext cx="1040245" cy="455176"/>
          </a:xfrm>
          <a:prstGeom prst="rect">
            <a:avLst/>
          </a:prstGeom>
        </p:spPr>
      </p:pic>
      <p:sp>
        <p:nvSpPr>
          <p:cNvPr id="91" name="Textfeld 90">
            <a:extLst>
              <a:ext uri="{FF2B5EF4-FFF2-40B4-BE49-F238E27FC236}">
                <a16:creationId xmlns:a16="http://schemas.microsoft.com/office/drawing/2014/main" xmlns="" id="{7AC9DF49-8A1A-4C53-A99F-6845A33EA266}"/>
              </a:ext>
            </a:extLst>
          </p:cNvPr>
          <p:cNvSpPr txBox="1"/>
          <p:nvPr/>
        </p:nvSpPr>
        <p:spPr bwMode="gray">
          <a:xfrm>
            <a:off x="6977704" y="1415157"/>
            <a:ext cx="2204130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1400" b="1"/>
              <a:t>Manufacturing Integration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3738023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xmlns="" id="{4AA2D243-20A4-4ACA-868D-0497B57F2E5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think-cell Folie" r:id="rId7" imgW="383" imgH="384" progId="TCLayout.ActiveDocument.1">
                  <p:embed/>
                </p:oleObj>
              </mc:Choice>
              <mc:Fallback>
                <p:oleObj name="think-cell Folie" r:id="rId7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xmlns="" id="{08E06680-4FD9-4F88-9A3F-564C0C39A8D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DE" b="1" kern="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3F37E5F8-D63D-4A62-92CC-64D75D28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EPLAN Pro Panel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354FC036-8108-4091-9391-A92B39ADC9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EPLAN Pro Panel – Interface </a:t>
            </a:r>
            <a:r>
              <a:rPr lang="de-DE" dirty="0" err="1"/>
              <a:t>between</a:t>
            </a:r>
            <a:r>
              <a:rPr lang="de-DE" dirty="0"/>
              <a:t> engineering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manufacturing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C602481A-8209-4676-875E-B5ED128B669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3CC140C-FC75-438E-89D5-07005EE7987E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5098D2F7-5279-40A6-A031-523612F31F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527297"/>
            <a:ext cx="12192000" cy="230832"/>
          </a:xfrm>
        </p:spPr>
        <p:txBody>
          <a:bodyPr/>
          <a:lstStyle/>
          <a:p>
            <a:pPr>
              <a:defRPr/>
            </a:pPr>
            <a:r>
              <a:rPr lang="en-US" noProof="0" smtClean="0"/>
              <a:t>Information Product Management Hannover Fair 2018</a:t>
            </a:r>
            <a:endParaRPr lang="de-DE" noProof="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803CED42-2C7E-4116-A95C-0EA3FEE51276}"/>
              </a:ext>
            </a:extLst>
          </p:cNvPr>
          <p:cNvSpPr txBox="1"/>
          <p:nvPr/>
        </p:nvSpPr>
        <p:spPr bwMode="gray">
          <a:xfrm>
            <a:off x="865726" y="1415157"/>
            <a:ext cx="1033936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1400" b="1" dirty="0"/>
              <a:t>Engineering</a:t>
            </a:r>
          </a:p>
        </p:txBody>
      </p:sp>
      <p:grpSp>
        <p:nvGrpSpPr>
          <p:cNvPr id="153603" name="Gruppieren 153602">
            <a:extLst>
              <a:ext uri="{FF2B5EF4-FFF2-40B4-BE49-F238E27FC236}">
                <a16:creationId xmlns:a16="http://schemas.microsoft.com/office/drawing/2014/main" xmlns="" id="{199592E3-A73D-40D2-967D-2F622FD50B36}"/>
              </a:ext>
            </a:extLst>
          </p:cNvPr>
          <p:cNvGrpSpPr/>
          <p:nvPr/>
        </p:nvGrpSpPr>
        <p:grpSpPr>
          <a:xfrm>
            <a:off x="5899318" y="2526864"/>
            <a:ext cx="693987" cy="2968070"/>
            <a:chOff x="5899318" y="2526864"/>
            <a:chExt cx="693987" cy="2968070"/>
          </a:xfrm>
        </p:grpSpPr>
        <p:cxnSp>
          <p:nvCxnSpPr>
            <p:cNvPr id="23" name="Gewinkelte Verbindung 15">
              <a:extLst>
                <a:ext uri="{FF2B5EF4-FFF2-40B4-BE49-F238E27FC236}">
                  <a16:creationId xmlns:a16="http://schemas.microsoft.com/office/drawing/2014/main" xmlns="" id="{5E3EE6D5-843B-42BD-8ED3-BA289D7F2672}"/>
                </a:ext>
              </a:extLst>
            </p:cNvPr>
            <p:cNvCxnSpPr>
              <a:cxnSpLocks/>
              <a:stCxn id="8" idx="6"/>
              <a:endCxn id="16" idx="1"/>
            </p:cNvCxnSpPr>
            <p:nvPr/>
          </p:nvCxnSpPr>
          <p:spPr bwMode="gray">
            <a:xfrm flipV="1">
              <a:off x="5899318" y="2526864"/>
              <a:ext cx="682104" cy="122889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winkelte Verbindung 51">
              <a:extLst>
                <a:ext uri="{FF2B5EF4-FFF2-40B4-BE49-F238E27FC236}">
                  <a16:creationId xmlns:a16="http://schemas.microsoft.com/office/drawing/2014/main" xmlns="" id="{07BB47E6-839E-47BD-A6D2-52FF30BD84CF}"/>
                </a:ext>
              </a:extLst>
            </p:cNvPr>
            <p:cNvCxnSpPr>
              <a:cxnSpLocks/>
              <a:stCxn id="8" idx="6"/>
              <a:endCxn id="15" idx="1"/>
            </p:cNvCxnSpPr>
            <p:nvPr/>
          </p:nvCxnSpPr>
          <p:spPr bwMode="gray">
            <a:xfrm>
              <a:off x="5899318" y="3755763"/>
              <a:ext cx="682104" cy="173917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xmlns="" id="{68B8ED6D-30BD-4327-BB8A-68D21A340E70}"/>
                </a:ext>
              </a:extLst>
            </p:cNvPr>
            <p:cNvCxnSpPr>
              <a:cxnSpLocks/>
              <a:stCxn id="8" idx="6"/>
            </p:cNvCxnSpPr>
            <p:nvPr/>
          </p:nvCxnSpPr>
          <p:spPr bwMode="gray">
            <a:xfrm>
              <a:off x="5899318" y="3755763"/>
              <a:ext cx="69398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xmlns="" id="{4340F796-83C6-418D-94B5-38F57B846BB2}"/>
              </a:ext>
            </a:extLst>
          </p:cNvPr>
          <p:cNvCxnSpPr>
            <a:cxnSpLocks/>
            <a:stCxn id="9" idx="0"/>
            <a:endCxn id="12" idx="2"/>
          </p:cNvCxnSpPr>
          <p:nvPr/>
        </p:nvCxnSpPr>
        <p:spPr bwMode="gray">
          <a:xfrm flipV="1">
            <a:off x="1382695" y="3391435"/>
            <a:ext cx="0" cy="6619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xmlns="" id="{FD672C7B-38C4-4E8C-8EB9-7BAB32A036B8}"/>
              </a:ext>
            </a:extLst>
          </p:cNvPr>
          <p:cNvCxnSpPr/>
          <p:nvPr/>
        </p:nvCxnSpPr>
        <p:spPr bwMode="gray">
          <a:xfrm>
            <a:off x="2371016" y="3104463"/>
            <a:ext cx="6088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xmlns="" id="{89D4F846-3054-4B9C-BEFA-BB70D58C8812}"/>
              </a:ext>
            </a:extLst>
          </p:cNvPr>
          <p:cNvCxnSpPr/>
          <p:nvPr/>
        </p:nvCxnSpPr>
        <p:spPr bwMode="gray">
          <a:xfrm>
            <a:off x="2371016" y="4306990"/>
            <a:ext cx="6088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3600" name="Gruppieren 153599">
            <a:extLst>
              <a:ext uri="{FF2B5EF4-FFF2-40B4-BE49-F238E27FC236}">
                <a16:creationId xmlns:a16="http://schemas.microsoft.com/office/drawing/2014/main" xmlns="" id="{D041C0DC-2323-4CC7-BF08-96434FB72A3F}"/>
              </a:ext>
            </a:extLst>
          </p:cNvPr>
          <p:cNvGrpSpPr/>
          <p:nvPr/>
        </p:nvGrpSpPr>
        <p:grpSpPr>
          <a:xfrm>
            <a:off x="450305" y="4053424"/>
            <a:ext cx="1864779" cy="1628144"/>
            <a:chOff x="450305" y="4053424"/>
            <a:chExt cx="1864779" cy="1628144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xmlns="" id="{EBE43C59-7A49-491F-9C91-714A2396D068}"/>
                </a:ext>
              </a:extLst>
            </p:cNvPr>
            <p:cNvSpPr/>
            <p:nvPr/>
          </p:nvSpPr>
          <p:spPr bwMode="gray">
            <a:xfrm>
              <a:off x="450305" y="4053424"/>
              <a:ext cx="1864779" cy="46805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ts val="0"/>
                </a:spcBef>
                <a:spcAft>
                  <a:spcPts val="400"/>
                </a:spcAft>
                <a:buClr>
                  <a:schemeClr val="accent2"/>
                </a:buClr>
              </a:pPr>
              <a:r>
                <a:rPr lang="de-DE" sz="1200" b="1">
                  <a:solidFill>
                    <a:schemeClr val="bg1"/>
                  </a:solidFill>
                  <a:ea typeface="ＭＳ Ｐゴシック" charset="-128"/>
                </a:rPr>
                <a:t>EPLAN Data Portal</a:t>
              </a:r>
              <a:endParaRPr lang="de-DE" sz="1200" b="1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xmlns="" id="{9CD2FA58-7E75-4566-897A-8FB0CFC383F5}"/>
                </a:ext>
              </a:extLst>
            </p:cNvPr>
            <p:cNvSpPr/>
            <p:nvPr/>
          </p:nvSpPr>
          <p:spPr bwMode="gray">
            <a:xfrm>
              <a:off x="450305" y="4521476"/>
              <a:ext cx="1864779" cy="11600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177800" marR="0" indent="-177800" algn="l" defTabSz="914400" rtl="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2"/>
                </a:buClr>
                <a:buSzTx/>
                <a:buFont typeface="Wingdings" pitchFamily="2" charset="2"/>
                <a:buChar char="§"/>
                <a:tabLst/>
              </a:pPr>
              <a:endParaRPr kumimoji="0" lang="de-DE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</a:endParaRPr>
            </a:p>
          </p:txBody>
        </p:sp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xmlns="" id="{289B896C-8B62-4FAB-93B3-7A1872BA36A0}"/>
                </a:ext>
              </a:extLst>
            </p:cNvPr>
            <p:cNvGrpSpPr/>
            <p:nvPr/>
          </p:nvGrpSpPr>
          <p:grpSpPr>
            <a:xfrm>
              <a:off x="1129929" y="4775865"/>
              <a:ext cx="971318" cy="818063"/>
              <a:chOff x="1129929" y="4775865"/>
              <a:chExt cx="971318" cy="818063"/>
            </a:xfrm>
          </p:grpSpPr>
          <p:pic>
            <p:nvPicPr>
              <p:cNvPr id="44" name="Picture 2">
                <a:extLst>
                  <a:ext uri="{FF2B5EF4-FFF2-40B4-BE49-F238E27FC236}">
                    <a16:creationId xmlns:a16="http://schemas.microsoft.com/office/drawing/2014/main" xmlns="" id="{46A9C9D5-B247-4BA1-8D4F-4068BF858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9929" y="4775865"/>
                <a:ext cx="603314" cy="762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5">
                <a:extLst>
                  <a:ext uri="{FF2B5EF4-FFF2-40B4-BE49-F238E27FC236}">
                    <a16:creationId xmlns:a16="http://schemas.microsoft.com/office/drawing/2014/main" xmlns="" id="{A6390AFD-9ED2-4E6F-B6F3-9728CA13F4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7071" b="95455" l="27673" r="7106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6" r="22133"/>
              <a:stretch/>
            </p:blipFill>
            <p:spPr bwMode="auto">
              <a:xfrm>
                <a:off x="1541607" y="4934352"/>
                <a:ext cx="559640" cy="659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3601" name="Gruppieren 153600">
            <a:extLst>
              <a:ext uri="{FF2B5EF4-FFF2-40B4-BE49-F238E27FC236}">
                <a16:creationId xmlns:a16="http://schemas.microsoft.com/office/drawing/2014/main" xmlns="" id="{D298C5BA-B7E2-4792-9CC9-9C67F38D45C9}"/>
              </a:ext>
            </a:extLst>
          </p:cNvPr>
          <p:cNvGrpSpPr/>
          <p:nvPr/>
        </p:nvGrpSpPr>
        <p:grpSpPr>
          <a:xfrm>
            <a:off x="450305" y="1763291"/>
            <a:ext cx="1864779" cy="1628144"/>
            <a:chOff x="450305" y="1763291"/>
            <a:chExt cx="1864779" cy="1628144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xmlns="" id="{837D3DA6-A196-44BE-B6C1-B0CD9C9AA61E}"/>
                </a:ext>
              </a:extLst>
            </p:cNvPr>
            <p:cNvSpPr/>
            <p:nvPr/>
          </p:nvSpPr>
          <p:spPr bwMode="gray">
            <a:xfrm>
              <a:off x="450305" y="1763291"/>
              <a:ext cx="1864779" cy="46805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</a:pPr>
              <a:r>
                <a:rPr lang="de-DE" sz="1200" b="1">
                  <a:solidFill>
                    <a:schemeClr val="bg1"/>
                  </a:solidFill>
                  <a:ea typeface="ＭＳ Ｐゴシック" charset="-128"/>
                </a:rPr>
                <a:t>EPLAN Electric P8</a:t>
              </a:r>
            </a:p>
            <a:p>
              <a:pPr algn="ctr" eaLnBrk="0" hangingPunct="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</a:pPr>
              <a:r>
                <a:rPr lang="de-DE" sz="1200" b="1">
                  <a:solidFill>
                    <a:schemeClr val="bg1"/>
                  </a:solidFill>
                  <a:ea typeface="ＭＳ Ｐゴシック" charset="-128"/>
                </a:rPr>
                <a:t>EPLAN Fluid</a:t>
              </a:r>
              <a:endParaRPr lang="de-DE" sz="1200" b="1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3578B72-9AE9-476C-BC4F-5EDAF9707703}"/>
                </a:ext>
              </a:extLst>
            </p:cNvPr>
            <p:cNvSpPr/>
            <p:nvPr/>
          </p:nvSpPr>
          <p:spPr bwMode="gray">
            <a:xfrm>
              <a:off x="450305" y="2231343"/>
              <a:ext cx="1864779" cy="11600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177800" marR="0" indent="-177800" algn="l" defTabSz="914400" rtl="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2"/>
                </a:buClr>
                <a:buSzTx/>
                <a:buFont typeface="Wingdings" pitchFamily="2" charset="2"/>
                <a:buChar char="§"/>
                <a:tabLst/>
              </a:pPr>
              <a:endParaRPr kumimoji="0" lang="de-DE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</a:endParaRPr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xmlns="" id="{3029D039-D0E3-4F45-B310-742CF71271DA}"/>
                </a:ext>
              </a:extLst>
            </p:cNvPr>
            <p:cNvGrpSpPr/>
            <p:nvPr/>
          </p:nvGrpSpPr>
          <p:grpSpPr>
            <a:xfrm>
              <a:off x="676862" y="2265565"/>
              <a:ext cx="1449585" cy="1096132"/>
              <a:chOff x="676862" y="2265565"/>
              <a:chExt cx="1449585" cy="1096132"/>
            </a:xfrm>
          </p:grpSpPr>
          <p:pic>
            <p:nvPicPr>
              <p:cNvPr id="48" name="Picture 32">
                <a:extLst>
                  <a:ext uri="{FF2B5EF4-FFF2-40B4-BE49-F238E27FC236}">
                    <a16:creationId xmlns:a16="http://schemas.microsoft.com/office/drawing/2014/main" xmlns="" id="{32AA9641-CA9B-42BE-9DB5-7EEED9F41E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210" y="2664784"/>
                <a:ext cx="1011237" cy="6969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" name="Picture 31">
                <a:extLst>
                  <a:ext uri="{FF2B5EF4-FFF2-40B4-BE49-F238E27FC236}">
                    <a16:creationId xmlns:a16="http://schemas.microsoft.com/office/drawing/2014/main" xmlns="" id="{0C0A8578-C6B6-4BA5-A71E-6E68AAE4D6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902" y="2497601"/>
                <a:ext cx="942404" cy="6489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4">
                <a:extLst>
                  <a:ext uri="{FF2B5EF4-FFF2-40B4-BE49-F238E27FC236}">
                    <a16:creationId xmlns:a16="http://schemas.microsoft.com/office/drawing/2014/main" xmlns="" id="{625F632F-DFB6-40C3-8BB2-2E048CE02A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862" y="2265565"/>
                <a:ext cx="1014412" cy="7000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53602" name="Gruppieren 153601">
            <a:extLst>
              <a:ext uri="{FF2B5EF4-FFF2-40B4-BE49-F238E27FC236}">
                <a16:creationId xmlns:a16="http://schemas.microsoft.com/office/drawing/2014/main" xmlns="" id="{55F6142A-7740-4E8A-A7AB-C3A9FDA6ACAA}"/>
              </a:ext>
            </a:extLst>
          </p:cNvPr>
          <p:cNvGrpSpPr/>
          <p:nvPr/>
        </p:nvGrpSpPr>
        <p:grpSpPr>
          <a:xfrm>
            <a:off x="3018998" y="2315763"/>
            <a:ext cx="2880320" cy="2880000"/>
            <a:chOff x="3018998" y="2315763"/>
            <a:chExt cx="2880320" cy="288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xmlns="" id="{C0AC501C-1119-4727-B97D-BB320356B1C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018998" y="2315763"/>
              <a:ext cx="2880320" cy="28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86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177800" marR="0" indent="-177800" algn="l" defTabSz="914400" rtl="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2"/>
                </a:buClr>
                <a:buSzTx/>
                <a:buFont typeface="Wingdings" pitchFamily="2" charset="2"/>
                <a:buChar char="§"/>
                <a:tabLst/>
              </a:pPr>
              <a:endParaRPr kumimoji="0" lang="de-DE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</a:endParaRPr>
            </a:p>
          </p:txBody>
        </p:sp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xmlns="" id="{B3100413-BCD2-4BCD-9169-72E185682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0870" y="2653714"/>
              <a:ext cx="1239596" cy="2279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xmlns="" id="{2AE04574-1039-4194-9FC3-E93540218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185797" y="3627120"/>
              <a:ext cx="700633" cy="362550"/>
            </a:xfrm>
            <a:prstGeom prst="rect">
              <a:avLst/>
            </a:prstGeom>
          </p:spPr>
        </p:pic>
      </p:grpSp>
      <p:sp>
        <p:nvSpPr>
          <p:cNvPr id="15" name="Text Box 59">
            <a:extLst>
              <a:ext uri="{FF2B5EF4-FFF2-40B4-BE49-F238E27FC236}">
                <a16:creationId xmlns:a16="http://schemas.microsoft.com/office/drawing/2014/main" xmlns="" id="{99A9878F-B5E7-49DB-85AD-555B13592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422" y="4895850"/>
            <a:ext cx="4123088" cy="1198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wrap="none" lIns="72000" tIns="72000" rIns="72000" bIns="72000">
            <a:noAutofit/>
          </a:bodyPr>
          <a:lstStyle/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 dirty="0">
                <a:latin typeface="+mn-lt"/>
                <a:ea typeface="+mn-ea"/>
              </a:rPr>
              <a:t>KOMAX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 dirty="0">
                <a:latin typeface="+mn-lt"/>
                <a:ea typeface="+mn-ea"/>
              </a:rPr>
              <a:t>Schleuniger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 dirty="0">
                <a:latin typeface="+mn-lt"/>
                <a:ea typeface="+mn-ea"/>
              </a:rPr>
              <a:t>PWA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 dirty="0">
                <a:latin typeface="+mn-lt"/>
                <a:ea typeface="+mn-ea"/>
              </a:rPr>
              <a:t>Metzner 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 dirty="0">
                <a:latin typeface="+mn-lt"/>
                <a:ea typeface="+mn-ea"/>
              </a:rPr>
              <a:t>CADCABEL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 dirty="0">
                <a:latin typeface="+mn-lt"/>
                <a:ea typeface="+mn-ea"/>
              </a:rPr>
              <a:t>Rittal </a:t>
            </a:r>
            <a:r>
              <a:rPr lang="de-DE" sz="1200" kern="0" dirty="0" err="1">
                <a:latin typeface="+mn-lt"/>
                <a:ea typeface="+mn-ea"/>
              </a:rPr>
              <a:t>Averex</a:t>
            </a:r>
            <a:endParaRPr lang="de-DE" sz="1200" kern="0" dirty="0">
              <a:latin typeface="+mn-lt"/>
              <a:ea typeface="+mn-ea"/>
            </a:endParaRPr>
          </a:p>
        </p:txBody>
      </p:sp>
      <p:sp>
        <p:nvSpPr>
          <p:cNvPr id="16" name="Text Box 58">
            <a:extLst>
              <a:ext uri="{FF2B5EF4-FFF2-40B4-BE49-F238E27FC236}">
                <a16:creationId xmlns:a16="http://schemas.microsoft.com/office/drawing/2014/main" xmlns="" id="{B1685F34-7A8C-469C-A47D-7C6D49815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422" y="1653302"/>
            <a:ext cx="4123088" cy="1747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wrap="none" lIns="72000" tIns="72000" rIns="72000" bIns="72000">
            <a:noAutofit/>
          </a:bodyPr>
          <a:lstStyle/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 dirty="0">
                <a:latin typeface="+mn-lt"/>
                <a:ea typeface="+mn-ea"/>
              </a:rPr>
              <a:t>Material Disposition Lists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 dirty="0">
                <a:latin typeface="+mn-lt"/>
                <a:ea typeface="+mn-ea"/>
              </a:rPr>
              <a:t>BOM/Device Lists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 dirty="0">
                <a:latin typeface="+mn-lt"/>
                <a:ea typeface="+mn-ea"/>
              </a:rPr>
              <a:t>Assembly </a:t>
            </a:r>
            <a:r>
              <a:rPr lang="de-DE" sz="1200" kern="0" dirty="0" err="1">
                <a:latin typeface="+mn-lt"/>
                <a:ea typeface="+mn-ea"/>
              </a:rPr>
              <a:t>Drawings</a:t>
            </a:r>
            <a:endParaRPr lang="de-DE" sz="1200" kern="0" dirty="0">
              <a:latin typeface="+mn-lt"/>
              <a:ea typeface="+mn-ea"/>
            </a:endParaRP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 dirty="0">
                <a:latin typeface="+mn-lt"/>
                <a:ea typeface="+mn-ea"/>
              </a:rPr>
              <a:t>Cutting Lists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 dirty="0">
                <a:latin typeface="+mn-lt"/>
                <a:ea typeface="+mn-ea"/>
              </a:rPr>
              <a:t>Flat </a:t>
            </a:r>
            <a:r>
              <a:rPr lang="de-DE" sz="1200" kern="0" dirty="0" err="1">
                <a:latin typeface="+mn-lt"/>
                <a:ea typeface="+mn-ea"/>
              </a:rPr>
              <a:t>projection</a:t>
            </a:r>
            <a:r>
              <a:rPr lang="de-DE" sz="1200" kern="0" dirty="0">
                <a:latin typeface="+mn-lt"/>
                <a:ea typeface="+mn-ea"/>
              </a:rPr>
              <a:t> </a:t>
            </a:r>
            <a:r>
              <a:rPr lang="de-DE" sz="1200" kern="0" dirty="0" err="1">
                <a:latin typeface="+mn-lt"/>
                <a:ea typeface="+mn-ea"/>
              </a:rPr>
              <a:t>views</a:t>
            </a:r>
            <a:endParaRPr lang="de-DE" sz="1200" kern="0" dirty="0">
              <a:latin typeface="+mn-lt"/>
              <a:ea typeface="+mn-ea"/>
            </a:endParaRP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 dirty="0">
                <a:latin typeface="+mn-lt"/>
                <a:ea typeface="+mn-ea"/>
              </a:rPr>
              <a:t>Rittal </a:t>
            </a:r>
            <a:r>
              <a:rPr lang="de-DE" sz="1200" kern="0" dirty="0" err="1">
                <a:latin typeface="+mn-lt"/>
                <a:ea typeface="+mn-ea"/>
              </a:rPr>
              <a:t>Secarex</a:t>
            </a:r>
            <a:endParaRPr lang="de-DE" sz="1200" kern="0" dirty="0">
              <a:latin typeface="+mn-lt"/>
              <a:ea typeface="+mn-ea"/>
            </a:endParaRP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 dirty="0">
                <a:latin typeface="+mn-lt"/>
                <a:ea typeface="+mn-ea"/>
              </a:rPr>
              <a:t>Terminal Line Up</a:t>
            </a:r>
            <a:br>
              <a:rPr lang="de-DE" sz="1200" kern="0" dirty="0">
                <a:latin typeface="+mn-lt"/>
                <a:ea typeface="+mn-ea"/>
              </a:rPr>
            </a:br>
            <a:r>
              <a:rPr lang="de-DE" sz="1200" kern="0" dirty="0" err="1">
                <a:latin typeface="+mn-lt"/>
                <a:ea typeface="+mn-ea"/>
              </a:rPr>
              <a:t>Diagrams</a:t>
            </a:r>
            <a:endParaRPr lang="de-DE" sz="1200" kern="0" dirty="0">
              <a:latin typeface="+mn-lt"/>
              <a:ea typeface="+mn-ea"/>
            </a:endParaRP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 dirty="0">
                <a:latin typeface="+mn-lt"/>
                <a:ea typeface="+mn-ea"/>
              </a:rPr>
              <a:t>Rittal </a:t>
            </a:r>
            <a:r>
              <a:rPr lang="de-DE" sz="1200" kern="0" dirty="0" err="1">
                <a:latin typeface="+mn-lt"/>
                <a:ea typeface="+mn-ea"/>
              </a:rPr>
              <a:t>Athex</a:t>
            </a:r>
            <a:endParaRPr lang="de-DE" sz="1200" kern="0" dirty="0">
              <a:latin typeface="+mn-lt"/>
              <a:ea typeface="+mn-ea"/>
            </a:endParaRPr>
          </a:p>
        </p:txBody>
      </p:sp>
      <p:sp>
        <p:nvSpPr>
          <p:cNvPr id="17" name="Text Box 58">
            <a:extLst>
              <a:ext uri="{FF2B5EF4-FFF2-40B4-BE49-F238E27FC236}">
                <a16:creationId xmlns:a16="http://schemas.microsoft.com/office/drawing/2014/main" xmlns="" id="{372645E7-EE4C-4501-AEF3-410502B09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422" y="3456065"/>
            <a:ext cx="4123088" cy="13841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wrap="none" lIns="72000" tIns="72000" rIns="72000" bIns="72000">
            <a:noAutofit/>
          </a:bodyPr>
          <a:lstStyle/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 dirty="0">
                <a:latin typeface="+mn-lt"/>
                <a:ea typeface="+mn-ea"/>
              </a:rPr>
              <a:t>Rittal </a:t>
            </a:r>
            <a:r>
              <a:rPr lang="de-DE" sz="1200" kern="0" dirty="0" err="1">
                <a:latin typeface="+mn-lt"/>
                <a:ea typeface="+mn-ea"/>
              </a:rPr>
              <a:t>Perforex</a:t>
            </a:r>
            <a:r>
              <a:rPr lang="de-DE" sz="1200" kern="0" dirty="0">
                <a:latin typeface="+mn-lt"/>
                <a:ea typeface="+mn-ea"/>
              </a:rPr>
              <a:t> BC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 dirty="0">
                <a:latin typeface="+mn-lt"/>
                <a:ea typeface="+mn-ea"/>
              </a:rPr>
              <a:t>Rittal </a:t>
            </a:r>
            <a:r>
              <a:rPr lang="de-DE" sz="1200" kern="0" dirty="0" err="1">
                <a:latin typeface="+mn-lt"/>
                <a:ea typeface="+mn-ea"/>
              </a:rPr>
              <a:t>Perforex</a:t>
            </a:r>
            <a:r>
              <a:rPr lang="de-DE" sz="1200" kern="0" dirty="0">
                <a:latin typeface="+mn-lt"/>
                <a:ea typeface="+mn-ea"/>
              </a:rPr>
              <a:t> LC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 dirty="0" err="1">
                <a:latin typeface="+mn-lt"/>
                <a:ea typeface="+mn-ea"/>
              </a:rPr>
              <a:t>eCAB</a:t>
            </a:r>
            <a:endParaRPr lang="de-DE" sz="1200" kern="0" dirty="0">
              <a:latin typeface="+mn-lt"/>
              <a:ea typeface="+mn-ea"/>
            </a:endParaRP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 dirty="0">
                <a:latin typeface="+mn-lt"/>
                <a:ea typeface="+mn-ea"/>
              </a:rPr>
              <a:t>NC-DXF Interface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 dirty="0">
                <a:latin typeface="+mn-lt"/>
                <a:ea typeface="+mn-ea"/>
              </a:rPr>
              <a:t>Manufacturing </a:t>
            </a:r>
            <a:r>
              <a:rPr lang="de-DE" sz="1200" kern="0" dirty="0" err="1">
                <a:latin typeface="+mn-lt"/>
                <a:ea typeface="+mn-ea"/>
              </a:rPr>
              <a:t>drawings</a:t>
            </a:r>
            <a:endParaRPr lang="de-DE" sz="1200" kern="0" dirty="0">
              <a:latin typeface="+mn-lt"/>
              <a:ea typeface="+mn-ea"/>
            </a:endParaRP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 dirty="0">
                <a:latin typeface="+mn-lt"/>
                <a:ea typeface="+mn-ea"/>
              </a:rPr>
              <a:t>NC-Copper Interface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200" kern="0" dirty="0">
                <a:latin typeface="+mn-lt"/>
                <a:ea typeface="+mn-ea"/>
              </a:rPr>
              <a:t>DXF-Copper Interface</a:t>
            </a:r>
          </a:p>
        </p:txBody>
      </p:sp>
      <p:cxnSp>
        <p:nvCxnSpPr>
          <p:cNvPr id="18" name="Gerade Verbindung 49">
            <a:extLst>
              <a:ext uri="{FF2B5EF4-FFF2-40B4-BE49-F238E27FC236}">
                <a16:creationId xmlns:a16="http://schemas.microsoft.com/office/drawing/2014/main" xmlns="" id="{3725AEA4-B795-4752-A0E3-0AB762744126}"/>
              </a:ext>
            </a:extLst>
          </p:cNvPr>
          <p:cNvCxnSpPr/>
          <p:nvPr/>
        </p:nvCxnSpPr>
        <p:spPr bwMode="gray">
          <a:xfrm>
            <a:off x="6581422" y="3428245"/>
            <a:ext cx="4123088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53">
            <a:extLst>
              <a:ext uri="{FF2B5EF4-FFF2-40B4-BE49-F238E27FC236}">
                <a16:creationId xmlns:a16="http://schemas.microsoft.com/office/drawing/2014/main" xmlns="" id="{3A96B72A-50BC-420A-AE17-FFB337589A93}"/>
              </a:ext>
            </a:extLst>
          </p:cNvPr>
          <p:cNvCxnSpPr/>
          <p:nvPr/>
        </p:nvCxnSpPr>
        <p:spPr bwMode="gray">
          <a:xfrm>
            <a:off x="6581422" y="4868028"/>
            <a:ext cx="4123088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42">
            <a:extLst>
              <a:ext uri="{FF2B5EF4-FFF2-40B4-BE49-F238E27FC236}">
                <a16:creationId xmlns:a16="http://schemas.microsoft.com/office/drawing/2014/main" xmlns="" id="{92E2700D-02BA-42BD-9101-17D1841FFD3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885198" y="5263011"/>
            <a:ext cx="119816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840"/>
              </a:spcBef>
              <a:buNone/>
            </a:pPr>
            <a:r>
              <a:rPr lang="de-DE" sz="1200" b="1" dirty="0">
                <a:solidFill>
                  <a:srgbClr val="000000"/>
                </a:solidFill>
                <a:latin typeface="Arial"/>
                <a:ea typeface="MS PGothic"/>
              </a:rPr>
              <a:t>Wire Assembly</a:t>
            </a:r>
          </a:p>
        </p:txBody>
      </p:sp>
      <p:sp>
        <p:nvSpPr>
          <p:cNvPr id="21" name="Text Box 42">
            <a:extLst>
              <a:ext uri="{FF2B5EF4-FFF2-40B4-BE49-F238E27FC236}">
                <a16:creationId xmlns:a16="http://schemas.microsoft.com/office/drawing/2014/main" xmlns="" id="{7CAA7095-233B-42F6-87BB-00FC8E4EDAD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629314" y="2276348"/>
            <a:ext cx="170993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840"/>
              </a:spcBef>
              <a:buNone/>
            </a:pPr>
            <a:r>
              <a:rPr lang="de-DE" sz="1200" b="1" dirty="0">
                <a:solidFill>
                  <a:srgbClr val="000000"/>
                </a:solidFill>
                <a:latin typeface="Arial"/>
                <a:ea typeface="MS PGothic"/>
              </a:rPr>
              <a:t>Manufacturing </a:t>
            </a:r>
            <a:r>
              <a:rPr lang="de-DE" sz="1200" b="1" dirty="0" err="1">
                <a:solidFill>
                  <a:srgbClr val="000000"/>
                </a:solidFill>
                <a:latin typeface="Arial"/>
                <a:ea typeface="MS PGothic"/>
              </a:rPr>
              <a:t>Documentation</a:t>
            </a:r>
            <a:endParaRPr lang="de-DE" sz="1200" b="1" dirty="0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xmlns="" id="{5727D0BB-B2D9-48C8-861B-42921147B35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826724" y="3861143"/>
            <a:ext cx="131511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840"/>
              </a:spcBef>
              <a:buNone/>
            </a:pPr>
            <a:r>
              <a:rPr lang="de-DE" sz="1200" b="1" dirty="0" err="1">
                <a:solidFill>
                  <a:srgbClr val="000000"/>
                </a:solidFill>
                <a:latin typeface="Arial"/>
                <a:ea typeface="MS PGothic"/>
              </a:rPr>
              <a:t>Mechanical</a:t>
            </a:r>
            <a:r>
              <a:rPr lang="de-DE" sz="1200" b="1" dirty="0">
                <a:solidFill>
                  <a:srgbClr val="000000"/>
                </a:solidFill>
                <a:latin typeface="Arial"/>
                <a:ea typeface="MS PGothic"/>
              </a:rPr>
              <a:t> Processing</a:t>
            </a:r>
          </a:p>
        </p:txBody>
      </p:sp>
      <p:pic>
        <p:nvPicPr>
          <p:cNvPr id="58" name="Picture 51">
            <a:extLst>
              <a:ext uri="{FF2B5EF4-FFF2-40B4-BE49-F238E27FC236}">
                <a16:creationId xmlns:a16="http://schemas.microsoft.com/office/drawing/2014/main" xmlns="" id="{5A121D72-1D66-4A08-933D-885A17A6E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4059" y="1708956"/>
            <a:ext cx="441602" cy="72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52">
            <a:extLst>
              <a:ext uri="{FF2B5EF4-FFF2-40B4-BE49-F238E27FC236}">
                <a16:creationId xmlns:a16="http://schemas.microsoft.com/office/drawing/2014/main" xmlns="" id="{BFF51E78-C879-45E1-A1C0-64CAB5191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840" y="1708956"/>
            <a:ext cx="531204" cy="72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>
            <a:extLst>
              <a:ext uri="{FF2B5EF4-FFF2-40B4-BE49-F238E27FC236}">
                <a16:creationId xmlns:a16="http://schemas.microsoft.com/office/drawing/2014/main" xmlns="" id="{A125FC2A-4C01-4946-9683-9BB2A95B3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989" y="2522457"/>
            <a:ext cx="783055" cy="55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>
            <a:extLst>
              <a:ext uri="{FF2B5EF4-FFF2-40B4-BE49-F238E27FC236}">
                <a16:creationId xmlns:a16="http://schemas.microsoft.com/office/drawing/2014/main" xmlns="" id="{93CC0724-5EEA-462F-BC48-9C3114D94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659" y="2522457"/>
            <a:ext cx="753356" cy="55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xmlns="" id="{C90582C1-E76F-45A0-B8A3-50F51E9AA11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55" y="5482059"/>
            <a:ext cx="783055" cy="548993"/>
          </a:xfrm>
          <a:prstGeom prst="rect">
            <a:avLst/>
          </a:prstGeom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xmlns="" id="{318F1888-A350-467B-BA07-BE495E8AD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989" y="3456065"/>
            <a:ext cx="783055" cy="52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uppieren 63">
            <a:extLst>
              <a:ext uri="{FF2B5EF4-FFF2-40B4-BE49-F238E27FC236}">
                <a16:creationId xmlns:a16="http://schemas.microsoft.com/office/drawing/2014/main" xmlns="" id="{E359D0DA-5955-471E-99ED-EE4B43E4F0C3}"/>
              </a:ext>
            </a:extLst>
          </p:cNvPr>
          <p:cNvGrpSpPr/>
          <p:nvPr/>
        </p:nvGrpSpPr>
        <p:grpSpPr>
          <a:xfrm>
            <a:off x="9335639" y="4015495"/>
            <a:ext cx="783055" cy="548993"/>
            <a:chOff x="7542282" y="3829648"/>
            <a:chExt cx="992020" cy="708013"/>
          </a:xfrm>
        </p:grpSpPr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xmlns="" id="{276AF875-E790-49B7-9EB8-71E4F1C4B798}"/>
                </a:ext>
              </a:extLst>
            </p:cNvPr>
            <p:cNvSpPr/>
            <p:nvPr/>
          </p:nvSpPr>
          <p:spPr bwMode="gray">
            <a:xfrm>
              <a:off x="7542282" y="3829648"/>
              <a:ext cx="992020" cy="70801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177800" indent="-177800" eaLnBrk="0" fontAlgn="base" hangingPunct="0">
                <a:spcBef>
                  <a:spcPts val="400"/>
                </a:spcBef>
                <a:spcAft>
                  <a:spcPts val="400"/>
                </a:spcAft>
                <a:buClr>
                  <a:srgbClr val="E2001A"/>
                </a:buClr>
                <a:buFont typeface="Wingdings" pitchFamily="2" charset="2"/>
                <a:buChar char="§"/>
              </a:pPr>
              <a:endParaRPr lang="de-DE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xmlns="" id="{B96FE6CD-83D7-4033-8265-1D8CFC892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284" y="3829648"/>
              <a:ext cx="992018" cy="708013"/>
            </a:xfrm>
            <a:prstGeom prst="rect">
              <a:avLst/>
            </a:prstGeom>
            <a:solidFill>
              <a:schemeClr val="tx1"/>
            </a:solidFill>
          </p:spPr>
        </p:pic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xmlns="" id="{D61714DF-B092-412C-B1A9-ACA573FC1547}"/>
              </a:ext>
            </a:extLst>
          </p:cNvPr>
          <p:cNvGrpSpPr/>
          <p:nvPr/>
        </p:nvGrpSpPr>
        <p:grpSpPr>
          <a:xfrm>
            <a:off x="8520960" y="4895850"/>
            <a:ext cx="783055" cy="548993"/>
            <a:chOff x="8463810" y="4895850"/>
            <a:chExt cx="783055" cy="548993"/>
          </a:xfrm>
        </p:grpSpPr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xmlns="" id="{ADCC5132-35EB-4448-A4C5-A8EC6240E1C9}"/>
                </a:ext>
              </a:extLst>
            </p:cNvPr>
            <p:cNvSpPr/>
            <p:nvPr/>
          </p:nvSpPr>
          <p:spPr bwMode="gray">
            <a:xfrm>
              <a:off x="8463810" y="4895850"/>
              <a:ext cx="783055" cy="54899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177800" indent="-177800" eaLnBrk="0" fontAlgn="base" hangingPunct="0">
                <a:spcBef>
                  <a:spcPts val="400"/>
                </a:spcBef>
                <a:spcAft>
                  <a:spcPts val="400"/>
                </a:spcAft>
                <a:buClr>
                  <a:srgbClr val="E2001A"/>
                </a:buClr>
                <a:buFont typeface="Wingdings" pitchFamily="2" charset="2"/>
                <a:buChar char="§"/>
              </a:pPr>
              <a:endParaRPr lang="de-DE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pic>
          <p:nvPicPr>
            <p:cNvPr id="69" name="Picture 39" descr="zeta633_gesamtansicht">
              <a:extLst>
                <a:ext uri="{FF2B5EF4-FFF2-40B4-BE49-F238E27FC236}">
                  <a16:creationId xmlns:a16="http://schemas.microsoft.com/office/drawing/2014/main" xmlns="" id="{42AD8807-E6E5-4BF8-B02C-16BE98CF4D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5512" b="93701" l="2000" r="96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9691" y="4925871"/>
              <a:ext cx="731293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xmlns="" id="{B5F24B8F-2DDE-42FB-A865-A8F60399C60B}"/>
              </a:ext>
            </a:extLst>
          </p:cNvPr>
          <p:cNvGrpSpPr/>
          <p:nvPr/>
        </p:nvGrpSpPr>
        <p:grpSpPr>
          <a:xfrm>
            <a:off x="9341989" y="4895850"/>
            <a:ext cx="783055" cy="548993"/>
            <a:chOff x="9341989" y="4895850"/>
            <a:chExt cx="783055" cy="548993"/>
          </a:xfrm>
        </p:grpSpPr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xmlns="" id="{D77B7D9E-9E99-4FAB-916D-BD60400E0E31}"/>
                </a:ext>
              </a:extLst>
            </p:cNvPr>
            <p:cNvSpPr/>
            <p:nvPr/>
          </p:nvSpPr>
          <p:spPr bwMode="gray">
            <a:xfrm>
              <a:off x="9341989" y="4895850"/>
              <a:ext cx="783055" cy="54899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177800" indent="-177800" eaLnBrk="0" fontAlgn="base" hangingPunct="0">
                <a:spcBef>
                  <a:spcPts val="400"/>
                </a:spcBef>
                <a:spcAft>
                  <a:spcPts val="400"/>
                </a:spcAft>
                <a:buClr>
                  <a:srgbClr val="E2001A"/>
                </a:buClr>
                <a:buFont typeface="Wingdings" pitchFamily="2" charset="2"/>
                <a:buChar char="§"/>
              </a:pPr>
              <a:endParaRPr lang="de-DE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pic>
          <p:nvPicPr>
            <p:cNvPr id="72" name="Picture 4" descr="http://www.steinhauer.de/images/stories/PWA.jpg">
              <a:extLst>
                <a:ext uri="{FF2B5EF4-FFF2-40B4-BE49-F238E27FC236}">
                  <a16:creationId xmlns:a16="http://schemas.microsoft.com/office/drawing/2014/main" xmlns="" id="{891708DB-29BC-4869-BC5A-46844DB7C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4103" b="98974" l="3425" r="947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0553" y="4912620"/>
              <a:ext cx="385928" cy="515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3" name="Textfeld 82">
            <a:extLst>
              <a:ext uri="{FF2B5EF4-FFF2-40B4-BE49-F238E27FC236}">
                <a16:creationId xmlns:a16="http://schemas.microsoft.com/office/drawing/2014/main" xmlns="" id="{6FD4BA0D-FAFE-44B3-912D-317D9083FB2D}"/>
              </a:ext>
            </a:extLst>
          </p:cNvPr>
          <p:cNvSpPr txBox="1"/>
          <p:nvPr/>
        </p:nvSpPr>
        <p:spPr bwMode="gray">
          <a:xfrm>
            <a:off x="3435641" y="1415157"/>
            <a:ext cx="2047035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1400" b="1" dirty="0" err="1"/>
              <a:t>Production</a:t>
            </a:r>
            <a:r>
              <a:rPr lang="de-DE" sz="1400" b="1" dirty="0"/>
              <a:t> </a:t>
            </a:r>
            <a:r>
              <a:rPr lang="de-DE" sz="1400" b="1" dirty="0" err="1"/>
              <a:t>optimization</a:t>
            </a:r>
            <a:endParaRPr lang="de-DE" sz="1400" b="1" dirty="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xmlns="" id="{D57F2777-8588-4DF8-ACE3-C8187ECDCC8B}"/>
              </a:ext>
            </a:extLst>
          </p:cNvPr>
          <p:cNvSpPr txBox="1"/>
          <p:nvPr/>
        </p:nvSpPr>
        <p:spPr bwMode="gray">
          <a:xfrm>
            <a:off x="8176823" y="1415157"/>
            <a:ext cx="944169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1400" b="1" dirty="0" err="1"/>
              <a:t>Production</a:t>
            </a:r>
            <a:endParaRPr lang="de-DE" sz="1400" b="1" dirty="0"/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xmlns="" id="{76CA8A9A-86A9-4746-AEA8-117EF4BB5D8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24613" y="4591050"/>
            <a:ext cx="600188" cy="319087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xmlns="" id="{86F22ED3-0BEF-4BBD-A32B-AE31AE38778D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8" b="18819"/>
          <a:stretch/>
        </p:blipFill>
        <p:spPr>
          <a:xfrm>
            <a:off x="1419686" y="2546633"/>
            <a:ext cx="686005" cy="325156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xmlns="" id="{109EF7D9-6143-4394-9B89-EEBB2B145CF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9" y="2553149"/>
            <a:ext cx="880602" cy="385322"/>
          </a:xfrm>
          <a:prstGeom prst="rect">
            <a:avLst/>
          </a:prstGeom>
        </p:spPr>
      </p:pic>
      <p:pic>
        <p:nvPicPr>
          <p:cNvPr id="74" name="Picture 35" descr="C:\WORK\Grafik\Icons\2016\material-design-icons-master\material-design-icons-master\action\2x_web\ic_home_black_48dp.png">
            <a:hlinkClick r:id="" action="ppaction://noaction"/>
            <a:extLst>
              <a:ext uri="{FF2B5EF4-FFF2-40B4-BE49-F238E27FC236}">
                <a16:creationId xmlns:a16="http://schemas.microsoft.com/office/drawing/2014/main" xmlns="" id="{99D30B57-D905-449B-A0EF-213CA9934950}"/>
              </a:ext>
            </a:extLst>
          </p:cNvPr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309" y="71873"/>
            <a:ext cx="288032" cy="2882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46074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5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5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 animBg="1"/>
      <p:bldP spid="17" grpId="0" animBg="1"/>
      <p:bldP spid="20" grpId="0"/>
      <p:bldP spid="21" grpId="0"/>
      <p:bldP spid="22" grpId="0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xmlns="" id="{CFB523BA-0CE8-4775-B781-9A17C9A074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think-cell Folie" r:id="rId6" imgW="383" imgH="384" progId="TCLayout.ActiveDocument.1">
                  <p:embed/>
                </p:oleObj>
              </mc:Choice>
              <mc:Fallback>
                <p:oleObj name="think-cell Folie" r:id="rId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xmlns="" id="{722BBB32-AD5E-40E1-9A6F-8D6C714890A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DE" b="1" kern="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B144032-0A7B-48B8-B48C-62BE692D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EPLAN Cogineer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E8326026-0AF2-42C0-ADBD-BB7DB1B07C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6DE17552-745A-4395-AE48-262C000592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3CC140C-FC75-438E-89D5-07005EE7987E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5DB42EEA-2815-4BC4-A25A-ACD4383947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Information Product Management Hannover Fair 2018</a:t>
            </a:r>
            <a:endParaRPr lang="de-DE" noProof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3EA9A742-04FD-4DFD-9A70-978E221C349E}"/>
              </a:ext>
            </a:extLst>
          </p:cNvPr>
          <p:cNvSpPr txBox="1"/>
          <p:nvPr/>
        </p:nvSpPr>
        <p:spPr bwMode="gray">
          <a:xfrm>
            <a:off x="2710173" y="4231311"/>
            <a:ext cx="1352468" cy="637849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>
            <a:defPPr>
              <a:defRPr lang="de-DE"/>
            </a:defPPr>
            <a:lvl1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defRPr sz="3200"/>
            </a:lvl1pPr>
          </a:lstStyle>
          <a:p>
            <a:r>
              <a:rPr lang="de-DE" b="1" dirty="0">
                <a:solidFill>
                  <a:schemeClr val="accent4"/>
                </a:solidFill>
              </a:rPr>
              <a:t>Co</a:t>
            </a:r>
            <a:r>
              <a:rPr lang="de-DE" dirty="0">
                <a:solidFill>
                  <a:schemeClr val="accent4"/>
                </a:solidFill>
              </a:rPr>
              <a:t>ach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10BEA74A-F0EF-41D7-82FD-AD70216FBC18}"/>
              </a:ext>
            </a:extLst>
          </p:cNvPr>
          <p:cNvSpPr txBox="1"/>
          <p:nvPr/>
        </p:nvSpPr>
        <p:spPr bwMode="gray">
          <a:xfrm>
            <a:off x="2076206" y="2606392"/>
            <a:ext cx="2581971" cy="637849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</a:pPr>
            <a:r>
              <a:rPr lang="de-DE" sz="3200" b="1" dirty="0" err="1">
                <a:solidFill>
                  <a:schemeClr val="accent4"/>
                </a:solidFill>
              </a:rPr>
              <a:t>Co</a:t>
            </a:r>
            <a:r>
              <a:rPr lang="de-DE" sz="3200" dirty="0" err="1">
                <a:solidFill>
                  <a:schemeClr val="accent4"/>
                </a:solidFill>
              </a:rPr>
              <a:t>nfiguration</a:t>
            </a:r>
            <a:endParaRPr lang="de-DE" sz="3200" dirty="0">
              <a:solidFill>
                <a:schemeClr val="accent4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159CEA4D-5385-4D6D-81BE-125B7C8C938C}"/>
              </a:ext>
            </a:extLst>
          </p:cNvPr>
          <p:cNvSpPr txBox="1"/>
          <p:nvPr/>
        </p:nvSpPr>
        <p:spPr bwMode="gray">
          <a:xfrm>
            <a:off x="2178799" y="3466925"/>
            <a:ext cx="2376786" cy="637849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</a:pPr>
            <a:r>
              <a:rPr lang="de-DE" sz="3200" b="1" dirty="0" err="1">
                <a:solidFill>
                  <a:schemeClr val="accent4"/>
                </a:solidFill>
              </a:rPr>
              <a:t>Co</a:t>
            </a:r>
            <a:r>
              <a:rPr lang="de-DE" sz="3200" dirty="0" err="1">
                <a:solidFill>
                  <a:schemeClr val="accent4"/>
                </a:solidFill>
              </a:rPr>
              <a:t>operation</a:t>
            </a:r>
            <a:endParaRPr lang="de-DE" sz="3200" dirty="0">
              <a:solidFill>
                <a:schemeClr val="accent4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4FE670F8-75CA-46C5-BDF4-A98C6ECE6DD0}"/>
              </a:ext>
            </a:extLst>
          </p:cNvPr>
          <p:cNvSpPr txBox="1"/>
          <p:nvPr/>
        </p:nvSpPr>
        <p:spPr bwMode="gray">
          <a:xfrm>
            <a:off x="2285400" y="1767273"/>
            <a:ext cx="2468158" cy="637849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</a:pPr>
            <a:r>
              <a:rPr lang="de-DE" sz="3200" b="1" dirty="0" err="1">
                <a:solidFill>
                  <a:schemeClr val="accent4"/>
                </a:solidFill>
              </a:rPr>
              <a:t>Co</a:t>
            </a:r>
            <a:r>
              <a:rPr lang="de-DE" sz="3200" dirty="0" err="1">
                <a:solidFill>
                  <a:schemeClr val="accent4"/>
                </a:solidFill>
              </a:rPr>
              <a:t>ordination</a:t>
            </a:r>
            <a:endParaRPr lang="de-DE" sz="3200" dirty="0">
              <a:solidFill>
                <a:schemeClr val="accent4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4DDDDC9A-CCAA-440F-947B-1D0AF5114A18}"/>
              </a:ext>
            </a:extLst>
          </p:cNvPr>
          <p:cNvSpPr txBox="1"/>
          <p:nvPr/>
        </p:nvSpPr>
        <p:spPr bwMode="gray">
          <a:xfrm>
            <a:off x="4915103" y="2107027"/>
            <a:ext cx="2445716" cy="637849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</a:pPr>
            <a:r>
              <a:rPr lang="de-DE" sz="3200" b="1" dirty="0" err="1">
                <a:solidFill>
                  <a:schemeClr val="accent4"/>
                </a:solidFill>
              </a:rPr>
              <a:t>Co</a:t>
            </a:r>
            <a:r>
              <a:rPr lang="de-DE" sz="3200" dirty="0" err="1">
                <a:solidFill>
                  <a:schemeClr val="accent4"/>
                </a:solidFill>
              </a:rPr>
              <a:t>mbination</a:t>
            </a:r>
            <a:endParaRPr lang="de-DE" sz="3200" dirty="0">
              <a:solidFill>
                <a:schemeClr val="accent4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D1D8C0CA-1BA1-4C8A-9B68-D2DB387074B9}"/>
              </a:ext>
            </a:extLst>
          </p:cNvPr>
          <p:cNvSpPr txBox="1"/>
          <p:nvPr/>
        </p:nvSpPr>
        <p:spPr bwMode="gray">
          <a:xfrm>
            <a:off x="4801290" y="3428037"/>
            <a:ext cx="2559529" cy="637849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</a:pPr>
            <a:r>
              <a:rPr lang="de-DE" sz="3200" b="1" dirty="0" err="1">
                <a:solidFill>
                  <a:schemeClr val="accent4"/>
                </a:solidFill>
              </a:rPr>
              <a:t>Co</a:t>
            </a:r>
            <a:r>
              <a:rPr lang="de-DE" sz="3200" dirty="0" err="1">
                <a:solidFill>
                  <a:schemeClr val="accent4"/>
                </a:solidFill>
              </a:rPr>
              <a:t>llaboration</a:t>
            </a:r>
            <a:endParaRPr lang="de-DE" sz="3200" dirty="0">
              <a:solidFill>
                <a:schemeClr val="accent4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2438FA91-7636-4B06-B6C4-720F0BAE9D6B}"/>
              </a:ext>
            </a:extLst>
          </p:cNvPr>
          <p:cNvSpPr txBox="1"/>
          <p:nvPr/>
        </p:nvSpPr>
        <p:spPr bwMode="gray">
          <a:xfrm>
            <a:off x="5588750" y="2767532"/>
            <a:ext cx="2468158" cy="637849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</a:pPr>
            <a:r>
              <a:rPr lang="de-DE" sz="3200" b="1" dirty="0" err="1">
                <a:solidFill>
                  <a:schemeClr val="accent4"/>
                </a:solidFill>
              </a:rPr>
              <a:t>Co</a:t>
            </a:r>
            <a:r>
              <a:rPr lang="de-DE" sz="3200" dirty="0" err="1">
                <a:solidFill>
                  <a:schemeClr val="accent4"/>
                </a:solidFill>
              </a:rPr>
              <a:t>mputation</a:t>
            </a:r>
            <a:endParaRPr lang="de-DE" sz="3200" dirty="0">
              <a:solidFill>
                <a:schemeClr val="accent4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442CF499-1726-4C22-89FB-EC5DA56A0F7B}"/>
              </a:ext>
            </a:extLst>
          </p:cNvPr>
          <p:cNvSpPr txBox="1"/>
          <p:nvPr/>
        </p:nvSpPr>
        <p:spPr bwMode="gray">
          <a:xfrm>
            <a:off x="4556997" y="4186163"/>
            <a:ext cx="1055912" cy="637849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</a:pPr>
            <a:r>
              <a:rPr lang="de-DE" sz="3200" b="1" dirty="0">
                <a:solidFill>
                  <a:schemeClr val="accent4"/>
                </a:solidFill>
              </a:rPr>
              <a:t>Co</a:t>
            </a:r>
            <a:r>
              <a:rPr lang="de-DE" sz="3200" dirty="0">
                <a:solidFill>
                  <a:schemeClr val="accent4"/>
                </a:solidFill>
              </a:rPr>
              <a:t>re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390582C4-2695-4632-8B31-097C7CEC5804}"/>
              </a:ext>
            </a:extLst>
          </p:cNvPr>
          <p:cNvSpPr txBox="1"/>
          <p:nvPr/>
        </p:nvSpPr>
        <p:spPr bwMode="gray">
          <a:xfrm>
            <a:off x="3704681" y="2519567"/>
            <a:ext cx="1129650" cy="1068736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</a:pPr>
            <a:r>
              <a:rPr lang="de-DE" sz="6000" dirty="0"/>
              <a:t>Co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6DE1E5F4-DDD0-4B6A-9B5A-EB48CF789995}"/>
              </a:ext>
            </a:extLst>
          </p:cNvPr>
          <p:cNvSpPr txBox="1"/>
          <p:nvPr/>
        </p:nvSpPr>
        <p:spPr bwMode="gray">
          <a:xfrm>
            <a:off x="8096891" y="2762935"/>
            <a:ext cx="2790184" cy="6378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</a:pPr>
            <a:r>
              <a:rPr lang="de-DE" sz="3200" dirty="0">
                <a:solidFill>
                  <a:schemeClr val="accent4"/>
                </a:solidFill>
              </a:rPr>
              <a:t>En</a:t>
            </a:r>
            <a:r>
              <a:rPr lang="de-DE" sz="3200" b="1" dirty="0">
                <a:solidFill>
                  <a:schemeClr val="accent4"/>
                </a:solidFill>
              </a:rPr>
              <a:t>gineer</a:t>
            </a:r>
            <a:r>
              <a:rPr lang="de-DE" sz="3200" dirty="0">
                <a:solidFill>
                  <a:schemeClr val="accent4"/>
                </a:solidFill>
              </a:rPr>
              <a:t>ing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B4A0402F-3F41-4ACC-B4A3-B7EFF942C71E}"/>
              </a:ext>
            </a:extLst>
          </p:cNvPr>
          <p:cNvSpPr txBox="1"/>
          <p:nvPr/>
        </p:nvSpPr>
        <p:spPr bwMode="gray">
          <a:xfrm>
            <a:off x="4711779" y="2533583"/>
            <a:ext cx="2285416" cy="1068736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</a:pPr>
            <a:r>
              <a:rPr lang="de-DE" sz="6000" dirty="0" err="1"/>
              <a:t>gineer</a:t>
            </a:r>
            <a:endParaRPr lang="de-DE" sz="6000" dirty="0"/>
          </a:p>
        </p:txBody>
      </p:sp>
      <p:pic>
        <p:nvPicPr>
          <p:cNvPr id="19" name="Picture 35" descr="C:\WORK\Grafik\Icons\2016\material-design-icons-master\material-design-icons-master\action\2x_web\ic_home_black_48dp.png">
            <a:hlinkClick r:id="" action="ppaction://noaction"/>
            <a:extLst>
              <a:ext uri="{FF2B5EF4-FFF2-40B4-BE49-F238E27FC236}">
                <a16:creationId xmlns:a16="http://schemas.microsoft.com/office/drawing/2014/main" xmlns="" id="{5DC4B240-D008-433F-BE94-5EC0FD079AC1}"/>
              </a:ext>
            </a:extLst>
          </p:cNvPr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309" y="71873"/>
            <a:ext cx="288032" cy="2882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62877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6472 -0.1905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53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67 0.02014 L 0.07149 0.0423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111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0.13008 -0.1025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-5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11719 0.1715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856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-0.17292 0.114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574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15104 -0.0777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388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24779 0.031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155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12878 -0.1835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-919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-0.37813 4.44444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7" grpId="0"/>
      <p:bldP spid="17" grpId="1"/>
      <p:bldP spid="17" grpId="2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EPLAN </a:t>
            </a:r>
            <a:r>
              <a:rPr lang="de-DE" dirty="0" err="1" smtClean="0"/>
              <a:t>Platform</a:t>
            </a:r>
            <a:endParaRPr lang="de-DE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000" dirty="0"/>
              <a:t>ЕПЛАН Программное обеспечение и услуги / Евгений Кармацких</a:t>
            </a:r>
            <a:endParaRPr lang="en-US" sz="1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Вызовы</a:t>
            </a:r>
            <a:endParaRPr lang="en-US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2135560" y="1594640"/>
            <a:ext cx="7489824" cy="328659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800" dirty="0"/>
              <a:t>Как сейчас вы оцениваете свою работу</a:t>
            </a:r>
            <a:r>
              <a:rPr lang="en-US" sz="2800" dirty="0"/>
              <a:t>?</a:t>
            </a:r>
          </a:p>
        </p:txBody>
      </p:sp>
      <p:sp>
        <p:nvSpPr>
          <p:cNvPr id="7" name="BainBulletsConfiguration" hidden="1"/>
          <p:cNvSpPr txBox="1"/>
          <p:nvPr/>
        </p:nvSpPr>
        <p:spPr bwMode="auto">
          <a:xfrm>
            <a:off x="5887764" y="12700"/>
            <a:ext cx="18787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rtlCol="0">
            <a:spAutoFit/>
          </a:bodyPr>
          <a:lstStyle/>
          <a:p>
            <a:pPr algn="ctr"/>
            <a:endParaRPr lang="de-DE" sz="100" dirty="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8" name="Textplatzhalter 5"/>
          <p:cNvSpPr txBox="1">
            <a:spLocks/>
          </p:cNvSpPr>
          <p:nvPr/>
        </p:nvSpPr>
        <p:spPr>
          <a:xfrm>
            <a:off x="2135560" y="2022462"/>
            <a:ext cx="7489824" cy="4438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2800" dirty="0"/>
              <a:t>Возможно ли сократив время и увеличив качество делать свою работу с меньшими затратами?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800" dirty="0"/>
          </a:p>
          <a:p>
            <a:pPr marL="0" indent="0" algn="ctr">
              <a:lnSpc>
                <a:spcPct val="150000"/>
              </a:lnSpc>
              <a:buNone/>
            </a:pP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059" y="3506779"/>
            <a:ext cx="2133883" cy="2685571"/>
          </a:xfrm>
          <a:prstGeom prst="rect">
            <a:avLst/>
          </a:prstGeom>
        </p:spPr>
      </p:pic>
      <p:sp>
        <p:nvSpPr>
          <p:cNvPr id="10" name="Textplatzhalter 5"/>
          <p:cNvSpPr txBox="1">
            <a:spLocks/>
          </p:cNvSpPr>
          <p:nvPr/>
        </p:nvSpPr>
        <p:spPr>
          <a:xfrm>
            <a:off x="2351087" y="1368150"/>
            <a:ext cx="7489824" cy="4438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en-US" sz="2800" dirty="0"/>
          </a:p>
          <a:p>
            <a:pPr marL="0" indent="0" algn="ctr">
              <a:lnSpc>
                <a:spcPct val="150000"/>
              </a:lnSpc>
              <a:buNone/>
            </a:pPr>
            <a:endParaRPr lang="en-US" sz="28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dirty="0"/>
              <a:t>Как эта работа выполняется в вашей компании сейчас</a:t>
            </a:r>
            <a:r>
              <a:rPr lang="en-US" sz="2800" dirty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508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FORMATS" val="&lt;?xml version=&quot;1.0&quot; encoding=&quot;utf-8&quot;?&gt;&lt;MekkoFormats&gt;&lt;NumberFormat DecimalSeparator=&quot;,&quot; ThousandSeparator=&quot;.&quot; NegativeNumberFormat=&quot;1&quot; /&gt;&lt;/MekkoFormats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TnX527RwKrC2vqw_au7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tBRALXTj6RhmCBfcOl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92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CwAc3cQ_mmWbZPB7SwL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92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D7G_6JS.eFXeBd.uWGA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92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TnX527RwKrC2vqw_au7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heme/theme1.xml><?xml version="1.0" encoding="utf-8"?>
<a:theme xmlns:a="http://schemas.openxmlformats.org/drawingml/2006/main" name="Für externe Präsentation">
  <a:themeElements>
    <a:clrScheme name="Rittal RS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001A"/>
      </a:accent1>
      <a:accent2>
        <a:srgbClr val="000000"/>
      </a:accent2>
      <a:accent3>
        <a:srgbClr val="7F7F7F"/>
      </a:accent3>
      <a:accent4>
        <a:srgbClr val="D9D9D9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PP_Title_ger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lnDef>
  </a:objectDefaults>
  <a:extraClrSchemeLst>
    <a:extraClrScheme>
      <a:clrScheme name="PP_Title_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itle_g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itle_g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itle_g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itle_g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itle_g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ür externe und interne Präsentation">
  <a:themeElements>
    <a:clrScheme name="EPLAN CIDEON RS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001A"/>
      </a:accent1>
      <a:accent2>
        <a:srgbClr val="000000"/>
      </a:accent2>
      <a:accent3>
        <a:srgbClr val="7F7F7F"/>
      </a:accent3>
      <a:accent4>
        <a:srgbClr val="D9D9D9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EPLAN CIDEON R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 rtlCol="0">
        <a:spAutoFit/>
      </a:bodyPr>
      <a:lstStyle>
        <a:defPPr>
          <a:defRPr sz="1600" dirty="0" smtClean="0">
            <a:latin typeface="Arial" charset="0"/>
            <a:ea typeface="ＭＳ Ｐゴシック" charset="-128"/>
            <a:cs typeface="Arial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EPLAN_Design_DE">
  <a:themeElements>
    <a:clrScheme name="ePlan">
      <a:dk1>
        <a:srgbClr val="000000"/>
      </a:dk1>
      <a:lt1>
        <a:srgbClr val="FFFFFF"/>
      </a:lt1>
      <a:dk2>
        <a:srgbClr val="1F497D"/>
      </a:dk2>
      <a:lt2>
        <a:srgbClr val="EFECE1"/>
      </a:lt2>
      <a:accent1>
        <a:srgbClr val="080808"/>
      </a:accent1>
      <a:accent2>
        <a:srgbClr val="E2001A"/>
      </a:accent2>
      <a:accent3>
        <a:srgbClr val="005EA8"/>
      </a:accent3>
      <a:accent4>
        <a:srgbClr val="FFFF00"/>
      </a:accent4>
      <a:accent5>
        <a:srgbClr val="B0DC80"/>
      </a:accent5>
      <a:accent6>
        <a:srgbClr val="FFC00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72000" rIns="72000" bIns="72000" numCol="1" rtlCol="0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ts val="400"/>
          </a:spcBef>
          <a:spcAft>
            <a:spcPts val="40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gray"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gray">
        <a:noFill/>
      </a:spPr>
      <a:bodyPr wrap="square" lIns="72000" tIns="72000" rIns="72000" bIns="72000" rtlCol="0">
        <a:spAutoFit/>
      </a:bodyPr>
      <a:lstStyle>
        <a:defPPr marL="177800" indent="-177800">
          <a:spcBef>
            <a:spcPts val="400"/>
          </a:spcBef>
          <a:spcAft>
            <a:spcPts val="400"/>
          </a:spcAft>
          <a:buClr>
            <a:schemeClr val="accent2"/>
          </a:buClr>
          <a:buFont typeface="Wingdings" pitchFamily="2" charset="2"/>
          <a:buChar char="§"/>
          <a:defRPr sz="1600" dirty="0" smtClean="0"/>
        </a:defPPr>
      </a:lstStyle>
    </a:txDef>
  </a:objectDefaults>
  <a:extraClrSchemeLst>
    <a:extraClrScheme>
      <a:clrScheme name="PP_Title_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itle_g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itle_g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itle_g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itle_g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itle_g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PLAN_Design_DE">
  <a:themeElements>
    <a:clrScheme name="ePlan">
      <a:dk1>
        <a:srgbClr val="000000"/>
      </a:dk1>
      <a:lt1>
        <a:srgbClr val="FFFFFF"/>
      </a:lt1>
      <a:dk2>
        <a:srgbClr val="1F497D"/>
      </a:dk2>
      <a:lt2>
        <a:srgbClr val="EFECE1"/>
      </a:lt2>
      <a:accent1>
        <a:srgbClr val="080808"/>
      </a:accent1>
      <a:accent2>
        <a:srgbClr val="E2001A"/>
      </a:accent2>
      <a:accent3>
        <a:srgbClr val="005EA8"/>
      </a:accent3>
      <a:accent4>
        <a:srgbClr val="FFFF00"/>
      </a:accent4>
      <a:accent5>
        <a:srgbClr val="B0DC80"/>
      </a:accent5>
      <a:accent6>
        <a:srgbClr val="FFC00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72000" rIns="72000" bIns="72000" numCol="1" rtlCol="0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ts val="400"/>
          </a:spcBef>
          <a:spcAft>
            <a:spcPts val="40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gray"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gray">
        <a:noFill/>
      </a:spPr>
      <a:bodyPr wrap="square" lIns="72000" tIns="72000" rIns="72000" bIns="72000" rtlCol="0">
        <a:spAutoFit/>
      </a:bodyPr>
      <a:lstStyle>
        <a:defPPr marL="177800" indent="-177800">
          <a:spcBef>
            <a:spcPts val="400"/>
          </a:spcBef>
          <a:spcAft>
            <a:spcPts val="400"/>
          </a:spcAft>
          <a:buClr>
            <a:schemeClr val="accent2"/>
          </a:buClr>
          <a:buFont typeface="Wingdings" pitchFamily="2" charset="2"/>
          <a:buChar char="§"/>
          <a:defRPr sz="1600" dirty="0" smtClean="0"/>
        </a:defPPr>
      </a:lstStyle>
    </a:txDef>
  </a:objectDefaults>
  <a:extraClrSchemeLst>
    <a:extraClrScheme>
      <a:clrScheme name="PP_Title_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itle_g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itle_g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itle_g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itle_g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itle_g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PLAN_Design_EN">
  <a:themeElements>
    <a:clrScheme name="ePlan">
      <a:dk1>
        <a:srgbClr val="000000"/>
      </a:dk1>
      <a:lt1>
        <a:srgbClr val="FFFFFF"/>
      </a:lt1>
      <a:dk2>
        <a:srgbClr val="1F497D"/>
      </a:dk2>
      <a:lt2>
        <a:srgbClr val="EFECE1"/>
      </a:lt2>
      <a:accent1>
        <a:srgbClr val="080808"/>
      </a:accent1>
      <a:accent2>
        <a:srgbClr val="E2001A"/>
      </a:accent2>
      <a:accent3>
        <a:srgbClr val="005EA8"/>
      </a:accent3>
      <a:accent4>
        <a:srgbClr val="FFFF00"/>
      </a:accent4>
      <a:accent5>
        <a:srgbClr val="B0DC80"/>
      </a:accent5>
      <a:accent6>
        <a:srgbClr val="FFC00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72000" rIns="72000" bIns="72000" numCol="1" rtlCol="0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ts val="400"/>
          </a:spcBef>
          <a:spcAft>
            <a:spcPts val="40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gray"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gray">
        <a:noFill/>
      </a:spPr>
      <a:bodyPr wrap="square" lIns="72000" tIns="72000" rIns="72000" bIns="72000" rtlCol="0">
        <a:spAutoFit/>
      </a:bodyPr>
      <a:lstStyle>
        <a:defPPr marL="177800" indent="-177800">
          <a:spcBef>
            <a:spcPts val="400"/>
          </a:spcBef>
          <a:spcAft>
            <a:spcPts val="400"/>
          </a:spcAft>
          <a:buClr>
            <a:schemeClr val="accent2"/>
          </a:buClr>
          <a:buFont typeface="Wingdings" pitchFamily="2" charset="2"/>
          <a:buChar char="§"/>
          <a:defRPr sz="1600" dirty="0" smtClean="0"/>
        </a:defPPr>
      </a:lstStyle>
    </a:txDef>
  </a:objectDefaults>
  <a:extraClrSchemeLst>
    <a:extraClrScheme>
      <a:clrScheme name="PP_Title_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itle_g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itle_g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itle_g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itle_g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itle_g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Title_g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844baa282d042a691ea2cd34f11f746 xmlns="6c68856e-6b7f-4b9d-8496-3d4fa7eedc26">
      <Terms xmlns="http://schemas.microsoft.com/office/infopath/2007/PartnerControls"/>
    </m844baa282d042a691ea2cd34f11f746>
    <c084bc24c1e64f8c9b68fad9cc28389e xmlns="6c68856e-6b7f-4b9d-8496-3d4fa7eedc26">
      <Terms xmlns="http://schemas.microsoft.com/office/infopath/2007/PartnerControls"/>
    </c084bc24c1e64f8c9b68fad9cc28389e>
    <m8c4bb4451d64138a306757b008784a1 xmlns="6c68856e-6b7f-4b9d-8496-3d4fa7eedc26">
      <Terms xmlns="http://schemas.microsoft.com/office/infopath/2007/PartnerControls"/>
    </m8c4bb4451d64138a306757b008784a1>
    <TaxCatchAll xmlns="6c68856e-6b7f-4b9d-8496-3d4fa7eedc26">
      <Value>115</Value>
    </TaxCatchAll>
    <CategoryDescription xmlns="http://schemas.microsoft.com/sharepoint.v3" xsi:nil="true"/>
    <na67a3e0403b448b84f2d4dc44e2fb31 xmlns="6c68856e-6b7f-4b9d-8496-3d4fa7eedc26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de-DE</TermName>
          <TermId xmlns="http://schemas.microsoft.com/office/infopath/2007/PartnerControls">f18adfac-764c-4277-aa07-fe0b6c20ea16</TermId>
        </TermInfo>
      </Terms>
    </na67a3e0403b448b84f2d4dc44e2fb31>
    <aeb1ed4ed9bb4c80a5609567375cb887 xmlns="6c68856e-6b7f-4b9d-8496-3d4fa7eedc26">
      <Terms xmlns="http://schemas.microsoft.com/office/infopath/2007/PartnerControls"/>
    </aeb1ed4ed9bb4c80a5609567375cb887>
    <Public xmlns="6c68856e-6b7f-4b9d-8496-3d4fa7eedc26">false</Public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868ee9d5-8c47-4322-88f4-9b03f66ae380" ContentTypeId="0x0101000CDC54093BE90C4E8EB0BA503C510D90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Point Document" ma:contentTypeID="0x0101000CDC54093BE90C4E8EB0BA503C510D9000A874101973EA1945B071057B3B91D705" ma:contentTypeVersion="96" ma:contentTypeDescription="" ma:contentTypeScope="" ma:versionID="b7bd7aa93e49a4deb26eaf617d7101f2">
  <xsd:schema xmlns:xsd="http://www.w3.org/2001/XMLSchema" xmlns:xs="http://www.w3.org/2001/XMLSchema" xmlns:p="http://schemas.microsoft.com/office/2006/metadata/properties" xmlns:ns2="http://schemas.microsoft.com/sharepoint.v3" xmlns:ns3="6c68856e-6b7f-4b9d-8496-3d4fa7eedc26" targetNamespace="http://schemas.microsoft.com/office/2006/metadata/properties" ma:root="true" ma:fieldsID="9f408331ef1a07188df5e2542b132f3e" ns2:_="" ns3:_="">
    <xsd:import namespace="http://schemas.microsoft.com/sharepoint.v3"/>
    <xsd:import namespace="6c68856e-6b7f-4b9d-8496-3d4fa7eedc26"/>
    <xsd:element name="properties">
      <xsd:complexType>
        <xsd:sequence>
          <xsd:element name="documentManagement">
            <xsd:complexType>
              <xsd:all>
                <xsd:element ref="ns2:CategoryDescription" minOccurs="0"/>
                <xsd:element ref="ns3:Public" minOccurs="0"/>
                <xsd:element ref="ns3:TaxCatchAll" minOccurs="0"/>
                <xsd:element ref="ns3:TaxCatchAllLabel" minOccurs="0"/>
                <xsd:element ref="ns3:m844baa282d042a691ea2cd34f11f746" minOccurs="0"/>
                <xsd:element ref="ns3:c084bc24c1e64f8c9b68fad9cc28389e" minOccurs="0"/>
                <xsd:element ref="ns3:aeb1ed4ed9bb4c80a5609567375cb887" minOccurs="0"/>
                <xsd:element ref="ns3:na67a3e0403b448b84f2d4dc44e2fb31" minOccurs="0"/>
                <xsd:element ref="ns3:m8c4bb4451d64138a306757b008784a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2" nillable="true" ma:displayName="Description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8856e-6b7f-4b9d-8496-3d4fa7eedc26" elementFormDefault="qualified">
    <xsd:import namespace="http://schemas.microsoft.com/office/2006/documentManagement/types"/>
    <xsd:import namespace="http://schemas.microsoft.com/office/infopath/2007/PartnerControls"/>
    <xsd:element name="Public" ma:index="8" nillable="true" ma:displayName="Public" ma:default="0" ma:internalName="Public">
      <xsd:simpleType>
        <xsd:restriction base="dms:Boolean"/>
      </xsd:simpleType>
    </xsd:element>
    <xsd:element name="TaxCatchAll" ma:index="9" nillable="true" ma:displayName="Taxonomy Catch All Column" ma:hidden="true" ma:list="{e394f08d-6d6e-4e47-9be5-33536c24e837}" ma:internalName="TaxCatchAll" ma:showField="CatchAllData" ma:web="4c337a84-f91c-48f4-b8e7-1ef65cf064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e394f08d-6d6e-4e47-9be5-33536c24e837}" ma:internalName="TaxCatchAllLabel" ma:readOnly="true" ma:showField="CatchAllDataLabel" ma:web="4c337a84-f91c-48f4-b8e7-1ef65cf064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844baa282d042a691ea2cd34f11f746" ma:index="12" nillable="true" ma:taxonomy="true" ma:internalName="m844baa282d042a691ea2cd34f11f746" ma:taxonomyFieldName="Managed_x0020_Industry" ma:displayName="Managed Industry" ma:default="" ma:fieldId="{6844baa2-82d0-42a6-91ea-2cd34f11f746}" ma:taxonomyMulti="true" ma:sspId="868ee9d5-8c47-4322-88f4-9b03f66ae380" ma:termSetId="22a9c679-cbf2-4138-99ab-f3621d8f6d1c" ma:anchorId="74a05457-11d1-42d2-9b31-eb746a607e55" ma:open="false" ma:isKeyword="false">
      <xsd:complexType>
        <xsd:sequence>
          <xsd:element ref="pc:Terms" minOccurs="0" maxOccurs="1"/>
        </xsd:sequence>
      </xsd:complexType>
    </xsd:element>
    <xsd:element name="c084bc24c1e64f8c9b68fad9cc28389e" ma:index="14" nillable="true" ma:taxonomy="true" ma:internalName="c084bc24c1e64f8c9b68fad9cc28389e" ma:taxonomyFieldName="Managed_x0020_Products" ma:displayName="Managed Products" ma:default="" ma:fieldId="{c084bc24-c1e6-4f8c-9b68-fad9cc28389e}" ma:taxonomyMulti="true" ma:sspId="868ee9d5-8c47-4322-88f4-9b03f66ae380" ma:termSetId="22a9c679-cbf2-4138-99ab-f3621d8f6d1c" ma:anchorId="c47c9272-0e17-40c0-b9e5-f1156c113142" ma:open="false" ma:isKeyword="false">
      <xsd:complexType>
        <xsd:sequence>
          <xsd:element ref="pc:Terms" minOccurs="0" maxOccurs="1"/>
        </xsd:sequence>
      </xsd:complexType>
    </xsd:element>
    <xsd:element name="aeb1ed4ed9bb4c80a5609567375cb887" ma:index="16" nillable="true" ma:taxonomy="true" ma:internalName="aeb1ed4ed9bb4c80a5609567375cb887" ma:taxonomyFieldName="Managed_x0020_Use" ma:displayName="Managed Use" ma:default="" ma:fieldId="{aeb1ed4e-d9bb-4c80-a560-9567375cb887}" ma:taxonomyMulti="true" ma:sspId="868ee9d5-8c47-4322-88f4-9b03f66ae380" ma:termSetId="22a9c679-cbf2-4138-99ab-f3621d8f6d1c" ma:anchorId="b1d97d98-edd0-4318-9803-be50b6c66a5f" ma:open="false" ma:isKeyword="false">
      <xsd:complexType>
        <xsd:sequence>
          <xsd:element ref="pc:Terms" minOccurs="0" maxOccurs="1"/>
        </xsd:sequence>
      </xsd:complexType>
    </xsd:element>
    <xsd:element name="na67a3e0403b448b84f2d4dc44e2fb31" ma:index="18" nillable="true" ma:taxonomy="true" ma:internalName="na67a3e0403b448b84f2d4dc44e2fb31" ma:taxonomyFieldName="Related_x0020_Language" ma:displayName="Related Language" ma:default="115;#de_DE|f18adfac-764c-4277-aa07-fe0b6c20ea16" ma:fieldId="{7a67a3e0-403b-448b-84f2-d4dc44e2fb31}" ma:taxonomyMulti="true" ma:sspId="868ee9d5-8c47-4322-88f4-9b03f66ae380" ma:termSetId="6529b9f5-e1f8-4d83-9616-48bb944085d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8c4bb4451d64138a306757b008784a1" ma:index="20" nillable="true" ma:taxonomy="true" ma:internalName="m8c4bb4451d64138a306757b008784a1" ma:taxonomyFieldName="Managed_x0020_Category" ma:displayName="Managed Category" ma:readOnly="false" ma:default="" ma:fieldId="{68c4bb44-51d6-4138-a306-757b008784a1}" ma:taxonomyMulti="true" ma:sspId="868ee9d5-8c47-4322-88f4-9b03f66ae380" ma:termSetId="22a9c679-cbf2-4138-99ab-f3621d8f6d1c" ma:anchorId="afa33ad9-05e6-4a69-be14-0f82137e3a14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572B96-4E5E-496C-9A78-4BC021278F2B}">
  <ds:schemaRefs>
    <ds:schemaRef ds:uri="http://purl.org/dc/elements/1.1/"/>
    <ds:schemaRef ds:uri="http://schemas.microsoft.com/office/2006/documentManagement/types"/>
    <ds:schemaRef ds:uri="6c68856e-6b7f-4b9d-8496-3d4fa7eedc26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  <ds:schemaRef ds:uri="http://schemas.microsoft.com/sharepoint.v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1D8759C-0C8E-4E97-9CF8-2FC5BE622E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B49BC3-AFDD-40E0-B13D-62CF74892F98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C0DB7AE4-6526-405F-99C1-CFD419F558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.v3"/>
    <ds:schemaRef ds:uri="6c68856e-6b7f-4b9d-8496-3d4fa7eedc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</TotalTime>
  <Words>1105</Words>
  <Application>Microsoft Office PowerPoint</Application>
  <PresentationFormat>Широкоэкранный</PresentationFormat>
  <Paragraphs>249</Paragraphs>
  <Slides>16</Slides>
  <Notes>15</Notes>
  <HiddenSlides>4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ＭＳ Ｐゴシック</vt:lpstr>
      <vt:lpstr>ＭＳ Ｐゴシック</vt:lpstr>
      <vt:lpstr>Arial</vt:lpstr>
      <vt:lpstr>Wingdings</vt:lpstr>
      <vt:lpstr>ヒラギノ角ゴ Pro W3</vt:lpstr>
      <vt:lpstr>Für externe Präsentation</vt:lpstr>
      <vt:lpstr>Für externe und interne Präsentation</vt:lpstr>
      <vt:lpstr>EPLAN_Design_DE</vt:lpstr>
      <vt:lpstr>1_EPLAN_Design_DE</vt:lpstr>
      <vt:lpstr>EPLAN_Design_EN</vt:lpstr>
      <vt:lpstr>think-cell Folie</vt:lpstr>
      <vt:lpstr>Презентация PowerPoint</vt:lpstr>
      <vt:lpstr>EPLAN Platform</vt:lpstr>
      <vt:lpstr>EPLAN Platform</vt:lpstr>
      <vt:lpstr>EPLAN Platform</vt:lpstr>
      <vt:lpstr> </vt:lpstr>
      <vt:lpstr>EPLAN Platform</vt:lpstr>
      <vt:lpstr>EPLAN Pro Panel</vt:lpstr>
      <vt:lpstr>EPLAN Cogineer</vt:lpstr>
      <vt:lpstr>EPLAN Platform</vt:lpstr>
      <vt:lpstr>EPLAN Platform</vt:lpstr>
      <vt:lpstr>EPLAN Platform</vt:lpstr>
      <vt:lpstr>EPLAN Platform</vt:lpstr>
      <vt:lpstr>EPLAN Platform</vt:lpstr>
      <vt:lpstr>EPLAN Platform</vt:lpstr>
      <vt:lpstr>EPLAN Platform</vt:lpstr>
      <vt:lpstr>EPLAN Contact</vt:lpstr>
    </vt:vector>
  </TitlesOfParts>
  <Company>Sandra 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EPLAN Master_mit CIDEON_DE</dc:title>
  <dc:creator>Sandra H</dc:creator>
  <cp:lastModifiedBy>Karmatzkich, Evgeny</cp:lastModifiedBy>
  <cp:revision>740</cp:revision>
  <cp:lastPrinted>2013-09-05T14:54:14Z</cp:lastPrinted>
  <dcterms:created xsi:type="dcterms:W3CDTF">2010-11-03T16:03:40Z</dcterms:created>
  <dcterms:modified xsi:type="dcterms:W3CDTF">2018-04-20T07:03:20Z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0x0101000CDC54093BE90C4E8EB0BA503C510D9000A874101973EA1945B071057B3B91D705</vt:lpwstr>
  </property>
  <property fmtid="{D5CDD505-2E9C-101B-9397-08002B2CF9AE}" pid="3" name="Managed Use">
    <vt:lpwstr/>
  </property>
  <property fmtid="{D5CDD505-2E9C-101B-9397-08002B2CF9AE}" pid="4" name="bcdc7148bbcf497a87e4a3c8d7a2911c">
    <vt:lpwstr/>
  </property>
  <property fmtid="{D5CDD505-2E9C-101B-9397-08002B2CF9AE}" pid="5" name="Managed Category">
    <vt:lpwstr/>
  </property>
  <property fmtid="{D5CDD505-2E9C-101B-9397-08002B2CF9AE}" pid="6" name="Release">
    <vt:lpwstr/>
  </property>
  <property fmtid="{D5CDD505-2E9C-101B-9397-08002B2CF9AE}" pid="7" name="Related Language">
    <vt:lpwstr>115;#de-DE|f18adfac-764c-4277-aa07-fe0b6c20ea16</vt:lpwstr>
  </property>
  <property fmtid="{D5CDD505-2E9C-101B-9397-08002B2CF9AE}" pid="8" name="Managed Industry">
    <vt:lpwstr/>
  </property>
  <property fmtid="{D5CDD505-2E9C-101B-9397-08002B2CF9AE}" pid="9" name="Managed Products">
    <vt:lpwstr/>
  </property>
</Properties>
</file>