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05" r:id="rId4"/>
    <p:sldMasterId id="2147483717" r:id="rId5"/>
    <p:sldMasterId id="2147483732" r:id="rId6"/>
    <p:sldMasterId id="2147483745" r:id="rId7"/>
    <p:sldMasterId id="2147483794" r:id="rId8"/>
    <p:sldMasterId id="2147483821" r:id="rId9"/>
    <p:sldMasterId id="2147483833" r:id="rId10"/>
    <p:sldMasterId id="2147483845" r:id="rId11"/>
    <p:sldMasterId id="2147483858" r:id="rId12"/>
    <p:sldMasterId id="2147483872" r:id="rId13"/>
    <p:sldMasterId id="2147483884" r:id="rId14"/>
    <p:sldMasterId id="2147483897" r:id="rId15"/>
  </p:sldMasterIdLst>
  <p:notesMasterIdLst>
    <p:notesMasterId r:id="rId41"/>
  </p:notesMasterIdLst>
  <p:sldIdLst>
    <p:sldId id="771" r:id="rId16"/>
    <p:sldId id="772" r:id="rId17"/>
    <p:sldId id="774" r:id="rId18"/>
    <p:sldId id="777" r:id="rId19"/>
    <p:sldId id="766" r:id="rId20"/>
    <p:sldId id="767" r:id="rId21"/>
    <p:sldId id="782" r:id="rId22"/>
    <p:sldId id="783" r:id="rId23"/>
    <p:sldId id="736" r:id="rId24"/>
    <p:sldId id="737" r:id="rId25"/>
    <p:sldId id="738" r:id="rId26"/>
    <p:sldId id="739" r:id="rId27"/>
    <p:sldId id="740" r:id="rId28"/>
    <p:sldId id="761" r:id="rId29"/>
    <p:sldId id="759" r:id="rId30"/>
    <p:sldId id="743" r:id="rId31"/>
    <p:sldId id="744" r:id="rId32"/>
    <p:sldId id="752" r:id="rId33"/>
    <p:sldId id="760" r:id="rId34"/>
    <p:sldId id="781" r:id="rId35"/>
    <p:sldId id="778" r:id="rId36"/>
    <p:sldId id="779" r:id="rId37"/>
    <p:sldId id="780" r:id="rId38"/>
    <p:sldId id="768" r:id="rId39"/>
    <p:sldId id="53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D43A3"/>
    <a:srgbClr val="314AB2"/>
    <a:srgbClr val="003399"/>
    <a:srgbClr val="0B367B"/>
    <a:srgbClr val="0C3E8E"/>
    <a:srgbClr val="FFC000"/>
    <a:srgbClr val="FF3300"/>
    <a:srgbClr val="FF0066"/>
    <a:srgbClr val="C58C19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570" autoAdjust="0"/>
  </p:normalViewPr>
  <p:slideViewPr>
    <p:cSldViewPr>
      <p:cViewPr varScale="1">
        <p:scale>
          <a:sx n="94" d="100"/>
          <a:sy n="94" d="100"/>
        </p:scale>
        <p:origin x="-21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7908-DBB3-44F1-87F2-EC5C87CCDB0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3E626-6B76-4FA3-9F1E-6853CB248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339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D5C4F-B38E-436B-9391-72B2C788924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Добрый день</a:t>
            </a:r>
          </a:p>
          <a:p>
            <a:pPr eaLnBrk="1" hangingPunct="1"/>
            <a:r>
              <a:rPr lang="ru-RU" dirty="0" smtClean="0"/>
              <a:t>Меня зовут Антон Озорнин, я руководитель департамента продаж компании АВЕОН.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ключевых преимуществ мы видим не производство серийных моделей, где заказчик в выборе вынужден выбирать из готовых решений, а индивидуальный проектный подход.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данном случае мы предлагаем заказчикам решения удовлетворяющие конкретной потребности.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E626-6B76-4FA3-9F1E-6853CB248D0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E626-6B76-4FA3-9F1E-6853CB248D0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 txBox="1">
            <a:spLocks noChangeArrowheads="1"/>
          </p:cNvSpPr>
          <p:nvPr/>
        </p:nvSpPr>
        <p:spPr bwMode="auto">
          <a:xfrm>
            <a:off x="1" y="8687297"/>
            <a:ext cx="2972004" cy="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83" tIns="44442" rIns="88883" bIns="44442" anchor="b"/>
          <a:lstStyle/>
          <a:p>
            <a:pPr defTabSz="889511"/>
            <a:r>
              <a:rPr lang="zh-CN" altLang="zh-TW" sz="800" dirty="0">
                <a:latin typeface="Arial" pitchFamily="34" charset="0"/>
                <a:ea typeface="SimSun" pitchFamily="2" charset="-122"/>
                <a:cs typeface="Arial" pitchFamily="34" charset="0"/>
              </a:rPr>
              <a:t>IBM Confidential</a:t>
            </a:r>
            <a:endParaRPr lang="en-US" altLang="zh-CN" sz="8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</p:spPr>
        <p:txBody>
          <a:bodyPr lIns="88883" tIns="44442" rIns="88883" bIns="44442" anchor="ctr"/>
          <a:lstStyle/>
          <a:p>
            <a:endParaRPr lang="en-AU" altLang="zh-TW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D5C4F-B38E-436B-9391-72B2C7889246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Добрый день, уважаемые гости нашего семинара!</a:t>
            </a:r>
          </a:p>
          <a:p>
            <a:pPr eaLnBrk="1" hangingPunct="1"/>
            <a:r>
              <a:rPr lang="ru-RU" smtClean="0"/>
              <a:t>Меня зовут Антон Озорнин, я руководитель департамента продаж компании АВЕОН.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E626-6B76-4FA3-9F1E-6853CB248D0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Во-первых, Промышленный компьютер— универсальный термин который может обозначать любой компьютер, не обязательно IBM PC-совместимый, не обязательно с архитектурой x86 и не обязательно адаптированный к неблагоприятным условиям.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E626-6B76-4FA3-9F1E-6853CB248D0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Условия: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Условия внешней среды в месте размещения индустриального компьютера очень важный фактор, влияющий на выбор промышленного ПК. К условиям внешней среды относятся влажность и запыленность в помещении, условия освещения, степень вибрации в месте размещения ПК.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Для чего: Выбирается форм-фактор решения.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подборе промышленного компьютера для систем АСУ важно понимать как именно будет размещен промышленный компьютер. Есть различные варианты размещения. Например, индустриальный компьютер можно разместить в стойке с другим оборудованием или встроить в панель управления, каким либо оборудованием. Последний вариант обычно используют в случаях, когда компьютер используют для управления конкретным оборудованием или комплексом.</a:t>
            </a:r>
            <a:endParaRPr lang="ru-RU" baseline="0" dirty="0" smtClean="0"/>
          </a:p>
          <a:p>
            <a:endParaRPr lang="ru-RU" baseline="0" dirty="0" smtClean="0"/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ru-RU" baseline="0" dirty="0" smtClean="0"/>
              <a:t>Системные требования вытекают из второго пункта. </a:t>
            </a:r>
            <a:r>
              <a:rPr lang="ru-RU" sz="1200" spc="-10" dirty="0" smtClean="0">
                <a:solidFill>
                  <a:srgbClr val="1F487C"/>
                </a:solidFill>
                <a:latin typeface="Arial"/>
                <a:cs typeface="Arial"/>
              </a:rPr>
              <a:t>Производительность </a:t>
            </a:r>
            <a:r>
              <a:rPr lang="ru-RU" sz="1200" dirty="0" smtClean="0">
                <a:solidFill>
                  <a:srgbClr val="1F487C"/>
                </a:solidFill>
                <a:latin typeface="Arial"/>
                <a:cs typeface="Arial"/>
              </a:rPr>
              <a:t>ПК.</a:t>
            </a:r>
            <a:r>
              <a:rPr lang="ru-RU" sz="1200" baseline="0" dirty="0" smtClean="0">
                <a:solidFill>
                  <a:srgbClr val="1F487C"/>
                </a:solidFill>
                <a:latin typeface="Arial"/>
                <a:cs typeface="Arial"/>
              </a:rPr>
              <a:t>  Необходимо особо пристально обратить внимание на требования по резервированию питания, данных. В случае доукомплектования решений сторонними уникальными разработками, предусмотреть совместимость программного обеспечения и операционных систем.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Задел: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некоторых случаях необходимо предусмотреть возможность изменения конфигурации ЭВМ. Это может быть актуально при использовании ПК в составе масштабируемой системы АСУ ТП, которая внедряется частями. При этом расширение возможностей ПК может быть полезным при развитии технологического комплекса и наращивании структуры АСУ ТП.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E626-6B76-4FA3-9F1E-6853CB248D0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E626-6B76-4FA3-9F1E-6853CB248D0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-Применяется в составе управляющих, контролирующих и измерительных комплексов в различных областях промышленности, в том числе в тех областях, где требуется непрерывная работа в течение долгого времени без сбоев; работа в тяжелых условиях. т.е. АСУ, АСУТП и т.д. А также работа 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взрывопасных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зонах различных типов.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-для создания систем управления технологическими процессами используется в качестве верхнего уровня. Программное обеспечение, включая SCADA позволяет объединять несколько (сколько требуется) систем нижнего уровня, чаще всего управляемых ПЛК;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 качестве составных частей диагностических комплексов, комплексов жизнеобеспечения, и т.д. в медицине;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 качестве аппаратной платформы для реализации визуализации и человеко-машинного интерфейса (например в информационных и платежных терминалах).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-на базе промышленных компьютеров зачастую организовываются общественные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медиасистемы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например, реклама, информационное оповещение,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E626-6B76-4FA3-9F1E-6853CB248D0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Во-вторых, Промышленный компьютер— это компьютер, предназначенный для обеспечения работы программных средств в промышленном производственном процессе на предприятии: например АСУ ТП в рамках автоматизации технологических процессов.	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E626-6B76-4FA3-9F1E-6853CB248D0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3E626-6B76-4FA3-9F1E-6853CB248D0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 descr="Emb'Core灰色吧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0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39850" y="1052513"/>
            <a:ext cx="7804150" cy="19208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zh-TW"/>
              <a:t>Title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9750" y="3132138"/>
            <a:ext cx="4495800" cy="1981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97076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266124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17238340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28977955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119295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530815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4199509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264" r="8459"/>
          <a:stretch>
            <a:fillRect/>
          </a:stretch>
        </p:blipFill>
        <p:spPr bwMode="auto">
          <a:xfrm>
            <a:off x="-15875" y="-15875"/>
            <a:ext cx="915987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7650" y="322263"/>
            <a:ext cx="2039938" cy="56515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4663" y="322263"/>
            <a:ext cx="5970587" cy="56515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264" r="8459"/>
          <a:stretch>
            <a:fillRect/>
          </a:stretch>
        </p:blipFill>
        <p:spPr bwMode="auto">
          <a:xfrm>
            <a:off x="-15875" y="-15875"/>
            <a:ext cx="915987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74663" y="322263"/>
            <a:ext cx="8162925" cy="7477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00063" y="1295400"/>
            <a:ext cx="3978275" cy="2262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30738" y="1295400"/>
            <a:ext cx="3979862" cy="2262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00063" y="3709988"/>
            <a:ext cx="3978275" cy="2263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30738" y="3709988"/>
            <a:ext cx="3979862" cy="2263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276" r="8459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www.aveon.ru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2094-710C-4098-87B4-67A84FA76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276" r="8459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276" r="8459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276" r="8459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4663" y="322263"/>
            <a:ext cx="8162925" cy="7477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00063" y="1295400"/>
            <a:ext cx="8110537" cy="46783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</p:cSld>
  <p:clrMapOvr>
    <a:masterClrMapping/>
  </p:clrMapOvr>
  <p:transition advTm="5000"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Click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Click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93800"/>
            <a:ext cx="8229600" cy="4932363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  <p:transition advClick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rian.She\桌面\圖片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rian.She\桌面\圖片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93800"/>
            <a:ext cx="8229600" cy="49323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193800"/>
            <a:ext cx="8229600" cy="49323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063" y="1295400"/>
            <a:ext cx="397827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0738" y="1295400"/>
            <a:ext cx="397986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333375"/>
            <a:ext cx="8302625" cy="57927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39850" y="1052513"/>
            <a:ext cx="7804150" cy="19208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9750" y="3132138"/>
            <a:ext cx="4495800" cy="1981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063" y="1295400"/>
            <a:ext cx="397827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0738" y="1295400"/>
            <a:ext cx="397986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7650" y="322263"/>
            <a:ext cx="2039938" cy="56515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4663" y="322263"/>
            <a:ext cx="5970587" cy="56515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rian.She\桌面\圖片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rian.She\桌面\圖片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93800"/>
            <a:ext cx="8229600" cy="49323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193800"/>
            <a:ext cx="8229600" cy="49323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333375"/>
            <a:ext cx="8302625" cy="57927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537896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937194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263937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741834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6287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74663" y="322263"/>
            <a:ext cx="81629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95400"/>
            <a:ext cx="811053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10244" name="圖片 4" descr="Emb'Core灰色吧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910" r:id="rId13"/>
  </p:sldLayoutIdLst>
  <p:transition advTm="5000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pitchFamily="34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pitchFamily="34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pitchFamily="34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pitchFamily="34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pitchFamily="34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pitchFamily="34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pitchFamily="34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80000"/>
        <a:buChar char="•"/>
        <a:defRPr kumimoji="1" sz="2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»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3076" name="圖片 5" descr="Emb'Core灰色吧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9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19460" name="圖片 4" descr="Emb'Core灰色吧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13316" name="圖片 5" descr="Emb'Core灰色吧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Rectangle 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74663" y="322263"/>
            <a:ext cx="81629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95400"/>
            <a:ext cx="811053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advTm="5000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80000"/>
        <a:buChar char="•"/>
        <a:defRPr kumimoji="1" sz="2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6148" name="圖片 5" descr="Emb'Core灰色吧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9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19460" name="圖片 4" descr="Emb'Core灰色吧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896" r:id="rId12"/>
  </p:sldLayoutIdLst>
  <p:transition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5124" name="圖片 5" descr="Emb'Core灰色吧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Плакат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8720" y="3113076"/>
            <a:ext cx="8215312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zh-TW" sz="4800" b="1" dirty="0" smtClean="0">
                <a:solidFill>
                  <a:srgbClr val="2D43A3"/>
                </a:solidFill>
                <a:latin typeface="+mj-lt"/>
              </a:rPr>
              <a:t>Группа компаний АВЕОН</a:t>
            </a:r>
            <a:endParaRPr lang="ru-RU" altLang="zh-TW" sz="4800" b="1" dirty="0">
              <a:solidFill>
                <a:srgbClr val="2D43A3"/>
              </a:solidFill>
              <a:latin typeface="+mj-lt"/>
            </a:endParaRPr>
          </a:p>
        </p:txBody>
      </p:sp>
      <p:pic>
        <p:nvPicPr>
          <p:cNvPr id="16389" name="Рисунок 3" descr="Aveon_logo200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4289" y="1928802"/>
            <a:ext cx="54641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2160" y="4071942"/>
            <a:ext cx="3888432" cy="14119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3011" y="1000108"/>
            <a:ext cx="6255744" cy="73671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2D43A3"/>
                </a:solidFill>
                <a:cs typeface="Arial" pitchFamily="34" charset="0"/>
              </a:rPr>
              <a:t>Серверы </a:t>
            </a:r>
            <a:r>
              <a:rPr lang="en-US" sz="3600" dirty="0" smtClean="0">
                <a:solidFill>
                  <a:srgbClr val="2D43A3"/>
                </a:solidFill>
                <a:cs typeface="Arial" pitchFamily="34" charset="0"/>
              </a:rPr>
              <a:t>SRV</a:t>
            </a:r>
            <a:endParaRPr lang="ru-RU" sz="3600" dirty="0">
              <a:solidFill>
                <a:srgbClr val="2D43A3"/>
              </a:solidFill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73011" y="2500306"/>
            <a:ext cx="4254104" cy="2573337"/>
          </a:xfrm>
        </p:spPr>
        <p:txBody>
          <a:bodyPr/>
          <a:lstStyle/>
          <a:p>
            <a:r>
              <a:rPr lang="ru-RU" sz="1800" dirty="0" smtClean="0">
                <a:cs typeface="Arial" pitchFamily="34" charset="0"/>
              </a:rPr>
              <a:t>Промышленная надежность и отказоустойчивость</a:t>
            </a:r>
          </a:p>
          <a:p>
            <a:r>
              <a:rPr lang="de-DE" sz="1800" dirty="0" err="1" smtClean="0">
                <a:cs typeface="Arial" pitchFamily="34" charset="0"/>
              </a:rPr>
              <a:t>Выгодное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соотношение</a:t>
            </a:r>
            <a:r>
              <a:rPr lang="de-DE" sz="1800" dirty="0" smtClean="0">
                <a:cs typeface="Arial" pitchFamily="34" charset="0"/>
              </a:rPr>
              <a:t> </a:t>
            </a:r>
            <a:r>
              <a:rPr lang="de-DE" sz="1800" dirty="0" err="1" smtClean="0">
                <a:cs typeface="Arial" pitchFamily="34" charset="0"/>
              </a:rPr>
              <a:t>цена</a:t>
            </a:r>
            <a:r>
              <a:rPr lang="de-DE" sz="1800" dirty="0" smtClean="0">
                <a:cs typeface="Arial" pitchFamily="34" charset="0"/>
              </a:rPr>
              <a:t>/</a:t>
            </a:r>
            <a:r>
              <a:rPr lang="de-DE" sz="1800" dirty="0" err="1" smtClean="0">
                <a:cs typeface="Arial" pitchFamily="34" charset="0"/>
              </a:rPr>
              <a:t>качество</a:t>
            </a:r>
            <a:r>
              <a:rPr lang="de-DE" sz="1800" dirty="0" smtClean="0">
                <a:cs typeface="Arial" pitchFamily="34" charset="0"/>
              </a:rPr>
              <a:t>; </a:t>
            </a:r>
            <a:endParaRPr lang="ru-RU" sz="1800" dirty="0" smtClean="0">
              <a:cs typeface="Arial" pitchFamily="34" charset="0"/>
            </a:endParaRPr>
          </a:p>
          <a:p>
            <a:r>
              <a:rPr lang="ru-RU" sz="1800" dirty="0" smtClean="0">
                <a:cs typeface="Arial" pitchFamily="34" charset="0"/>
              </a:rPr>
              <a:t>Гибкие базовые конфигурации и возможность изготовления конфигураций на заказ</a:t>
            </a:r>
          </a:p>
          <a:p>
            <a:endParaRPr lang="ru-RU" dirty="0"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73011" y="1785926"/>
            <a:ext cx="6842327" cy="1052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 err="1" smtClean="0">
                <a:solidFill>
                  <a:schemeClr val="bg2"/>
                </a:solidFill>
                <a:cs typeface="Arial" pitchFamily="34" charset="0"/>
              </a:rPr>
              <a:t>Серверы</a:t>
            </a:r>
            <a:r>
              <a:rPr lang="de-DE" sz="2000" b="1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2"/>
                </a:solidFill>
                <a:cs typeface="Arial" pitchFamily="34" charset="0"/>
              </a:rPr>
              <a:t>вобрали</a:t>
            </a:r>
            <a:r>
              <a:rPr lang="de-DE" sz="2000" b="1" dirty="0" smtClean="0">
                <a:solidFill>
                  <a:schemeClr val="bg2"/>
                </a:solidFill>
                <a:cs typeface="Arial" pitchFamily="34" charset="0"/>
              </a:rPr>
              <a:t> в </a:t>
            </a:r>
            <a:r>
              <a:rPr lang="de-DE" sz="2000" b="1" dirty="0" err="1" smtClean="0">
                <a:solidFill>
                  <a:schemeClr val="bg2"/>
                </a:solidFill>
                <a:cs typeface="Arial" pitchFamily="34" charset="0"/>
              </a:rPr>
              <a:t>себя</a:t>
            </a:r>
            <a:r>
              <a:rPr lang="de-DE" sz="2000" b="1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2"/>
                </a:solidFill>
                <a:cs typeface="Arial" pitchFamily="34" charset="0"/>
              </a:rPr>
              <a:t>все</a:t>
            </a:r>
            <a:r>
              <a:rPr lang="de-DE" sz="2000" b="1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2"/>
                </a:solidFill>
                <a:cs typeface="Arial" pitchFamily="34" charset="0"/>
              </a:rPr>
              <a:t>достижения</a:t>
            </a:r>
            <a:r>
              <a:rPr lang="de-DE" sz="2000" b="1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2"/>
                </a:solidFill>
                <a:cs typeface="Arial" pitchFamily="34" charset="0"/>
              </a:rPr>
              <a:t>компании</a:t>
            </a:r>
            <a:r>
              <a:rPr lang="de-DE" sz="2000" b="1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2"/>
                </a:solidFill>
                <a:cs typeface="Arial" pitchFamily="34" charset="0"/>
              </a:rPr>
            </a:br>
            <a:r>
              <a:rPr lang="de-DE" sz="2000" b="1" dirty="0" smtClean="0">
                <a:solidFill>
                  <a:schemeClr val="bg2"/>
                </a:solidFill>
                <a:cs typeface="Arial" pitchFamily="34" charset="0"/>
              </a:rPr>
              <a:t>в </a:t>
            </a:r>
            <a:r>
              <a:rPr lang="de-DE" sz="2000" b="1" dirty="0" err="1" smtClean="0">
                <a:solidFill>
                  <a:schemeClr val="bg2"/>
                </a:solidFill>
                <a:cs typeface="Arial" pitchFamily="34" charset="0"/>
              </a:rPr>
              <a:t>области</a:t>
            </a:r>
            <a:r>
              <a:rPr lang="de-DE" sz="2000" b="1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2"/>
                </a:solidFill>
                <a:cs typeface="Arial" pitchFamily="34" charset="0"/>
              </a:rPr>
              <a:t>создания</a:t>
            </a:r>
            <a:r>
              <a:rPr lang="de-DE" sz="2000" b="1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2"/>
                </a:solidFill>
                <a:cs typeface="Arial" pitchFamily="34" charset="0"/>
              </a:rPr>
              <a:t>отказоустойчивых</a:t>
            </a:r>
            <a:r>
              <a:rPr lang="de-DE" sz="2000" b="1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bg2"/>
                </a:solidFill>
                <a:cs typeface="Arial" pitchFamily="34" charset="0"/>
              </a:rPr>
              <a:t>решений</a:t>
            </a:r>
            <a:endParaRPr lang="de-DE" sz="2000" b="1" dirty="0" smtClean="0">
              <a:solidFill>
                <a:schemeClr val="bg2"/>
              </a:solidFill>
              <a:cs typeface="Arial" pitchFamily="34" charset="0"/>
            </a:endParaRPr>
          </a:p>
          <a:p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pic>
        <p:nvPicPr>
          <p:cNvPr id="7" name="Рисунок 17" descr="supermicro_AS2042G-6RF-670x4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704" y="3055259"/>
            <a:ext cx="3936764" cy="31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logo_aveon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6441291"/>
            <a:ext cx="2113010" cy="32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084849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Прямоугольник с двумя усеченными противолежащими углами 22"/>
          <p:cNvSpPr/>
          <p:nvPr/>
        </p:nvSpPr>
        <p:spPr>
          <a:xfrm>
            <a:off x="1661411" y="4365104"/>
            <a:ext cx="2956045" cy="190155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bg2"/>
                </a:solidFill>
              </a:rPr>
              <a:t>Сервер 2</a:t>
            </a:r>
            <a:r>
              <a:rPr lang="en-US" sz="1200" dirty="0" smtClean="0">
                <a:solidFill>
                  <a:schemeClr val="bg2"/>
                </a:solidFill>
              </a:rPr>
              <a:t>U Intel Xeon Socket LGA1151 E3-1225V5 3.30GHz/64</a:t>
            </a:r>
            <a:r>
              <a:rPr lang="ru-RU" sz="1200" dirty="0" smtClean="0">
                <a:solidFill>
                  <a:schemeClr val="bg2"/>
                </a:solidFill>
              </a:rPr>
              <a:t>Гб </a:t>
            </a:r>
            <a:r>
              <a:rPr lang="en-US" sz="1200" dirty="0" smtClean="0">
                <a:solidFill>
                  <a:schemeClr val="bg2"/>
                </a:solidFill>
              </a:rPr>
              <a:t>DDR4 RAM/4x2Tb SATA3 HDD RAID 0/1/1E/10/DVD-RW/2xGBLAN/</a:t>
            </a:r>
            <a:r>
              <a:rPr lang="ru-RU" sz="1200" dirty="0" smtClean="0">
                <a:solidFill>
                  <a:schemeClr val="bg2"/>
                </a:solidFill>
              </a:rPr>
              <a:t>72</a:t>
            </a:r>
            <a:r>
              <a:rPr lang="en-US" sz="1200" dirty="0" smtClean="0">
                <a:solidFill>
                  <a:schemeClr val="bg2"/>
                </a:solidFill>
              </a:rPr>
              <a:t>0W(1+1) Redundant PS</a:t>
            </a:r>
            <a:endParaRPr lang="ru-RU" sz="1200" dirty="0">
              <a:solidFill>
                <a:schemeClr val="bg2"/>
              </a:solidFill>
            </a:endParaRPr>
          </a:p>
        </p:txBody>
      </p:sp>
      <p:sp useBgFill="1"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5521038" y="4437112"/>
            <a:ext cx="2593627" cy="1829542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bg2"/>
                </a:solidFill>
              </a:rPr>
              <a:t>Промышленный сервер 4</a:t>
            </a:r>
            <a:r>
              <a:rPr lang="en-US" sz="1200" dirty="0" smtClean="0">
                <a:solidFill>
                  <a:schemeClr val="bg2"/>
                </a:solidFill>
              </a:rPr>
              <a:t>U Xeon E3-1225v6 3.3GHz/2*8Gb RAM/2*2Tb HDD SATA RAID 0,1,5,10/DVDRW/500W(1+1) Redundant PS/2*</a:t>
            </a:r>
            <a:r>
              <a:rPr lang="en-US" sz="1200" dirty="0" err="1" smtClean="0">
                <a:solidFill>
                  <a:schemeClr val="bg2"/>
                </a:solidFill>
              </a:rPr>
              <a:t>GbE</a:t>
            </a:r>
            <a:r>
              <a:rPr lang="en-US" sz="1200" dirty="0" smtClean="0">
                <a:solidFill>
                  <a:schemeClr val="bg2"/>
                </a:solidFill>
              </a:rPr>
              <a:t> LAN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с двумя усеченными противолежащими углами 6"/>
          <p:cNvSpPr/>
          <p:nvPr/>
        </p:nvSpPr>
        <p:spPr>
          <a:xfrm>
            <a:off x="1635428" y="2103752"/>
            <a:ext cx="3008010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SRV-R02-E3644D-RW</a:t>
            </a:r>
            <a:endParaRPr lang="ru-RU" sz="1200" b="1" dirty="0">
              <a:solidFill>
                <a:srgbClr val="CC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с двумя усеченными противолежащими углами 6"/>
          <p:cNvSpPr/>
          <p:nvPr/>
        </p:nvSpPr>
        <p:spPr>
          <a:xfrm>
            <a:off x="5348927" y="2130966"/>
            <a:ext cx="2937849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smtClean="0">
                <a:latin typeface="Arial" pitchFamily="34" charset="0"/>
                <a:cs typeface="Arial" pitchFamily="34" charset="0"/>
              </a:rPr>
              <a:t>SRV-R04-E3162D-SW</a:t>
            </a:r>
            <a:endParaRPr lang="ru-RU" sz="1200" b="1" dirty="0">
              <a:solidFill>
                <a:srgbClr val="CC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ownloadlit.as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398" y="2852936"/>
            <a:ext cx="2678906" cy="1476376"/>
          </a:xfrm>
          <a:prstGeom prst="rect">
            <a:avLst/>
          </a:prstGeom>
        </p:spPr>
      </p:pic>
      <p:pic>
        <p:nvPicPr>
          <p:cNvPr id="14" name="Рисунок 13" descr="Корпус-Supermicro-CSE-825TQ-R720LPB-2U-8x3-5-SAS-SATA-Bays-2x720W-Rail-123208-1280x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1847" y="2636912"/>
            <a:ext cx="2035173" cy="203517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373011" y="1000108"/>
            <a:ext cx="6255744" cy="7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ctr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2D43A3"/>
                </a:solidFill>
                <a:effectLst/>
                <a:uLnTx/>
                <a:uFillTx/>
                <a:latin typeface="+mj-lt"/>
                <a:ea typeface="新細明體" pitchFamily="18" charset="-120"/>
                <a:cs typeface="Arial" pitchFamily="34" charset="0"/>
              </a:rPr>
              <a:t>Серверы </a:t>
            </a:r>
            <a:r>
              <a:rPr kumimoji="1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2D43A3"/>
                </a:solidFill>
                <a:effectLst/>
                <a:uLnTx/>
                <a:uFillTx/>
                <a:latin typeface="+mj-lt"/>
                <a:ea typeface="新細明體" pitchFamily="18" charset="-120"/>
                <a:cs typeface="Arial" pitchFamily="34" charset="0"/>
              </a:rPr>
              <a:t>SRV</a:t>
            </a:r>
            <a:endParaRPr kumimoji="1" lang="ru-RU" sz="3600" b="1" i="0" u="none" strike="noStrike" kern="0" cap="none" spc="0" normalizeH="0" baseline="0" noProof="0" dirty="0">
              <a:ln>
                <a:noFill/>
              </a:ln>
              <a:solidFill>
                <a:srgbClr val="2D43A3"/>
              </a:solidFill>
              <a:effectLst/>
              <a:uLnTx/>
              <a:uFillTx/>
              <a:latin typeface="+mj-lt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08042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63539" y="3136920"/>
            <a:ext cx="4200525" cy="3149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cs typeface="Arial" pitchFamily="34" charset="0"/>
              </a:rPr>
              <a:t>Прочный стальной корпус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cs typeface="Arial" pitchFamily="34" charset="0"/>
              </a:rPr>
              <a:t>Модели на базе  </a:t>
            </a:r>
            <a:r>
              <a:rPr lang="en-US" sz="1600" dirty="0" smtClean="0">
                <a:cs typeface="Arial" pitchFamily="34" charset="0"/>
              </a:rPr>
              <a:t>ATX </a:t>
            </a:r>
            <a:r>
              <a:rPr lang="ru-RU" sz="1600" dirty="0" smtClean="0">
                <a:cs typeface="Arial" pitchFamily="34" charset="0"/>
              </a:rPr>
              <a:t>и </a:t>
            </a:r>
            <a:r>
              <a:rPr lang="en-US" sz="1600" dirty="0" smtClean="0">
                <a:cs typeface="Arial" pitchFamily="34" charset="0"/>
              </a:rPr>
              <a:t>PICMG </a:t>
            </a:r>
            <a:r>
              <a:rPr lang="ru-RU" sz="1600" dirty="0" smtClean="0">
                <a:cs typeface="Arial" pitchFamily="34" charset="0"/>
              </a:rPr>
              <a:t>процессорных плат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cs typeface="Arial" pitchFamily="34" charset="0"/>
              </a:rPr>
              <a:t>Виброустойчивое крепление </a:t>
            </a:r>
            <a:br>
              <a:rPr lang="ru-RU" sz="1600" dirty="0" smtClean="0">
                <a:cs typeface="Arial" pitchFamily="34" charset="0"/>
              </a:rPr>
            </a:br>
            <a:r>
              <a:rPr lang="ru-RU" sz="1600" dirty="0" smtClean="0">
                <a:cs typeface="Arial" pitchFamily="34" charset="0"/>
              </a:rPr>
              <a:t>для накопителей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cs typeface="Arial" pitchFamily="34" charset="0"/>
              </a:rPr>
              <a:t>Поддержка до 20 слотов расширения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cs typeface="Arial" pitchFamily="34" charset="0"/>
              </a:rPr>
              <a:t>Сроки производства от 3-х дней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cs typeface="Arial" pitchFamily="34" charset="0"/>
              </a:rPr>
              <a:t>Гибкие конфигурации</a:t>
            </a:r>
          </a:p>
          <a:p>
            <a:pPr marL="0" indent="0">
              <a:spcBef>
                <a:spcPts val="600"/>
              </a:spcBef>
              <a:buNone/>
            </a:pPr>
            <a:endParaRPr lang="ru-RU" sz="1600" dirty="0"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63539" y="1706915"/>
            <a:ext cx="6994675" cy="129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2"/>
                </a:solidFill>
                <a:cs typeface="Arial" pitchFamily="34" charset="0"/>
              </a:rPr>
              <a:t>Промышленные компьютеры </a:t>
            </a:r>
            <a:r>
              <a:rPr lang="en-US" sz="2000" b="1" dirty="0" smtClean="0">
                <a:solidFill>
                  <a:schemeClr val="bg2"/>
                </a:solidFill>
                <a:cs typeface="Arial" pitchFamily="34" charset="0"/>
              </a:rPr>
              <a:t>RCK </a:t>
            </a:r>
            <a:r>
              <a:rPr lang="ru-RU" sz="2000" b="1" dirty="0" smtClean="0">
                <a:solidFill>
                  <a:schemeClr val="bg2"/>
                </a:solidFill>
                <a:cs typeface="Arial" pitchFamily="34" charset="0"/>
              </a:rPr>
              <a:t>по праву считаются самым популярным и удобным решением для обработки информации в различных сферах промышленности.</a:t>
            </a:r>
            <a:endParaRPr lang="ru-RU" sz="2000" b="1" dirty="0">
              <a:solidFill>
                <a:schemeClr val="bg2"/>
              </a:solidFill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214686"/>
            <a:ext cx="3618004" cy="2733462"/>
          </a:xfrm>
          <a:prstGeom prst="rect">
            <a:avLst/>
          </a:prstGeom>
          <a:ln w="19050" cap="rnd" cmpd="sng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 prstMaterial="softEdge">
            <a:bevelT w="152400" h="50800" prst="softRound"/>
            <a:bevelB prst="slope"/>
          </a:sp3d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63539" y="1000108"/>
            <a:ext cx="721042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0" fontAlgn="ctr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600" b="1" u="none" strike="noStrike" kern="0" cap="none" spc="0" normalizeH="0" baseline="0" noProof="0" dirty="0" smtClean="0">
                <a:ln>
                  <a:noFill/>
                </a:ln>
                <a:solidFill>
                  <a:srgbClr val="2D43A3"/>
                </a:solidFill>
                <a:effectLst/>
                <a:uLnTx/>
                <a:uFillTx/>
                <a:latin typeface="+mj-lt"/>
                <a:ea typeface="新細明體" pitchFamily="18" charset="-120"/>
                <a:cs typeface="Arial" pitchFamily="34" charset="0"/>
              </a:rPr>
              <a:t>RCK </a:t>
            </a:r>
            <a:r>
              <a:rPr kumimoji="1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2D43A3"/>
                </a:solidFill>
                <a:effectLst/>
                <a:uLnTx/>
                <a:uFillTx/>
                <a:latin typeface="+mj-lt"/>
                <a:ea typeface="新細明體" pitchFamily="18" charset="-120"/>
                <a:cs typeface="Arial" pitchFamily="34" charset="0"/>
              </a:rPr>
              <a:t>промышленные ПК в 19</a:t>
            </a:r>
            <a:r>
              <a:rPr kumimoji="1" lang="en-US" sz="36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"</a:t>
            </a:r>
            <a:endParaRPr kumimoji="1" lang="ru-RU" sz="3600" b="1" u="none" strike="noStrike" kern="0" cap="none" spc="0" normalizeH="0" baseline="0" noProof="0" dirty="0">
              <a:ln>
                <a:noFill/>
              </a:ln>
              <a:solidFill>
                <a:srgbClr val="2D43A3"/>
              </a:solidFill>
              <a:effectLst/>
              <a:uLnTx/>
              <a:uFillTx/>
              <a:latin typeface="+mj-lt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86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Прямоугольник с двумя усеченными противолежащими углами 22"/>
          <p:cNvSpPr/>
          <p:nvPr/>
        </p:nvSpPr>
        <p:spPr>
          <a:xfrm>
            <a:off x="1444709" y="4666224"/>
            <a:ext cx="2160000" cy="151621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2"/>
                </a:solidFill>
              </a:rPr>
              <a:t>Промышленный ПК 1</a:t>
            </a:r>
            <a:r>
              <a:rPr lang="en-US" sz="1200" dirty="0" smtClean="0">
                <a:solidFill>
                  <a:schemeClr val="bg2"/>
                </a:solidFill>
              </a:rPr>
              <a:t>U Socket 1151 CPU i7- 6700/Chipset Q170/8GbRAM/64 SSD+ 2Tb HDD/1*PCIe-x4/</a:t>
            </a:r>
            <a:endParaRPr lang="ru-RU" sz="1200" dirty="0">
              <a:solidFill>
                <a:schemeClr val="bg2"/>
              </a:solidFill>
            </a:endParaRPr>
          </a:p>
        </p:txBody>
      </p:sp>
      <p:sp useBgFill="1"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4140736" y="4639848"/>
            <a:ext cx="2160000" cy="151621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dirty="0" smtClean="0">
                <a:solidFill>
                  <a:schemeClr val="bg2"/>
                </a:solidFill>
              </a:rPr>
              <a:t>Промышленный ПК 2</a:t>
            </a:r>
            <a:r>
              <a:rPr lang="en-US" sz="1200" dirty="0" smtClean="0">
                <a:solidFill>
                  <a:schemeClr val="bg2"/>
                </a:solidFill>
              </a:rPr>
              <a:t>U Socket 1150 CPU i7-4770 3.4GHz/Q87/2x4Gb RAM/2x1Tb Raid/DVD-RW/350W/Riser</a:t>
            </a:r>
            <a:endParaRPr lang="ru-RU" sz="1200" dirty="0">
              <a:solidFill>
                <a:schemeClr val="bg2"/>
              </a:solidFill>
            </a:endParaRPr>
          </a:p>
        </p:txBody>
      </p:sp>
      <p:sp useBgFill="1"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6728361" y="4668086"/>
            <a:ext cx="2241335" cy="151621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2"/>
                </a:solidFill>
              </a:rPr>
              <a:t>Промышленный ПК 4</a:t>
            </a:r>
            <a:r>
              <a:rPr lang="en-US" sz="1200" dirty="0" smtClean="0">
                <a:solidFill>
                  <a:schemeClr val="bg2"/>
                </a:solidFill>
              </a:rPr>
              <a:t>U Socket 1151 Intel Core i7 6700 3.40GHz/1 </a:t>
            </a:r>
            <a:r>
              <a:rPr lang="en-US" sz="1200" dirty="0" err="1" smtClean="0">
                <a:solidFill>
                  <a:schemeClr val="bg2"/>
                </a:solidFill>
              </a:rPr>
              <a:t>PCIe</a:t>
            </a:r>
            <a:r>
              <a:rPr lang="en-US" sz="1200" dirty="0" smtClean="0">
                <a:solidFill>
                  <a:schemeClr val="bg2"/>
                </a:solidFill>
              </a:rPr>
              <a:t> x16, 3 </a:t>
            </a:r>
            <a:r>
              <a:rPr lang="en-US" sz="1200" dirty="0" err="1" smtClean="0">
                <a:solidFill>
                  <a:schemeClr val="bg2"/>
                </a:solidFill>
              </a:rPr>
              <a:t>PCIe</a:t>
            </a:r>
            <a:r>
              <a:rPr lang="en-US" sz="1200" dirty="0" smtClean="0">
                <a:solidFill>
                  <a:schemeClr val="bg2"/>
                </a:solidFill>
              </a:rPr>
              <a:t> x1, 8 PCI /8Gb RAM/1Tb HDD/DVD/400W/Audio/</a:t>
            </a:r>
            <a:endParaRPr lang="ru-RU" sz="1200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7761" y="2736952"/>
            <a:ext cx="2513897" cy="1664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с двумя усеченными противолежащими углами 6"/>
          <p:cNvSpPr/>
          <p:nvPr/>
        </p:nvSpPr>
        <p:spPr>
          <a:xfrm>
            <a:off x="1431232" y="1928802"/>
            <a:ext cx="2186955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RCK-R100-i7042D</a:t>
            </a:r>
            <a:endParaRPr lang="ru-RU" sz="1200" b="1" dirty="0">
              <a:solidFill>
                <a:srgbClr val="CC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с двумя усеченными противолежащими углами 6"/>
          <p:cNvSpPr/>
          <p:nvPr/>
        </p:nvSpPr>
        <p:spPr>
          <a:xfrm>
            <a:off x="4127259" y="1928802"/>
            <a:ext cx="2186955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RCK-R200-i5082D-RW</a:t>
            </a: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с двумя усеченными противолежащими углами 6"/>
          <p:cNvSpPr/>
          <p:nvPr/>
        </p:nvSpPr>
        <p:spPr>
          <a:xfrm>
            <a:off x="6755551" y="1928802"/>
            <a:ext cx="2186955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RCK-R413-i7081D-W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588" y="2752716"/>
            <a:ext cx="2664296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IPC510MB1101E-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900" y="2752716"/>
            <a:ext cx="2304256" cy="165726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363539" y="1000108"/>
            <a:ext cx="721042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0" fontAlgn="ctr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600" b="1" u="none" strike="noStrike" kern="0" cap="none" spc="0" normalizeH="0" baseline="0" noProof="0" dirty="0" smtClean="0">
                <a:ln>
                  <a:noFill/>
                </a:ln>
                <a:solidFill>
                  <a:srgbClr val="2D43A3"/>
                </a:solidFill>
                <a:effectLst/>
                <a:uLnTx/>
                <a:uFillTx/>
                <a:latin typeface="+mj-lt"/>
                <a:ea typeface="新細明體" pitchFamily="18" charset="-120"/>
                <a:cs typeface="Arial" pitchFamily="34" charset="0"/>
              </a:rPr>
              <a:t>RCK </a:t>
            </a:r>
            <a:r>
              <a:rPr kumimoji="1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2D43A3"/>
                </a:solidFill>
                <a:effectLst/>
                <a:uLnTx/>
                <a:uFillTx/>
                <a:latin typeface="+mj-lt"/>
                <a:ea typeface="新細明體" pitchFamily="18" charset="-120"/>
                <a:cs typeface="Arial" pitchFamily="34" charset="0"/>
              </a:rPr>
              <a:t>промышленные ПК в 19</a:t>
            </a:r>
            <a:r>
              <a:rPr kumimoji="1" lang="en-US" sz="36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"</a:t>
            </a:r>
            <a:endParaRPr kumimoji="1" lang="ru-RU" sz="3600" b="1" u="none" strike="noStrike" kern="0" cap="none" spc="0" normalizeH="0" baseline="0" noProof="0" dirty="0">
              <a:ln>
                <a:noFill/>
              </a:ln>
              <a:solidFill>
                <a:srgbClr val="2D43A3"/>
              </a:solidFill>
              <a:effectLst/>
              <a:uLnTx/>
              <a:uFillTx/>
              <a:latin typeface="+mj-lt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2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103" y="3643314"/>
            <a:ext cx="4081010" cy="2118721"/>
          </a:xfrm>
        </p:spPr>
        <p:txBody>
          <a:bodyPr/>
          <a:lstStyle/>
          <a:p>
            <a:r>
              <a:rPr lang="ru-RU" sz="1600" dirty="0" smtClean="0">
                <a:cs typeface="Arial" pitchFamily="34" charset="0"/>
              </a:rPr>
              <a:t>Компактный стальной корпус</a:t>
            </a:r>
          </a:p>
          <a:p>
            <a:r>
              <a:rPr lang="ru-RU" sz="1600" dirty="0" smtClean="0">
                <a:cs typeface="Arial" pitchFamily="34" charset="0"/>
              </a:rPr>
              <a:t>Возможность монта</a:t>
            </a:r>
            <a:r>
              <a:rPr lang="ru-RU" sz="1600" dirty="0">
                <a:cs typeface="Arial" pitchFamily="34" charset="0"/>
              </a:rPr>
              <a:t>ж</a:t>
            </a:r>
            <a:r>
              <a:rPr lang="ru-RU" sz="1600" dirty="0" smtClean="0">
                <a:cs typeface="Arial" pitchFamily="34" charset="0"/>
              </a:rPr>
              <a:t>а на стену</a:t>
            </a:r>
            <a:r>
              <a:rPr lang="en-US" sz="1600" dirty="0" smtClean="0">
                <a:cs typeface="Arial" pitchFamily="34" charset="0"/>
              </a:rPr>
              <a:t> / </a:t>
            </a:r>
            <a:r>
              <a:rPr lang="ru-RU" sz="1600" dirty="0" smtClean="0">
                <a:cs typeface="Arial" pitchFamily="34" charset="0"/>
              </a:rPr>
              <a:t/>
            </a:r>
            <a:br>
              <a:rPr lang="ru-RU" sz="1600" dirty="0" smtClean="0">
                <a:cs typeface="Arial" pitchFamily="34" charset="0"/>
              </a:rPr>
            </a:br>
            <a:r>
              <a:rPr lang="ru-RU" sz="1600" dirty="0" smtClean="0">
                <a:cs typeface="Arial" pitchFamily="34" charset="0"/>
              </a:rPr>
              <a:t>на стол</a:t>
            </a:r>
          </a:p>
          <a:p>
            <a:r>
              <a:rPr lang="ru-RU" sz="1600" dirty="0" smtClean="0">
                <a:cs typeface="Arial" pitchFamily="34" charset="0"/>
              </a:rPr>
              <a:t>Поддержка </a:t>
            </a:r>
            <a:r>
              <a:rPr lang="en-US" sz="1600" dirty="0" smtClean="0">
                <a:cs typeface="Arial" pitchFamily="34" charset="0"/>
              </a:rPr>
              <a:t>ATX, MINI-ITX </a:t>
            </a:r>
            <a:r>
              <a:rPr lang="ru-RU" sz="1600" dirty="0" smtClean="0">
                <a:cs typeface="Arial" pitchFamily="34" charset="0"/>
              </a:rPr>
              <a:t>и </a:t>
            </a:r>
            <a:r>
              <a:rPr lang="en-US" sz="1600" dirty="0" smtClean="0">
                <a:cs typeface="Arial" pitchFamily="34" charset="0"/>
              </a:rPr>
              <a:t>PICMG </a:t>
            </a:r>
            <a:r>
              <a:rPr lang="ru-RU" sz="1600" dirty="0" smtClean="0">
                <a:cs typeface="Arial" pitchFamily="34" charset="0"/>
              </a:rPr>
              <a:t>процессорных плат</a:t>
            </a:r>
          </a:p>
          <a:p>
            <a:r>
              <a:rPr lang="ru-RU" sz="1600" dirty="0" smtClean="0">
                <a:cs typeface="Arial" pitchFamily="34" charset="0"/>
              </a:rPr>
              <a:t>Широкий набор интерфейсов и портов ввода-вывода при небольших габаритах</a:t>
            </a:r>
          </a:p>
          <a:p>
            <a:pPr marL="0" indent="0">
              <a:buNone/>
            </a:pPr>
            <a:endParaRPr lang="ru-RU" sz="1600" dirty="0"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62102" y="2214554"/>
            <a:ext cx="5353037" cy="12934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2"/>
                </a:solidFill>
                <a:cs typeface="Arial" pitchFamily="34" charset="0"/>
              </a:rPr>
              <a:t>Серия настольно настенных ПК представляет </a:t>
            </a:r>
            <a:r>
              <a:rPr lang="ru-RU" sz="2000" b="1" dirty="0">
                <a:solidFill>
                  <a:schemeClr val="bg2"/>
                </a:solidFill>
                <a:cs typeface="Arial" pitchFamily="34" charset="0"/>
              </a:rPr>
              <a:t>собой идеальное решение для тех случаев, когда необходима компактная, но производительная </a:t>
            </a:r>
            <a:r>
              <a:rPr lang="ru-RU" sz="2000" b="1" dirty="0" smtClean="0">
                <a:solidFill>
                  <a:schemeClr val="bg2"/>
                </a:solidFill>
                <a:cs typeface="Arial" pitchFamily="34" charset="0"/>
              </a:rPr>
              <a:t>система</a:t>
            </a:r>
            <a:endParaRPr lang="de-DE" sz="2000" b="1" dirty="0">
              <a:solidFill>
                <a:schemeClr val="bg2"/>
              </a:solidFill>
              <a:cs typeface="Arial" pitchFamily="34" charset="0"/>
            </a:endParaRPr>
          </a:p>
          <a:p>
            <a:endParaRPr lang="ru-RU" sz="2000" b="1" dirty="0">
              <a:solidFill>
                <a:schemeClr val="bg2"/>
              </a:solidFill>
              <a:cs typeface="Arial" pitchFamily="34" charset="0"/>
            </a:endParaRPr>
          </a:p>
        </p:txBody>
      </p:sp>
      <p:pic>
        <p:nvPicPr>
          <p:cNvPr id="10" name="Рисунок 9" descr="downloadlit.as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6043" y="1907933"/>
            <a:ext cx="1928424" cy="2521200"/>
          </a:xfrm>
          <a:prstGeom prst="rect">
            <a:avLst/>
          </a:prstGeom>
        </p:spPr>
      </p:pic>
      <p:pic>
        <p:nvPicPr>
          <p:cNvPr id="12" name="Рисунок 11" descr="downloadlit.as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357694"/>
            <a:ext cx="2399705" cy="165668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362103" y="1000108"/>
            <a:ext cx="7210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ctr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4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TWR </a:t>
            </a:r>
            <a:r>
              <a:rPr kumimoji="1" lang="ru-RU" sz="34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Компьютеры в настольно-настенном исполнении</a:t>
            </a:r>
            <a:endParaRPr kumimoji="1" lang="ru-RU" sz="3400" b="1" u="none" strike="noStrike" kern="0" cap="none" spc="0" normalizeH="0" baseline="0" noProof="0" dirty="0">
              <a:ln>
                <a:noFill/>
              </a:ln>
              <a:solidFill>
                <a:srgbClr val="2D43A3"/>
              </a:solidFill>
              <a:effectLst/>
              <a:uLnTx/>
              <a:uFillTx/>
              <a:latin typeface="+mj-lt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68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5431430" y="5000636"/>
            <a:ext cx="2712470" cy="1296144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rgbClr val="021E5E"/>
                </a:solidFill>
              </a:rPr>
              <a:t>Настольно-настенный промышленный ПК </a:t>
            </a:r>
            <a:r>
              <a:rPr lang="en-US" sz="1200" dirty="0" smtClean="0">
                <a:solidFill>
                  <a:srgbClr val="021E5E"/>
                </a:solidFill>
              </a:rPr>
              <a:t>Socket 1150 Intel Core i3 4170 3.7GHz/2x2Gb DDR3/500Gb HDD/2 ISA, 2 PCI, 1 PICMG/PCI, 1 PICMG/DVD-RW/350W</a:t>
            </a:r>
            <a:endParaRPr lang="ru-RU" sz="1200" dirty="0">
              <a:solidFill>
                <a:srgbClr val="021E5E"/>
              </a:solidFill>
            </a:endParaRPr>
          </a:p>
        </p:txBody>
      </p:sp>
      <p:sp useBgFill="1"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1670090" y="5000636"/>
            <a:ext cx="3044786" cy="129502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rgbClr val="021E5E"/>
                </a:solidFill>
              </a:rPr>
              <a:t>Настольно-настенный промышленный ПК </a:t>
            </a:r>
            <a:r>
              <a:rPr lang="en-US" sz="1200" dirty="0" smtClean="0">
                <a:solidFill>
                  <a:srgbClr val="021E5E"/>
                </a:solidFill>
              </a:rPr>
              <a:t>Socket LGA1151 Intel Core i3-6100 3.7GHz/Q170/8Gb RAM/1Tb/2LAN/400W</a:t>
            </a:r>
            <a:endParaRPr lang="ru-RU" sz="1200" dirty="0">
              <a:solidFill>
                <a:srgbClr val="021E5E"/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6"/>
          <p:cNvSpPr/>
          <p:nvPr/>
        </p:nvSpPr>
        <p:spPr>
          <a:xfrm>
            <a:off x="1881951" y="2103752"/>
            <a:ext cx="2621064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TWR-DK00-i3081D-W</a:t>
            </a:r>
            <a:endParaRPr lang="ru-RU" sz="1200" b="1" dirty="0">
              <a:solidFill>
                <a:srgbClr val="CC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с двумя усеченными противолежащими углами 6"/>
          <p:cNvSpPr/>
          <p:nvPr/>
        </p:nvSpPr>
        <p:spPr>
          <a:xfrm>
            <a:off x="5563529" y="2103752"/>
            <a:ext cx="2448272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TWR-DK10-iD041D-W</a:t>
            </a:r>
            <a:endParaRPr lang="ru-RU" sz="1200" b="1" dirty="0">
              <a:solidFill>
                <a:srgbClr val="CC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840006_Advantech_IPC-7220-00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636911"/>
            <a:ext cx="2568789" cy="2284949"/>
          </a:xfrm>
          <a:prstGeom prst="rect">
            <a:avLst/>
          </a:prstGeom>
        </p:spPr>
      </p:pic>
      <p:pic>
        <p:nvPicPr>
          <p:cNvPr id="12" name="Рисунок 11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1521" y="2636911"/>
            <a:ext cx="2592288" cy="219919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362103" y="1000108"/>
            <a:ext cx="7210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ctr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4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TWR </a:t>
            </a:r>
            <a:r>
              <a:rPr kumimoji="1" lang="ru-RU" sz="34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Компьютеры в настольно-настенном исполнении</a:t>
            </a:r>
            <a:endParaRPr kumimoji="1" lang="ru-RU" sz="3400" b="1" u="none" strike="noStrike" kern="0" cap="none" spc="0" normalizeH="0" baseline="0" noProof="0" dirty="0">
              <a:ln>
                <a:noFill/>
              </a:ln>
              <a:solidFill>
                <a:srgbClr val="2D43A3"/>
              </a:solidFill>
              <a:effectLst/>
              <a:uLnTx/>
              <a:uFillTx/>
              <a:latin typeface="+mj-lt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90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62103" y="3143248"/>
            <a:ext cx="3514725" cy="2790825"/>
          </a:xfrm>
        </p:spPr>
        <p:txBody>
          <a:bodyPr>
            <a:noAutofit/>
          </a:bodyPr>
          <a:lstStyle/>
          <a:p>
            <a:r>
              <a:rPr lang="ru-RU" sz="1600" dirty="0" smtClean="0">
                <a:cs typeface="Arial" pitchFamily="34" charset="0"/>
              </a:rPr>
              <a:t>Защита IP65 по передней панели</a:t>
            </a:r>
          </a:p>
          <a:p>
            <a:r>
              <a:rPr lang="ru-RU" sz="1600" dirty="0" err="1" smtClean="0">
                <a:cs typeface="Arial" pitchFamily="34" charset="0"/>
              </a:rPr>
              <a:t>Энергоэффективные</a:t>
            </a:r>
            <a:r>
              <a:rPr lang="ru-RU" sz="1600" dirty="0" smtClean="0">
                <a:cs typeface="Arial" pitchFamily="34" charset="0"/>
              </a:rPr>
              <a:t> модели на </a:t>
            </a:r>
            <a:r>
              <a:rPr lang="en-US" sz="1600" dirty="0" smtClean="0">
                <a:cs typeface="Arial" pitchFamily="34" charset="0"/>
              </a:rPr>
              <a:t>Atom</a:t>
            </a:r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/</a:t>
            </a:r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Celeron </a:t>
            </a:r>
            <a:r>
              <a:rPr lang="ru-RU" sz="1600" dirty="0" smtClean="0">
                <a:cs typeface="Arial" pitchFamily="34" charset="0"/>
              </a:rPr>
              <a:t>Высокопроизводительные </a:t>
            </a:r>
            <a:br>
              <a:rPr lang="ru-RU" sz="1600" dirty="0" smtClean="0">
                <a:cs typeface="Arial" pitchFamily="34" charset="0"/>
              </a:rPr>
            </a:br>
            <a:r>
              <a:rPr lang="ru-RU" sz="1600" dirty="0" smtClean="0">
                <a:cs typeface="Arial" pitchFamily="34" charset="0"/>
              </a:rPr>
              <a:t>на </a:t>
            </a:r>
            <a:r>
              <a:rPr lang="en-US" sz="1600" dirty="0" smtClean="0">
                <a:cs typeface="Arial" pitchFamily="34" charset="0"/>
              </a:rPr>
              <a:t>Core i-3/5/7</a:t>
            </a:r>
            <a:endParaRPr lang="ru-RU" sz="1600" dirty="0" smtClean="0">
              <a:cs typeface="Arial" pitchFamily="34" charset="0"/>
            </a:endParaRPr>
          </a:p>
          <a:p>
            <a:r>
              <a:rPr lang="ru-RU" sz="1600" dirty="0" smtClean="0">
                <a:cs typeface="Arial" pitchFamily="34" charset="0"/>
              </a:rPr>
              <a:t>Резистивный</a:t>
            </a:r>
            <a:r>
              <a:rPr lang="en-US" sz="1600" dirty="0" smtClean="0">
                <a:cs typeface="Arial" pitchFamily="34" charset="0"/>
              </a:rPr>
              <a:t>/</a:t>
            </a:r>
            <a:r>
              <a:rPr lang="ru-RU" sz="1600" dirty="0" smtClean="0">
                <a:cs typeface="Arial" pitchFamily="34" charset="0"/>
              </a:rPr>
              <a:t>Емкостный сенсорный экран </a:t>
            </a:r>
          </a:p>
          <a:p>
            <a:r>
              <a:rPr lang="ru-RU" sz="1600" dirty="0" smtClean="0">
                <a:cs typeface="Arial" pitchFamily="34" charset="0"/>
              </a:rPr>
              <a:t>Широкий набор портов ввода</a:t>
            </a:r>
            <a:r>
              <a:rPr lang="en-US" sz="1600" dirty="0" smtClean="0">
                <a:cs typeface="Arial" pitchFamily="34" charset="0"/>
              </a:rPr>
              <a:t>/</a:t>
            </a:r>
            <a:r>
              <a:rPr lang="ru-RU" sz="1600" dirty="0" smtClean="0">
                <a:cs typeface="Arial" pitchFamily="34" charset="0"/>
              </a:rPr>
              <a:t>вывода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62103" y="1874343"/>
            <a:ext cx="5750160" cy="1126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2"/>
                </a:solidFill>
                <a:cs typeface="Arial" pitchFamily="34" charset="0"/>
              </a:rPr>
              <a:t>Панельные компьютеры </a:t>
            </a:r>
            <a:r>
              <a:rPr lang="en-US" sz="2000" b="1" dirty="0" smtClean="0">
                <a:solidFill>
                  <a:schemeClr val="bg2"/>
                </a:solidFill>
                <a:cs typeface="Arial" pitchFamily="34" charset="0"/>
              </a:rPr>
              <a:t>PNL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2"/>
                </a:solidFill>
                <a:cs typeface="Arial" pitchFamily="34" charset="0"/>
              </a:rPr>
              <a:t>Объединены промышленный компьютер и LCD-монитор.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643438" y="2143116"/>
            <a:ext cx="4410755" cy="4178553"/>
            <a:chOff x="4336765" y="1767508"/>
            <a:chExt cx="4807235" cy="4554161"/>
          </a:xfrm>
        </p:grpSpPr>
        <p:pic>
          <p:nvPicPr>
            <p:cNvPr id="10" name="Рисунок 9" descr="POC-W242_wSW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6765" y="2889372"/>
              <a:ext cx="2088877" cy="2103705"/>
            </a:xfrm>
            <a:prstGeom prst="rect">
              <a:avLst/>
            </a:prstGeom>
          </p:spPr>
        </p:pic>
        <p:pic>
          <p:nvPicPr>
            <p:cNvPr id="12" name="Рисунок 11" descr="ppc-615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2098" y="3632469"/>
              <a:ext cx="2471902" cy="2689200"/>
            </a:xfrm>
            <a:prstGeom prst="rect">
              <a:avLst/>
            </a:prstGeom>
          </p:spPr>
        </p:pic>
        <p:pic>
          <p:nvPicPr>
            <p:cNvPr id="13" name="Рисунок 12" descr="tpc-214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2104" y="1767508"/>
              <a:ext cx="2282383" cy="2530096"/>
            </a:xfrm>
            <a:prstGeom prst="rect">
              <a:avLst/>
            </a:prstGeom>
          </p:spPr>
        </p:pic>
        <p:pic>
          <p:nvPicPr>
            <p:cNvPr id="14" name="Рисунок 13" descr="175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3435" y="3892569"/>
              <a:ext cx="2376019" cy="2322513"/>
            </a:xfrm>
            <a:prstGeom prst="rect">
              <a:avLst/>
            </a:prstGeom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362103" y="1000108"/>
            <a:ext cx="721042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ctr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PNL </a:t>
            </a:r>
            <a:r>
              <a:rPr kumimoji="1" lang="ru-RU" sz="36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Панельные компьютеры</a:t>
            </a:r>
            <a:endParaRPr kumimoji="1" lang="ru-RU" sz="3600" b="1" u="none" strike="noStrike" kern="0" cap="none" spc="0" normalizeH="0" baseline="0" noProof="0" dirty="0">
              <a:ln>
                <a:noFill/>
              </a:ln>
              <a:solidFill>
                <a:srgbClr val="2D43A3"/>
              </a:solidFill>
              <a:effectLst/>
              <a:uLnTx/>
              <a:uFillTx/>
              <a:latin typeface="+mj-lt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39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6084168" y="4942286"/>
            <a:ext cx="2712470" cy="144000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rgbClr val="021E5E"/>
                </a:solidFill>
              </a:rPr>
              <a:t>Панельный ПК 19" </a:t>
            </a:r>
            <a:r>
              <a:rPr lang="en-US" sz="1200" dirty="0" smtClean="0">
                <a:solidFill>
                  <a:srgbClr val="021E5E"/>
                </a:solidFill>
              </a:rPr>
              <a:t>Intel CPU Core i3-4360 3.7 GHz/4Gb RAM/500Gb/2PCI </a:t>
            </a:r>
            <a:r>
              <a:rPr lang="en-US" sz="1200" dirty="0" err="1" smtClean="0">
                <a:solidFill>
                  <a:srgbClr val="021E5E"/>
                </a:solidFill>
              </a:rPr>
              <a:t>TouchScreen</a:t>
            </a:r>
            <a:r>
              <a:rPr lang="en-US" sz="1200" dirty="0" smtClean="0">
                <a:solidFill>
                  <a:srgbClr val="021E5E"/>
                </a:solidFill>
              </a:rPr>
              <a:t>/DVD-RW/</a:t>
            </a:r>
            <a:endParaRPr lang="ru-RU" sz="1200" dirty="0">
              <a:solidFill>
                <a:srgbClr val="021E5E"/>
              </a:solidFill>
            </a:endParaRPr>
          </a:p>
        </p:txBody>
      </p:sp>
      <p:sp useBgFill="1"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1239182" y="4942286"/>
            <a:ext cx="2972778" cy="144000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Безвентиляторный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панельный ПК 12.1"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Celeron N2930 1.83GHz/4Gb RAM/128Gb SSD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mSATA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9" y="2647798"/>
            <a:ext cx="2710540" cy="2081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с двумя усеченными противолежащими углами 6"/>
          <p:cNvSpPr/>
          <p:nvPr/>
        </p:nvSpPr>
        <p:spPr>
          <a:xfrm>
            <a:off x="1374872" y="2103752"/>
            <a:ext cx="2621064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PNL-PP12-iA021D-W</a:t>
            </a:r>
            <a:endParaRPr lang="ru-RU" sz="1200" b="1" dirty="0">
              <a:solidFill>
                <a:srgbClr val="CC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с двумя усеченными противолежащими углами 6"/>
          <p:cNvSpPr/>
          <p:nvPr/>
        </p:nvSpPr>
        <p:spPr>
          <a:xfrm>
            <a:off x="6012160" y="2130966"/>
            <a:ext cx="2809665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PNL-PP19-i3041D-W </a:t>
            </a:r>
            <a:endParaRPr lang="ru-RU" sz="1200" b="1" dirty="0">
              <a:solidFill>
                <a:srgbClr val="CC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&amp;Kcy;&amp;acy;&amp;rcy;&amp;tcy;&amp;icy;&amp;ncy;&amp;kcy;&amp;icy; &amp;pcy;&amp;ocy; &amp;zcy;&amp;acy;&amp;pcy;&amp;rcy;&amp;ocy;&amp;scy;&amp;ucy; ppc-312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2664296" cy="266429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362103" y="1000108"/>
            <a:ext cx="721042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ctr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PNL </a:t>
            </a:r>
            <a:r>
              <a:rPr kumimoji="1" lang="ru-RU" sz="36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Панельные компьютеры</a:t>
            </a:r>
            <a:endParaRPr kumimoji="1" lang="ru-RU" sz="3600" b="1" u="none" strike="noStrike" kern="0" cap="none" spc="0" normalizeH="0" baseline="0" noProof="0" dirty="0">
              <a:ln>
                <a:noFill/>
              </a:ln>
              <a:solidFill>
                <a:srgbClr val="2D43A3"/>
              </a:solidFill>
              <a:effectLst/>
              <a:uLnTx/>
              <a:uFillTx/>
              <a:latin typeface="+mj-lt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90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103" y="1714488"/>
            <a:ext cx="5160076" cy="210481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Компьютеры </a:t>
            </a:r>
            <a:r>
              <a:rPr lang="en-US" sz="2000" dirty="0" smtClean="0"/>
              <a:t>EMB </a:t>
            </a:r>
            <a:r>
              <a:rPr lang="ru-RU" sz="2000" dirty="0" smtClean="0"/>
              <a:t>предназначены для создания компактных встраиваемых систем в условиях ограниченного  свободного пространства и высоких требований к окружающей среде.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62103" y="3357562"/>
            <a:ext cx="4653917" cy="262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2"/>
                </a:solidFill>
              </a:rPr>
              <a:t>Компактный корпус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chemeClr val="bg2"/>
                </a:solidFill>
              </a:rPr>
              <a:t>Безвентиляторное</a:t>
            </a:r>
            <a:r>
              <a:rPr lang="ru-RU" sz="1600" dirty="0" smtClean="0">
                <a:solidFill>
                  <a:schemeClr val="bg2"/>
                </a:solidFill>
              </a:rPr>
              <a:t> исполнение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2"/>
                </a:solidFill>
              </a:rPr>
              <a:t>Эффективный </a:t>
            </a:r>
            <a:r>
              <a:rPr lang="ru-RU" sz="1600" dirty="0" err="1" smtClean="0">
                <a:solidFill>
                  <a:schemeClr val="bg2"/>
                </a:solidFill>
              </a:rPr>
              <a:t>теплоотвод</a:t>
            </a:r>
            <a:endParaRPr lang="ru-RU" sz="1600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2"/>
                </a:solidFill>
              </a:rPr>
              <a:t>Поддержка </a:t>
            </a:r>
            <a:r>
              <a:rPr lang="ru-RU" sz="1600" dirty="0" err="1" smtClean="0">
                <a:solidFill>
                  <a:schemeClr val="bg2"/>
                </a:solidFill>
              </a:rPr>
              <a:t>энергоэффективных</a:t>
            </a:r>
            <a:r>
              <a:rPr lang="ru-RU" sz="1600" dirty="0" smtClean="0">
                <a:solidFill>
                  <a:schemeClr val="bg2"/>
                </a:solidFill>
              </a:rPr>
              <a:t> процессоров </a:t>
            </a:r>
            <a:r>
              <a:rPr lang="en-US" sz="1600" dirty="0" smtClean="0">
                <a:solidFill>
                  <a:schemeClr val="bg2"/>
                </a:solidFill>
              </a:rPr>
              <a:t>Intel Atom, AMD </a:t>
            </a:r>
            <a:r>
              <a:rPr lang="ru-RU" sz="1600" dirty="0" smtClean="0">
                <a:solidFill>
                  <a:schemeClr val="bg2"/>
                </a:solidFill>
              </a:rPr>
              <a:t>и высокопроизводительных </a:t>
            </a:r>
            <a:r>
              <a:rPr lang="en-US" sz="1600" dirty="0" smtClean="0">
                <a:solidFill>
                  <a:schemeClr val="bg2"/>
                </a:solidFill>
              </a:rPr>
              <a:t>Core i-3/5/7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2"/>
                </a:solidFill>
              </a:rPr>
              <a:t>Широкий набор интерфейсов и портов ввода</a:t>
            </a:r>
            <a:r>
              <a:rPr lang="en-US" sz="1600" dirty="0" smtClean="0">
                <a:solidFill>
                  <a:schemeClr val="bg2"/>
                </a:solidFill>
              </a:rPr>
              <a:t>/</a:t>
            </a:r>
            <a:r>
              <a:rPr lang="ru-RU" sz="1600" dirty="0" smtClean="0">
                <a:solidFill>
                  <a:schemeClr val="bg2"/>
                </a:solidFill>
              </a:rPr>
              <a:t>вывода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2"/>
                </a:solidFill>
              </a:rPr>
              <a:t>Расширенный рабочий температурный диапазон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1010" y="4286256"/>
            <a:ext cx="3523500" cy="192882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362103" y="1000108"/>
            <a:ext cx="721042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ctr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EMB </a:t>
            </a:r>
            <a:r>
              <a:rPr kumimoji="1" lang="ru-RU" sz="36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Встраиваемые ПК</a:t>
            </a:r>
            <a:endParaRPr kumimoji="1" lang="ru-RU" sz="3600" b="1" u="none" strike="noStrike" kern="0" cap="none" spc="0" normalizeH="0" baseline="0" noProof="0" dirty="0">
              <a:ln>
                <a:noFill/>
              </a:ln>
              <a:solidFill>
                <a:srgbClr val="2D43A3"/>
              </a:solidFill>
              <a:effectLst/>
              <a:uLnTx/>
              <a:uFillTx/>
              <a:latin typeface="+mj-lt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87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Прямоугольник с двумя усеченными противолежащими углами 22"/>
          <p:cNvSpPr/>
          <p:nvPr/>
        </p:nvSpPr>
        <p:spPr>
          <a:xfrm>
            <a:off x="1495999" y="4500570"/>
            <a:ext cx="2160000" cy="151621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2"/>
                </a:solidFill>
              </a:rPr>
              <a:t>Компьютер встраиваемый </a:t>
            </a:r>
            <a:r>
              <a:rPr lang="en-US" sz="1200" dirty="0" smtClean="0">
                <a:solidFill>
                  <a:schemeClr val="bg2"/>
                </a:solidFill>
              </a:rPr>
              <a:t>Intel® Atom™ Dual Core N2600, 1.6 GHz, DDR3 2GB, 128Gb SSD</a:t>
            </a:r>
            <a:endParaRPr lang="ru-RU" sz="1200" dirty="0">
              <a:solidFill>
                <a:schemeClr val="bg2"/>
              </a:solidFill>
            </a:endParaRPr>
          </a:p>
        </p:txBody>
      </p:sp>
      <p:sp useBgFill="1"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4074686" y="4500570"/>
            <a:ext cx="2160000" cy="151621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bg2"/>
                </a:solidFill>
              </a:rPr>
              <a:t>Встраиваемый ПК  </a:t>
            </a:r>
            <a:r>
              <a:rPr lang="en-US" sz="1200" dirty="0" smtClean="0">
                <a:solidFill>
                  <a:schemeClr val="bg2"/>
                </a:solidFill>
              </a:rPr>
              <a:t>Intel CPU Core i3-6100U 2.3GHz/8GB RAM/ 4 x LANs, 4 x </a:t>
            </a:r>
            <a:r>
              <a:rPr lang="en-US" sz="1200" dirty="0" err="1" smtClean="0">
                <a:solidFill>
                  <a:schemeClr val="bg2"/>
                </a:solidFill>
              </a:rPr>
              <a:t>mPCIe</a:t>
            </a:r>
            <a:r>
              <a:rPr lang="en-US" sz="1200" dirty="0" smtClean="0">
                <a:solidFill>
                  <a:schemeClr val="bg2"/>
                </a:solidFill>
              </a:rPr>
              <a:t>/256Gb SSD</a:t>
            </a:r>
            <a:endParaRPr lang="ru-RU" sz="1200" dirty="0">
              <a:solidFill>
                <a:schemeClr val="bg2"/>
              </a:solidFill>
            </a:endParaRPr>
          </a:p>
        </p:txBody>
      </p:sp>
      <p:sp useBgFill="1"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6609154" y="4500570"/>
            <a:ext cx="2241335" cy="151621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bg2"/>
                </a:solidFill>
              </a:rPr>
              <a:t>Встраиваемый </a:t>
            </a:r>
            <a:r>
              <a:rPr lang="ru-RU" sz="1200" dirty="0" err="1" smtClean="0">
                <a:solidFill>
                  <a:schemeClr val="bg2"/>
                </a:solidFill>
              </a:rPr>
              <a:t>безвентиляторный</a:t>
            </a:r>
            <a:r>
              <a:rPr lang="ru-RU" sz="1200" dirty="0" smtClean="0">
                <a:solidFill>
                  <a:schemeClr val="bg2"/>
                </a:solidFill>
              </a:rPr>
              <a:t> ПК для энергетики 2</a:t>
            </a:r>
            <a:r>
              <a:rPr lang="en-US" sz="1200" dirty="0" smtClean="0">
                <a:solidFill>
                  <a:schemeClr val="bg2"/>
                </a:solidFill>
              </a:rPr>
              <a:t>U Intel® Core i3-6100E 2.7GHz/8Gb DDR4/500Gb HDD/2xGbE LAN, 2xDVI, </a:t>
            </a:r>
            <a:r>
              <a:rPr lang="en-US" sz="1200" smtClean="0">
                <a:solidFill>
                  <a:schemeClr val="bg2"/>
                </a:solidFill>
              </a:rPr>
              <a:t>2xPCIe </a:t>
            </a:r>
            <a:r>
              <a:rPr lang="en-US" sz="1200" smtClean="0">
                <a:solidFill>
                  <a:schemeClr val="bg2"/>
                </a:solidFill>
              </a:rPr>
              <a:t>x4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с двумя усеченными противолежащими углами 6"/>
          <p:cNvSpPr/>
          <p:nvPr/>
        </p:nvSpPr>
        <p:spPr>
          <a:xfrm>
            <a:off x="1428728" y="2101030"/>
            <a:ext cx="2294543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EMB-ADCP-iA021D</a:t>
            </a:r>
            <a:endParaRPr lang="ru-RU" sz="1200" b="1" dirty="0">
              <a:solidFill>
                <a:srgbClr val="CC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с двумя усеченными противолежащими углами 6"/>
          <p:cNvSpPr/>
          <p:nvPr/>
        </p:nvSpPr>
        <p:spPr>
          <a:xfrm>
            <a:off x="4061209" y="2101030"/>
            <a:ext cx="2186955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EMB-ADPW-i3081D</a:t>
            </a: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с двумя усеченными противолежащими углами 6"/>
          <p:cNvSpPr/>
          <p:nvPr/>
        </p:nvSpPr>
        <p:spPr>
          <a:xfrm>
            <a:off x="6574639" y="2101030"/>
            <a:ext cx="2310364" cy="443504"/>
          </a:xfrm>
          <a:prstGeom prst="snip2DiagRect">
            <a:avLst/>
          </a:prstGeom>
          <a:gradFill>
            <a:gsLst>
              <a:gs pos="0">
                <a:srgbClr val="FFC000">
                  <a:alpha val="66000"/>
                </a:srgbClr>
              </a:gs>
              <a:gs pos="100000">
                <a:srgbClr val="21D6E0"/>
              </a:gs>
              <a:gs pos="49000">
                <a:srgbClr val="0070C0"/>
              </a:gs>
              <a:gs pos="77000">
                <a:srgbClr val="002060"/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EMB-ADPF-iA041D-SR-IEC</a:t>
            </a: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233" y="3043777"/>
            <a:ext cx="3120907" cy="1145288"/>
          </a:xfrm>
          <a:prstGeom prst="rect">
            <a:avLst/>
          </a:prstGeom>
          <a:noFill/>
        </p:spPr>
      </p:pic>
      <p:pic>
        <p:nvPicPr>
          <p:cNvPr id="15366" name="Picture 6" descr="Картинки по запросу mic-7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071" y="2636912"/>
            <a:ext cx="2095500" cy="2095501"/>
          </a:xfrm>
          <a:prstGeom prst="rect">
            <a:avLst/>
          </a:prstGeom>
          <a:noFill/>
        </p:spPr>
      </p:pic>
      <p:pic>
        <p:nvPicPr>
          <p:cNvPr id="15368" name="Picture 8" descr="Картинки по запросу ark-112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5874" y="2708920"/>
            <a:ext cx="2000250" cy="2000251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362103" y="1000108"/>
            <a:ext cx="721042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ctr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EMB </a:t>
            </a:r>
            <a:r>
              <a:rPr kumimoji="1" lang="ru-RU" sz="3600" b="1" kern="0" dirty="0" smtClean="0">
                <a:solidFill>
                  <a:srgbClr val="2D43A3"/>
                </a:solidFill>
                <a:latin typeface="+mj-lt"/>
                <a:ea typeface="新細明體" pitchFamily="18" charset="-120"/>
                <a:cs typeface="Arial" pitchFamily="34" charset="0"/>
              </a:rPr>
              <a:t>Встраиваемые ПК</a:t>
            </a:r>
            <a:endParaRPr kumimoji="1" lang="ru-RU" sz="3600" b="1" u="none" strike="noStrike" kern="0" cap="none" spc="0" normalizeH="0" baseline="0" noProof="0" dirty="0">
              <a:ln>
                <a:noFill/>
              </a:ln>
              <a:solidFill>
                <a:srgbClr val="2D43A3"/>
              </a:solidFill>
              <a:effectLst/>
              <a:uLnTx/>
              <a:uFillTx/>
              <a:latin typeface="+mj-lt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2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290" y="1857364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/>
                </a:solidFill>
              </a:rPr>
              <a:t>  С 2004 года на рынке автоматизации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/>
                </a:solidFill>
              </a:rPr>
              <a:t>  Более 4000 клиентов во всех регионах России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/>
                </a:solidFill>
              </a:rPr>
              <a:t>  За время работы: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2"/>
                </a:solidFill>
              </a:rPr>
              <a:t>  Более 10000 промышленных компьютеров </a:t>
            </a:r>
            <a:br>
              <a:rPr lang="ru-RU" sz="2000" b="1" dirty="0" smtClean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>      собственной сборки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2"/>
                </a:solidFill>
              </a:rPr>
              <a:t>  Более 25000 готовых решений </a:t>
            </a:r>
            <a:br>
              <a:rPr lang="ru-RU" sz="2000" b="1" dirty="0" smtClean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>     (встраиваемых и панельных ПК, рабочих станций)</a:t>
            </a: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57290" y="1065926"/>
            <a:ext cx="635798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zh-TW" sz="3600" b="1" dirty="0" smtClean="0">
                <a:solidFill>
                  <a:srgbClr val="2D43A3"/>
                </a:solidFill>
                <a:latin typeface="+mj-lt"/>
              </a:rPr>
              <a:t>АВЕОН в цифрах</a:t>
            </a:r>
            <a:endParaRPr lang="ru-RU" altLang="zh-TW" sz="3600" b="1" dirty="0">
              <a:solidFill>
                <a:srgbClr val="2D43A3"/>
              </a:solidFill>
              <a:latin typeface="+mj-lt"/>
            </a:endParaRPr>
          </a:p>
        </p:txBody>
      </p:sp>
      <p:pic>
        <p:nvPicPr>
          <p:cNvPr id="9" name="Рисунок 8" descr="ruggnet-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27784" y="5329648"/>
            <a:ext cx="4392487" cy="7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62103" y="1000108"/>
            <a:ext cx="7210425" cy="720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D43A3"/>
                </a:solidFill>
                <a:cs typeface="Arial" pitchFamily="34" charset="0"/>
              </a:rPr>
              <a:t>Производство</a:t>
            </a:r>
            <a:endParaRPr lang="ru-RU" sz="3600" b="1" dirty="0">
              <a:solidFill>
                <a:srgbClr val="2D43A3"/>
              </a:solidFill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304925" y="1928802"/>
            <a:ext cx="3267075" cy="35988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>
                <a:cs typeface="Arial" pitchFamily="34" charset="0"/>
              </a:rPr>
              <a:t>Собственная сборочная линия: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cs typeface="Arial" pitchFamily="34" charset="0"/>
              </a:rPr>
              <a:t>Квалифицированный персонал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cs typeface="Arial" pitchFamily="34" charset="0"/>
              </a:rPr>
              <a:t>Высокая производительность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cs typeface="Arial" pitchFamily="34" charset="0"/>
              </a:rPr>
              <a:t>Собственный склад и кратчайшие сроки производства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cs typeface="Arial" pitchFamily="34" charset="0"/>
              </a:rPr>
              <a:t>Более 3000 компьютеров собранных в 2016-2017 годах</a:t>
            </a:r>
          </a:p>
          <a:p>
            <a:endParaRPr lang="ru-RU" sz="1600" dirty="0"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698" y="2000241"/>
            <a:ext cx="4338504" cy="38576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9193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62103" y="1000108"/>
            <a:ext cx="7210425" cy="10810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D43A3"/>
                </a:solidFill>
                <a:cs typeface="Arial" pitchFamily="34" charset="0"/>
              </a:rPr>
              <a:t>Контроль качества и </a:t>
            </a:r>
            <a:r>
              <a:rPr lang="ru-RU" sz="3600" b="1" dirty="0" smtClean="0">
                <a:solidFill>
                  <a:srgbClr val="2D43A3"/>
                </a:solidFill>
                <a:cs typeface="Arial" pitchFamily="34" charset="0"/>
              </a:rPr>
              <a:t>особые методики тестирования</a:t>
            </a:r>
            <a:endParaRPr lang="ru-RU" sz="3600" b="1" dirty="0">
              <a:solidFill>
                <a:srgbClr val="2D43A3"/>
              </a:solidFill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355508" y="2349119"/>
            <a:ext cx="7106778" cy="3437335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Arial" pitchFamily="34" charset="0"/>
              </a:rPr>
              <a:t>100% </a:t>
            </a:r>
            <a:r>
              <a:rPr lang="ru-RU" sz="2000" dirty="0" smtClean="0">
                <a:cs typeface="Arial" pitchFamily="34" charset="0"/>
              </a:rPr>
              <a:t>входной контроль качества комплектующих.</a:t>
            </a:r>
          </a:p>
          <a:p>
            <a:r>
              <a:rPr lang="en-US" sz="2000" dirty="0" smtClean="0">
                <a:cs typeface="Arial" pitchFamily="34" charset="0"/>
              </a:rPr>
              <a:t>24</a:t>
            </a:r>
            <a:r>
              <a:rPr lang="ru-RU" sz="2000" dirty="0" smtClean="0">
                <a:cs typeface="Arial" pitchFamily="34" charset="0"/>
              </a:rPr>
              <a:t>-часовое тестирование в </a:t>
            </a:r>
            <a:r>
              <a:rPr lang="ru-RU" sz="2000" dirty="0" err="1" smtClean="0">
                <a:cs typeface="Arial" pitchFamily="34" charset="0"/>
              </a:rPr>
              <a:t>термокамере</a:t>
            </a:r>
            <a:r>
              <a:rPr lang="ru-RU" sz="2000" dirty="0" smtClean="0">
                <a:cs typeface="Arial" pitchFamily="34" charset="0"/>
              </a:rPr>
              <a:t> при полной нагрузке.</a:t>
            </a:r>
          </a:p>
          <a:p>
            <a:r>
              <a:rPr lang="ru-RU" sz="2000" dirty="0" smtClean="0">
                <a:cs typeface="Arial" pitchFamily="34" charset="0"/>
              </a:rPr>
              <a:t>Обязательная проверка всех слотов расширения и портов ввода-вывода</a:t>
            </a:r>
          </a:p>
          <a:p>
            <a:r>
              <a:rPr lang="ru-RU" sz="2000" dirty="0" smtClean="0">
                <a:cs typeface="Arial" pitchFamily="34" charset="0"/>
              </a:rPr>
              <a:t>Тестирование оперативной памяти, жестких дисков, процессора</a:t>
            </a:r>
          </a:p>
          <a:p>
            <a:pPr>
              <a:defRPr/>
            </a:pPr>
            <a:r>
              <a:rPr lang="ru-RU" sz="2000" dirty="0">
                <a:cs typeface="Arial" pitchFamily="34" charset="0"/>
              </a:rPr>
              <a:t>Наработка на отказ более 50 тысяч </a:t>
            </a:r>
            <a:r>
              <a:rPr lang="ru-RU" sz="2000" dirty="0" smtClean="0">
                <a:cs typeface="Arial" pitchFamily="34" charset="0"/>
              </a:rPr>
              <a:t>часов</a:t>
            </a:r>
            <a:endParaRPr lang="ru-RU" sz="2000" dirty="0">
              <a:cs typeface="Arial" pitchFamily="34" charset="0"/>
            </a:endParaRPr>
          </a:p>
          <a:p>
            <a:pPr>
              <a:defRPr/>
            </a:pPr>
            <a:r>
              <a:rPr lang="ru-RU" sz="2000" dirty="0">
                <a:cs typeface="Arial" pitchFamily="34" charset="0"/>
              </a:rPr>
              <a:t>Гарантия до 3-х лет.</a:t>
            </a:r>
            <a:endParaRPr lang="en-US" sz="2000" dirty="0">
              <a:cs typeface="Arial" pitchFamily="34" charset="0"/>
            </a:endParaRPr>
          </a:p>
          <a:p>
            <a:endParaRPr lang="ru-RU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33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62103" y="1000108"/>
            <a:ext cx="7210425" cy="720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D43A3"/>
                </a:solidFill>
                <a:cs typeface="Arial" pitchFamily="34" charset="0"/>
              </a:rPr>
              <a:t>Культура сборки	</a:t>
            </a:r>
            <a:endParaRPr lang="ru-RU" sz="3600" b="1" dirty="0">
              <a:solidFill>
                <a:srgbClr val="2D43A3"/>
              </a:solidFill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62103" y="1785926"/>
            <a:ext cx="2950095" cy="18222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cs typeface="Arial" pitchFamily="34" charset="0"/>
              </a:rPr>
              <a:t>При сборке каждого компьютера особое внимание уделяется аккуратной укладке всех соединительных </a:t>
            </a:r>
            <a:r>
              <a:rPr lang="ru-RU" sz="1800" dirty="0" smtClean="0">
                <a:cs typeface="Arial" pitchFamily="34" charset="0"/>
              </a:rPr>
              <a:t>кабелей</a:t>
            </a:r>
            <a:endParaRPr lang="ru-RU" sz="1800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cs typeface="Arial" pitchFamily="34" charset="0"/>
            </a:endParaRPr>
          </a:p>
        </p:txBody>
      </p:sp>
      <p:pic>
        <p:nvPicPr>
          <p:cNvPr id="30" name="Picture 3" descr="C:\Documents and Settings\Администратор\Рабочий стол\Фото iROBO-2000\IMG_1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347" y="4243693"/>
            <a:ext cx="2079408" cy="1849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Documents and Settings\Администратор\Рабочий стол\Фото iROBO-2000\IMG_1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85926"/>
            <a:ext cx="2428875" cy="21605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3653085" y="4214818"/>
            <a:ext cx="1753791" cy="1908175"/>
            <a:chOff x="2963753" y="3322094"/>
            <a:chExt cx="2338388" cy="1908175"/>
          </a:xfrm>
        </p:grpSpPr>
        <p:sp>
          <p:nvSpPr>
            <p:cNvPr id="33" name="Прямоугольная выноска 32"/>
            <p:cNvSpPr/>
            <p:nvPr/>
          </p:nvSpPr>
          <p:spPr bwMode="auto">
            <a:xfrm>
              <a:off x="2963753" y="3322094"/>
              <a:ext cx="2338388" cy="1908175"/>
            </a:xfrm>
            <a:prstGeom prst="wedgeRectCallout">
              <a:avLst>
                <a:gd name="adj1" fmla="val -120500"/>
                <a:gd name="adj2" fmla="val -2096"/>
              </a:avLst>
            </a:prstGeom>
            <a:gradFill flip="none" rotWithShape="1">
              <a:gsLst>
                <a:gs pos="0">
                  <a:srgbClr val="FECFAA"/>
                </a:gs>
                <a:gs pos="50000">
                  <a:srgbClr val="FEA501">
                    <a:tint val="44500"/>
                    <a:satMod val="160000"/>
                  </a:srgbClr>
                </a:gs>
                <a:gs pos="100000">
                  <a:srgbClr val="FEA50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879" y="3376862"/>
              <a:ext cx="2243137" cy="1798637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FFFFFF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5" name="Группа 34"/>
          <p:cNvGrpSpPr>
            <a:grpSpLocks/>
          </p:cNvGrpSpPr>
          <p:nvPr/>
        </p:nvGrpSpPr>
        <p:grpSpPr bwMode="auto">
          <a:xfrm>
            <a:off x="4127982" y="1785926"/>
            <a:ext cx="1753791" cy="1908175"/>
            <a:chOff x="3314700" y="1154113"/>
            <a:chExt cx="2338388" cy="1908175"/>
          </a:xfrm>
        </p:grpSpPr>
        <p:sp>
          <p:nvSpPr>
            <p:cNvPr id="36" name="Прямоугольная выноска 35"/>
            <p:cNvSpPr/>
            <p:nvPr/>
          </p:nvSpPr>
          <p:spPr bwMode="auto">
            <a:xfrm>
              <a:off x="3314700" y="1154113"/>
              <a:ext cx="2338388" cy="1908175"/>
            </a:xfrm>
            <a:prstGeom prst="wedgeRectCallout">
              <a:avLst>
                <a:gd name="adj1" fmla="val 88492"/>
                <a:gd name="adj2" fmla="val -1092"/>
              </a:avLst>
            </a:prstGeom>
            <a:gradFill flip="none" rotWithShape="1">
              <a:gsLst>
                <a:gs pos="0">
                  <a:srgbClr val="FECFAA"/>
                </a:gs>
                <a:gs pos="50000">
                  <a:srgbClr val="FEA501">
                    <a:tint val="44500"/>
                    <a:satMod val="160000"/>
                  </a:srgbClr>
                </a:gs>
                <a:gs pos="100000">
                  <a:srgbClr val="FEA501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49" y="1223824"/>
              <a:ext cx="2243137" cy="180022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sx="1000" sy="1000" algn="ctr" rotWithShape="0">
                <a:srgbClr val="0061B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8" name="Объект 2"/>
          <p:cNvSpPr txBox="1">
            <a:spLocks/>
          </p:cNvSpPr>
          <p:nvPr/>
        </p:nvSpPr>
        <p:spPr>
          <a:xfrm>
            <a:off x="5572132" y="4286256"/>
            <a:ext cx="3383261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/>
                </a:solidFill>
                <a:cs typeface="Arial" pitchFamily="34" charset="0"/>
              </a:rPr>
              <a:t>Сигнальные и соединительные кабели надежно фиксируются, что полностью исключает вероятность попадания во вращающиеся элементы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7533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6902" y="1000108"/>
            <a:ext cx="7061312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2D43A3"/>
                </a:solidFill>
                <a:cs typeface="Arial" pitchFamily="34" charset="0"/>
              </a:rPr>
              <a:t>Разработка уникальных конфигураций</a:t>
            </a:r>
            <a:endParaRPr lang="ru-RU" sz="3600" b="1" dirty="0">
              <a:solidFill>
                <a:srgbClr val="2D43A3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6416" y="2143116"/>
            <a:ext cx="7377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Специалисты компании АВЕОН</a:t>
            </a:r>
            <a:r>
              <a:rPr lang="en-US" b="1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готовы предложить услуги по разработке и сборке уникальных конфигураций компьютеров под требования клиента.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357562"/>
            <a:ext cx="5040560" cy="282271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5020320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853653"/>
            <a:ext cx="6500858" cy="3789925"/>
          </a:xfrm>
        </p:spPr>
        <p:txBody>
          <a:bodyPr/>
          <a:lstStyle/>
          <a:p>
            <a:r>
              <a:rPr lang="ru-RU" sz="2000" dirty="0" smtClean="0"/>
              <a:t>Многолетний опыт исключает несовместимость</a:t>
            </a:r>
          </a:p>
          <a:p>
            <a:r>
              <a:rPr lang="ru-RU" sz="2000" dirty="0" smtClean="0"/>
              <a:t>Высококвалифицированная сборка. Тестирование</a:t>
            </a:r>
          </a:p>
          <a:p>
            <a:r>
              <a:rPr lang="ru-RU" sz="2000" dirty="0" smtClean="0"/>
              <a:t>Гибкое конфигурирование под требования заказчиков</a:t>
            </a:r>
          </a:p>
          <a:p>
            <a:r>
              <a:rPr lang="ru-RU" sz="2000" dirty="0" smtClean="0"/>
              <a:t>Проверенные производители комплектующих</a:t>
            </a:r>
          </a:p>
          <a:p>
            <a:r>
              <a:rPr lang="ru-RU" sz="2000" dirty="0" smtClean="0"/>
              <a:t>Долгий срок доступности решений</a:t>
            </a:r>
          </a:p>
          <a:p>
            <a:r>
              <a:rPr lang="ru-RU" sz="2000" dirty="0" smtClean="0"/>
              <a:t>Ориентир на работу 24/7/365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1000108"/>
            <a:ext cx="7358114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2D43A3"/>
                </a:solidFill>
                <a:cs typeface="Arial" pitchFamily="34" charset="0"/>
              </a:rPr>
              <a:t>Преимущества</a:t>
            </a:r>
            <a:endParaRPr lang="ru-RU" sz="3600" b="1" dirty="0">
              <a:solidFill>
                <a:srgbClr val="2D43A3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428728" y="1785926"/>
            <a:ext cx="6824944" cy="4512033"/>
            <a:chOff x="1428728" y="1268760"/>
            <a:chExt cx="7715272" cy="5100637"/>
          </a:xfrm>
        </p:grpSpPr>
        <p:pic>
          <p:nvPicPr>
            <p:cNvPr id="44034" name="Picture 2" descr="stk128397rke"/>
            <p:cNvPicPr>
              <a:picLocks noChangeAspect="1" noChangeArrowheads="1"/>
            </p:cNvPicPr>
            <p:nvPr/>
          </p:nvPicPr>
          <p:blipFill>
            <a:blip r:embed="rId3" cstate="print"/>
            <a:srcRect l="15625"/>
            <a:stretch>
              <a:fillRect/>
            </a:stretch>
          </p:blipFill>
          <p:spPr bwMode="auto">
            <a:xfrm>
              <a:off x="1428728" y="1268760"/>
              <a:ext cx="7715272" cy="5100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3" name="Picture 3" descr="10704413_ysioscircle2"/>
            <p:cNvPicPr>
              <a:picLocks noChangeAspect="1" noChangeArrowheads="1"/>
            </p:cNvPicPr>
            <p:nvPr/>
          </p:nvPicPr>
          <p:blipFill>
            <a:blip r:embed="rId4" cstate="print"/>
            <a:srcRect r="71111" b="65796"/>
            <a:stretch>
              <a:fillRect/>
            </a:stretch>
          </p:blipFill>
          <p:spPr bwMode="auto">
            <a:xfrm>
              <a:off x="6019800" y="3276600"/>
              <a:ext cx="990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4" name="Picture 4" descr="10704413_ysioscircle2"/>
            <p:cNvPicPr>
              <a:picLocks noChangeAspect="1" noChangeArrowheads="1"/>
            </p:cNvPicPr>
            <p:nvPr/>
          </p:nvPicPr>
          <p:blipFill>
            <a:blip r:embed="rId4" cstate="print"/>
            <a:srcRect l="68890" t="68408" r="-4446" b="-2612"/>
            <a:stretch>
              <a:fillRect/>
            </a:stretch>
          </p:blipFill>
          <p:spPr bwMode="auto">
            <a:xfrm>
              <a:off x="3657600" y="1981200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5" name="Picture 5" descr="10704413_ysioscircle2"/>
            <p:cNvPicPr>
              <a:picLocks noChangeAspect="1" noChangeArrowheads="1"/>
            </p:cNvPicPr>
            <p:nvPr/>
          </p:nvPicPr>
          <p:blipFill>
            <a:blip r:embed="rId4" cstate="print"/>
            <a:srcRect t="34204" r="33331" b="-2612"/>
            <a:stretch>
              <a:fillRect/>
            </a:stretch>
          </p:blipFill>
          <p:spPr bwMode="auto">
            <a:xfrm rot="-543416">
              <a:off x="3810000" y="2743200"/>
              <a:ext cx="2286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6" name="Picture 6" descr="10704413_ysioscircle2"/>
            <p:cNvPicPr>
              <a:picLocks noChangeAspect="1" noChangeArrowheads="1"/>
            </p:cNvPicPr>
            <p:nvPr/>
          </p:nvPicPr>
          <p:blipFill>
            <a:blip r:embed="rId4" cstate="print"/>
            <a:srcRect l="28888" r="-2223" b="31592"/>
            <a:stretch>
              <a:fillRect/>
            </a:stretch>
          </p:blipFill>
          <p:spPr bwMode="auto">
            <a:xfrm rot="-388312">
              <a:off x="4419600" y="1752600"/>
              <a:ext cx="25146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351034" y="1071546"/>
            <a:ext cx="4721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altLang="zh-TW" sz="3600" b="1" i="0" dirty="0" smtClean="0">
                <a:solidFill>
                  <a:srgbClr val="2D43A3"/>
                </a:solidFill>
                <a:latin typeface="+mj-lt"/>
                <a:ea typeface="SimSun" pitchFamily="2" charset="-122"/>
                <a:cs typeface="Arial" pitchFamily="34" charset="0"/>
              </a:rPr>
              <a:t>Спасибо за внимание!</a:t>
            </a:r>
            <a:r>
              <a:rPr kumimoji="0" lang="en-AU" altLang="zh-TW" sz="2000" i="0" dirty="0" smtClean="0">
                <a:solidFill>
                  <a:srgbClr val="2D43A3"/>
                </a:solidFill>
                <a:latin typeface="+mj-lt"/>
                <a:ea typeface="SimSun" pitchFamily="2" charset="-122"/>
                <a:cs typeface="Arial" pitchFamily="34" charset="0"/>
              </a:rPr>
              <a:t> </a:t>
            </a:r>
            <a:endParaRPr kumimoji="0" lang="en-US" altLang="zh-CN" sz="2000" i="0" dirty="0">
              <a:solidFill>
                <a:srgbClr val="2D43A3"/>
              </a:solidFill>
              <a:latin typeface="+mj-lt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357290" y="1000108"/>
            <a:ext cx="7200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zh-TW" sz="3600" b="1" dirty="0" smtClean="0">
                <a:solidFill>
                  <a:srgbClr val="2D43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заказчики</a:t>
            </a:r>
            <a:endParaRPr lang="ru-RU" altLang="zh-TW" sz="3600" b="1" dirty="0">
              <a:solidFill>
                <a:srgbClr val="2D43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1772816"/>
            <a:ext cx="337323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  </a:t>
            </a:r>
            <a:r>
              <a:rPr lang="ru-RU" b="1" dirty="0" err="1" smtClean="0">
                <a:solidFill>
                  <a:schemeClr val="bg2"/>
                </a:solidFill>
              </a:rPr>
              <a:t>РосНефть</a:t>
            </a: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  </a:t>
            </a:r>
            <a:r>
              <a:rPr lang="ru-RU" b="1" dirty="0" err="1" smtClean="0">
                <a:solidFill>
                  <a:schemeClr val="bg2"/>
                </a:solidFill>
              </a:rPr>
              <a:t>ТрансНефть</a:t>
            </a: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  Предприятия </a:t>
            </a:r>
            <a:r>
              <a:rPr lang="ru-RU" b="1" dirty="0" err="1" smtClean="0">
                <a:solidFill>
                  <a:schemeClr val="bg2"/>
                </a:solidFill>
              </a:rPr>
              <a:t>Росатома</a:t>
            </a: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  </a:t>
            </a:r>
            <a:r>
              <a:rPr lang="ru-RU" b="1" dirty="0" err="1" smtClean="0">
                <a:solidFill>
                  <a:schemeClr val="bg2"/>
                </a:solidFill>
              </a:rPr>
              <a:t>Гознак</a:t>
            </a: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  </a:t>
            </a:r>
            <a:r>
              <a:rPr lang="ru-RU" b="1" dirty="0" err="1" smtClean="0">
                <a:solidFill>
                  <a:schemeClr val="bg2"/>
                </a:solidFill>
              </a:rPr>
              <a:t>ТюменьЭнерго</a:t>
            </a: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  КБП им. </a:t>
            </a:r>
            <a:r>
              <a:rPr lang="ru-RU" b="1" dirty="0" err="1" smtClean="0">
                <a:solidFill>
                  <a:schemeClr val="bg2"/>
                </a:solidFill>
              </a:rPr>
              <a:t>Ак</a:t>
            </a:r>
            <a:r>
              <a:rPr lang="ru-RU" b="1" dirty="0" smtClean="0">
                <a:solidFill>
                  <a:schemeClr val="bg2"/>
                </a:solidFill>
              </a:rPr>
              <a:t>. А.Г. Шипунова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  НПО Автоматики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rcy;&amp;ocy;&amp;scy;&amp;ncy;&amp;iecy;&amp;fcy;&amp;t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214422"/>
            <a:ext cx="1222426" cy="1222426"/>
          </a:xfrm>
          <a:prstGeom prst="rect">
            <a:avLst/>
          </a:prstGeom>
          <a:noFill/>
        </p:spPr>
      </p:pic>
      <p:pic>
        <p:nvPicPr>
          <p:cNvPr id="2052" name="Picture 4" descr="&amp;Kcy;&amp;acy;&amp;rcy;&amp;tcy;&amp;icy;&amp;ncy;&amp;kcy;&amp;icy; &amp;pcy;&amp;ocy; &amp;zcy;&amp;acy;&amp;pcy;&amp;rcy;&amp;ocy;&amp;scy;&amp;ucy; &amp;tcy;&amp;rcy;&amp;acy;&amp;ncy;&amp;scy;&amp;ncy;&amp;iecy;&amp;fcy;&amp;tcy;&amp;sof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14488"/>
            <a:ext cx="1584176" cy="792088"/>
          </a:xfrm>
          <a:prstGeom prst="rect">
            <a:avLst/>
          </a:prstGeom>
          <a:noFill/>
        </p:spPr>
      </p:pic>
      <p:pic>
        <p:nvPicPr>
          <p:cNvPr id="2054" name="Picture 6" descr="&amp;Kcy;&amp;acy;&amp;rcy;&amp;tcy;&amp;icy;&amp;ncy;&amp;kcy;&amp;icy; &amp;pcy;&amp;ocy; &amp;zcy;&amp;acy;&amp;pcy;&amp;rcy;&amp;ocy;&amp;scy;&amp;ucy; &amp;rcy;&amp;ocy;&amp;scy;&amp;acy;&amp;tcy;&amp;ocy;&amp;m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714620"/>
            <a:ext cx="2026074" cy="720080"/>
          </a:xfrm>
          <a:prstGeom prst="rect">
            <a:avLst/>
          </a:prstGeom>
          <a:noFill/>
        </p:spPr>
      </p:pic>
      <p:pic>
        <p:nvPicPr>
          <p:cNvPr id="2056" name="Picture 8" descr="&amp;Kcy;&amp;acy;&amp;rcy;&amp;tcy;&amp;icy;&amp;ncy;&amp;kcy;&amp;icy; &amp;pcy;&amp;ocy; &amp;zcy;&amp;acy;&amp;pcy;&amp;rcy;&amp;ocy;&amp;scy;&amp;ucy; &amp;Gcy;&amp;ocy;&amp;zcy;&amp;ncy;&amp;acy;&amp;k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714620"/>
            <a:ext cx="864096" cy="864096"/>
          </a:xfrm>
          <a:prstGeom prst="rect">
            <a:avLst/>
          </a:prstGeom>
          <a:noFill/>
        </p:spPr>
      </p:pic>
      <p:pic>
        <p:nvPicPr>
          <p:cNvPr id="2058" name="Picture 10" descr="&amp;Kcy;&amp;acy;&amp;rcy;&amp;tcy;&amp;icy;&amp;ncy;&amp;kcy;&amp;icy; &amp;pcy;&amp;ocy; &amp;zcy;&amp;acy;&amp;pcy;&amp;rcy;&amp;ocy;&amp;scy;&amp;ucy; &amp;Tcy;&amp;yucy;&amp;mcy;&amp;iecy;&amp;ncy;&amp;softcy;&amp;ecy;&amp;ncy;&amp;iecy;&amp;rcy;&amp;g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43314"/>
            <a:ext cx="1685758" cy="1368152"/>
          </a:xfrm>
          <a:prstGeom prst="rect">
            <a:avLst/>
          </a:prstGeom>
          <a:noFill/>
        </p:spPr>
      </p:pic>
      <p:pic>
        <p:nvPicPr>
          <p:cNvPr id="2060" name="Picture 12" descr="&amp;Kcy;&amp;acy;&amp;rcy;&amp;tcy;&amp;icy;&amp;ncy;&amp;kcy;&amp;icy; &amp;pcy;&amp;ocy; &amp;zcy;&amp;acy;&amp;pcy;&amp;rcy;&amp;ocy;&amp;scy;&amp;ucy; &amp;Kcy;&amp;Bcy;&amp;Pcy; &amp;SHcy;&amp;icy;&amp;pcy;&amp;ucy;&amp;ncy;&amp;ocy;&amp;vcy;&amp;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786190"/>
            <a:ext cx="1878989" cy="792088"/>
          </a:xfrm>
          <a:prstGeom prst="rect">
            <a:avLst/>
          </a:prstGeom>
          <a:noFill/>
        </p:spPr>
      </p:pic>
      <p:pic>
        <p:nvPicPr>
          <p:cNvPr id="2062" name="Picture 14" descr="&amp;Kcy;&amp;acy;&amp;rcy;&amp;tcy;&amp;icy;&amp;ncy;&amp;kcy;&amp;icy; &amp;pcy;&amp;ocy; &amp;zcy;&amp;acy;&amp;pcy;&amp;rcy;&amp;ocy;&amp;scy;&amp;ucy; &amp;Ncy;&amp;Pcy;&amp;Ocy; &amp;Acy;&amp;vcy;&amp;tcy;&amp;ocy;&amp;mcy;&amp;acy;&amp;tcy;&amp;icy;&amp;kcy;&amp;i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857760"/>
            <a:ext cx="3314682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024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4107653" y="4195420"/>
            <a:ext cx="2127808" cy="2091100"/>
            <a:chOff x="4054455" y="4083555"/>
            <a:chExt cx="2127808" cy="2091100"/>
          </a:xfrm>
        </p:grpSpPr>
        <p:sp useBgFill="1">
          <p:nvSpPr>
            <p:cNvPr id="24" name="Прямоугольник с двумя усеченными противолежащими углами 23"/>
            <p:cNvSpPr/>
            <p:nvPr/>
          </p:nvSpPr>
          <p:spPr>
            <a:xfrm>
              <a:off x="4054455" y="4083555"/>
              <a:ext cx="2127808" cy="2091100"/>
            </a:xfrm>
            <a:prstGeom prst="snip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i="1" dirty="0" smtClean="0">
                  <a:solidFill>
                    <a:srgbClr val="021E5E"/>
                  </a:solidFill>
                  <a:latin typeface="+mj-lt"/>
                </a:rPr>
                <a:t>PNL</a:t>
              </a: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r>
                <a:rPr lang="ru-RU" sz="1400" i="1" dirty="0" smtClean="0">
                  <a:solidFill>
                    <a:srgbClr val="021E5E"/>
                  </a:solidFill>
                  <a:latin typeface="+mj-lt"/>
                </a:rPr>
                <a:t>Панельный ПК</a:t>
              </a:r>
              <a:endParaRPr lang="ru-RU" sz="1400" i="1" dirty="0">
                <a:solidFill>
                  <a:srgbClr val="021E5E"/>
                </a:solidFill>
                <a:latin typeface="+mj-lt"/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6897" y="4421037"/>
              <a:ext cx="1728192" cy="15162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6615649" y="4195420"/>
            <a:ext cx="2127808" cy="2091100"/>
            <a:chOff x="6645154" y="4083555"/>
            <a:chExt cx="2127808" cy="2091100"/>
          </a:xfrm>
        </p:grpSpPr>
        <p:sp useBgFill="1">
          <p:nvSpPr>
            <p:cNvPr id="32" name="Прямоугольник с двумя усеченными противолежащими углами 31"/>
            <p:cNvSpPr/>
            <p:nvPr/>
          </p:nvSpPr>
          <p:spPr>
            <a:xfrm>
              <a:off x="6645154" y="4083555"/>
              <a:ext cx="2127808" cy="2091100"/>
            </a:xfrm>
            <a:prstGeom prst="snip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i="1" dirty="0" smtClean="0">
                  <a:solidFill>
                    <a:srgbClr val="021E5E"/>
                  </a:solidFill>
                  <a:latin typeface="+mj-lt"/>
                </a:rPr>
                <a:t>EMB</a:t>
              </a: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r>
                <a:rPr lang="ru-RU" sz="1400" i="1" dirty="0" smtClean="0">
                  <a:solidFill>
                    <a:srgbClr val="021E5E"/>
                  </a:solidFill>
                  <a:latin typeface="+mj-lt"/>
                </a:rPr>
                <a:t>Встраиваемые ПК</a:t>
              </a:r>
              <a:endParaRPr lang="en-US" sz="1400" i="1" dirty="0">
                <a:solidFill>
                  <a:srgbClr val="021E5E"/>
                </a:solidFill>
                <a:latin typeface="+mj-lt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3976" y="4441560"/>
              <a:ext cx="1005533" cy="13407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4945" y="5078023"/>
              <a:ext cx="893645" cy="7347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1467885" y="1857364"/>
            <a:ext cx="2276046" cy="2173315"/>
            <a:chOff x="1228763" y="1928801"/>
            <a:chExt cx="2276046" cy="2173315"/>
          </a:xfrm>
        </p:grpSpPr>
        <p:sp useBgFill="1">
          <p:nvSpPr>
            <p:cNvPr id="5" name="Прямоугольник с двумя усеченными противолежащими углами 4"/>
            <p:cNvSpPr/>
            <p:nvPr/>
          </p:nvSpPr>
          <p:spPr>
            <a:xfrm>
              <a:off x="1228763" y="1928801"/>
              <a:ext cx="2276046" cy="2173315"/>
            </a:xfrm>
            <a:prstGeom prst="snip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i="1" dirty="0" smtClean="0">
                  <a:solidFill>
                    <a:srgbClr val="021E5E"/>
                  </a:solidFill>
                  <a:latin typeface="+mj-lt"/>
                </a:rPr>
                <a:t>SRV</a:t>
              </a:r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r>
                <a:rPr lang="ru-RU" sz="1400" i="1" dirty="0" smtClean="0">
                  <a:solidFill>
                    <a:srgbClr val="021E5E"/>
                  </a:solidFill>
                  <a:latin typeface="+mj-lt"/>
                </a:rPr>
                <a:t>Сервер</a:t>
              </a:r>
              <a:endParaRPr lang="ru-RU" sz="1400" i="1" dirty="0">
                <a:solidFill>
                  <a:srgbClr val="021E5E"/>
                </a:solidFill>
                <a:latin typeface="+mj-lt"/>
              </a:endParaRPr>
            </a:p>
          </p:txBody>
        </p:sp>
        <p:pic>
          <p:nvPicPr>
            <p:cNvPr id="18" name="Рисунок 17" descr="supermicro_AS2042G-6RF-670x400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16943" y="2390751"/>
              <a:ext cx="1504088" cy="1197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6542665" y="1857364"/>
            <a:ext cx="2273777" cy="2173315"/>
            <a:chOff x="6499185" y="1928801"/>
            <a:chExt cx="2273777" cy="2173315"/>
          </a:xfrm>
        </p:grpSpPr>
        <p:sp useBgFill="1">
          <p:nvSpPr>
            <p:cNvPr id="25" name="Прямоугольник с двумя усеченными противолежащими углами 24"/>
            <p:cNvSpPr/>
            <p:nvPr/>
          </p:nvSpPr>
          <p:spPr>
            <a:xfrm>
              <a:off x="6499185" y="1928801"/>
              <a:ext cx="2273777" cy="2173315"/>
            </a:xfrm>
            <a:prstGeom prst="snip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i="1" dirty="0" smtClean="0">
                  <a:solidFill>
                    <a:srgbClr val="021E5E"/>
                  </a:solidFill>
                  <a:latin typeface="+mj-lt"/>
                </a:rPr>
                <a:t>MBL</a:t>
              </a: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r>
                <a:rPr lang="ru-RU" sz="1400" i="1" dirty="0" smtClean="0">
                  <a:solidFill>
                    <a:srgbClr val="021E5E"/>
                  </a:solidFill>
                  <a:latin typeface="+mj-lt"/>
                </a:rPr>
                <a:t>Мобильные решения</a:t>
              </a:r>
              <a:endParaRPr lang="ru-RU" sz="1400" i="1" dirty="0">
                <a:solidFill>
                  <a:srgbClr val="021E5E"/>
                </a:solidFill>
                <a:latin typeface="+mj-lt"/>
              </a:endParaRPr>
            </a:p>
          </p:txBody>
        </p:sp>
        <p:pic>
          <p:nvPicPr>
            <p:cNvPr id="21" name="Рисунок 20" descr="PWS-870_Front-Left_G20141016165714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9454" y="2085893"/>
              <a:ext cx="1437874" cy="1917165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542004" y="4195420"/>
            <a:ext cx="2127808" cy="2074280"/>
            <a:chOff x="1494649" y="4083555"/>
            <a:chExt cx="2127808" cy="2074280"/>
          </a:xfrm>
        </p:grpSpPr>
        <p:sp useBgFill="1">
          <p:nvSpPr>
            <p:cNvPr id="20" name="Прямоугольник с двумя усеченными противолежащими углами 19"/>
            <p:cNvSpPr/>
            <p:nvPr/>
          </p:nvSpPr>
          <p:spPr>
            <a:xfrm>
              <a:off x="1494649" y="4083555"/>
              <a:ext cx="2127808" cy="2074280"/>
            </a:xfrm>
            <a:prstGeom prst="snip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i="1" dirty="0" smtClean="0">
                  <a:solidFill>
                    <a:srgbClr val="021E5E"/>
                  </a:solidFill>
                  <a:latin typeface="+mj-lt"/>
                </a:rPr>
                <a:t>TWR</a:t>
              </a: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r>
                <a:rPr lang="ru-RU" sz="1400" i="1" dirty="0" smtClean="0">
                  <a:solidFill>
                    <a:srgbClr val="021E5E"/>
                  </a:solidFill>
                  <a:latin typeface="+mj-lt"/>
                </a:rPr>
                <a:t>Настольный </a:t>
              </a:r>
              <a:r>
                <a:rPr lang="ru-RU" sz="1400" i="1" dirty="0" err="1" smtClean="0">
                  <a:solidFill>
                    <a:srgbClr val="021E5E"/>
                  </a:solidFill>
                  <a:latin typeface="+mj-lt"/>
                </a:rPr>
                <a:t>ПромПК</a:t>
              </a:r>
              <a:endParaRPr lang="en-US" sz="1400" i="1" dirty="0">
                <a:solidFill>
                  <a:srgbClr val="021E5E"/>
                </a:solidFill>
                <a:latin typeface="+mj-lt"/>
              </a:endParaRPr>
            </a:p>
          </p:txBody>
        </p:sp>
        <p:pic>
          <p:nvPicPr>
            <p:cNvPr id="26" name="Рисунок 25" descr="Wallmount chassis IPC-6806_G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2641" y="4462157"/>
              <a:ext cx="1224136" cy="1282611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091557" y="1857365"/>
            <a:ext cx="2160000" cy="2160000"/>
            <a:chOff x="3786182" y="1928802"/>
            <a:chExt cx="2160000" cy="2160000"/>
          </a:xfrm>
        </p:grpSpPr>
        <p:sp useBgFill="1">
          <p:nvSpPr>
            <p:cNvPr id="23" name="Прямоугольник с двумя усеченными противолежащими углами 22"/>
            <p:cNvSpPr/>
            <p:nvPr/>
          </p:nvSpPr>
          <p:spPr>
            <a:xfrm>
              <a:off x="3786182" y="1928802"/>
              <a:ext cx="2160000" cy="2160000"/>
            </a:xfrm>
            <a:prstGeom prst="snip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i="1" dirty="0" smtClean="0">
                  <a:solidFill>
                    <a:srgbClr val="021E5E"/>
                  </a:solidFill>
                  <a:latin typeface="+mj-lt"/>
                </a:rPr>
                <a:t>RCK</a:t>
              </a: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>
                <a:solidFill>
                  <a:srgbClr val="021E5E"/>
                </a:solidFill>
                <a:latin typeface="+mj-lt"/>
              </a:endParaRPr>
            </a:p>
            <a:p>
              <a:pPr algn="ctr"/>
              <a:endParaRPr lang="en-US" sz="1400" i="1" dirty="0" smtClean="0">
                <a:solidFill>
                  <a:srgbClr val="021E5E"/>
                </a:solidFill>
                <a:latin typeface="+mj-lt"/>
              </a:endParaRPr>
            </a:p>
            <a:p>
              <a:pPr algn="ctr"/>
              <a:r>
                <a:rPr lang="ru-RU" sz="1400" i="1" dirty="0" smtClean="0">
                  <a:solidFill>
                    <a:srgbClr val="021E5E"/>
                  </a:solidFill>
                  <a:latin typeface="+mj-lt"/>
                </a:rPr>
                <a:t>Стоечный ПК</a:t>
              </a:r>
              <a:endParaRPr lang="ru-RU" sz="1400" i="1" dirty="0">
                <a:solidFill>
                  <a:srgbClr val="021E5E"/>
                </a:solidFill>
                <a:latin typeface="+mj-lt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0873" y="2085893"/>
              <a:ext cx="1584176" cy="15970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357290" y="1000108"/>
            <a:ext cx="73581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zh-TW" sz="3600" b="1" dirty="0" smtClean="0">
                <a:solidFill>
                  <a:srgbClr val="2D43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такое промышленный ПК?</a:t>
            </a:r>
            <a:endParaRPr lang="ru-RU" altLang="zh-TW" sz="3600" b="1" dirty="0">
              <a:solidFill>
                <a:srgbClr val="2D43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9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062" y="1000108"/>
            <a:ext cx="7027714" cy="804628"/>
          </a:xfrm>
        </p:spPr>
        <p:txBody>
          <a:bodyPr/>
          <a:lstStyle/>
          <a:p>
            <a:r>
              <a:rPr lang="ru-RU" sz="3600" dirty="0" smtClean="0">
                <a:solidFill>
                  <a:srgbClr val="2D43A3"/>
                </a:solidFill>
              </a:rPr>
              <a:t>Как выбрать промышленный ПК?</a:t>
            </a:r>
            <a:endParaRPr lang="ru-RU" sz="3600" dirty="0">
              <a:solidFill>
                <a:srgbClr val="2D43A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0030" y="1785927"/>
            <a:ext cx="7496812" cy="442915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dirty="0" smtClean="0"/>
              <a:t>Условия внешней среды эксплуатации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Для чего будет использоваться ПК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Системные требования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Задел на будущее</a:t>
            </a:r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3850" y="1785926"/>
            <a:ext cx="1910239" cy="1515018"/>
          </a:xfrm>
          <a:prstGeom prst="rect">
            <a:avLst/>
          </a:prstGeom>
        </p:spPr>
      </p:pic>
      <p:pic>
        <p:nvPicPr>
          <p:cNvPr id="5" name="Рисунок 4" descr="avtomatik1-47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3" y="4143381"/>
            <a:ext cx="3133746" cy="2000264"/>
          </a:xfrm>
          <a:prstGeom prst="rect">
            <a:avLst/>
          </a:prstGeom>
        </p:spPr>
      </p:pic>
      <p:pic>
        <p:nvPicPr>
          <p:cNvPr id="6" name="Picture 4" descr="&amp;Kcy;&amp;acy;&amp;rcy;&amp;tcy;&amp;icy;&amp;ncy;&amp;kcy;&amp;icy; &amp;pcy;&amp;ocy; &amp;zcy;&amp;acy;&amp;pcy;&amp;rcy;&amp;ocy;&amp;scy;&amp;ucy; &amp;scy;&amp;icy;&amp;lcy;&amp;softcy;&amp;ncy;&amp;ycy;&amp;jcy;  &amp;kcy;&amp;ocy;&amp;mcy;&amp;pcy;&amp;softcy;&amp;yucy;&amp;tcy;&amp;iecy;&amp;r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71876"/>
            <a:ext cx="2374554" cy="25341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3090" y="2143116"/>
            <a:ext cx="7463752" cy="4071966"/>
          </a:xfrm>
        </p:spPr>
        <p:txBody>
          <a:bodyPr/>
          <a:lstStyle/>
          <a:p>
            <a:r>
              <a:rPr lang="ru-RU" sz="2200" dirty="0" smtClean="0"/>
              <a:t>Сертификат Российского производителя</a:t>
            </a:r>
            <a:endParaRPr lang="en-US" sz="2200" dirty="0" smtClean="0"/>
          </a:p>
          <a:p>
            <a:r>
              <a:rPr lang="ru-RU" sz="2200" dirty="0" smtClean="0"/>
              <a:t>Богатство выбора для расширения (</a:t>
            </a:r>
            <a:r>
              <a:rPr lang="en-US" sz="2200" dirty="0" smtClean="0"/>
              <a:t>PCI/ISA/</a:t>
            </a:r>
            <a:r>
              <a:rPr lang="en-US" sz="2200" dirty="0" err="1" smtClean="0"/>
              <a:t>PCIe</a:t>
            </a:r>
            <a:r>
              <a:rPr lang="en-US" sz="2200" dirty="0" smtClean="0"/>
              <a:t>)</a:t>
            </a:r>
            <a:endParaRPr lang="ru-RU" sz="2200" dirty="0" smtClean="0"/>
          </a:p>
          <a:p>
            <a:r>
              <a:rPr lang="ru-RU" sz="2200" dirty="0" err="1" smtClean="0"/>
              <a:t>Противопылевая</a:t>
            </a:r>
            <a:r>
              <a:rPr lang="ru-RU" sz="2200" dirty="0" smtClean="0"/>
              <a:t> система вентиляторов</a:t>
            </a:r>
            <a:r>
              <a:rPr lang="en-US" sz="2200" dirty="0" smtClean="0"/>
              <a:t> </a:t>
            </a:r>
            <a:r>
              <a:rPr lang="ru-RU" sz="2200" dirty="0" smtClean="0"/>
              <a:t>и фильтров</a:t>
            </a:r>
          </a:p>
          <a:p>
            <a:r>
              <a:rPr lang="ru-RU" sz="2200" dirty="0" smtClean="0"/>
              <a:t>Корпус с защитой от несанкционированного доступа</a:t>
            </a:r>
          </a:p>
          <a:p>
            <a:r>
              <a:rPr lang="ru-RU" sz="2200" dirty="0" smtClean="0"/>
              <a:t>Промышленные </a:t>
            </a:r>
            <a:r>
              <a:rPr lang="ru-RU" sz="2200" dirty="0" err="1" smtClean="0"/>
              <a:t>конструктивы</a:t>
            </a:r>
            <a:r>
              <a:rPr lang="ru-RU" sz="2200" dirty="0" smtClean="0"/>
              <a:t> (</a:t>
            </a:r>
            <a:r>
              <a:rPr lang="en-US" sz="2200" dirty="0" smtClean="0"/>
              <a:t>PICMG, ATX)</a:t>
            </a:r>
            <a:endParaRPr lang="ru-RU" sz="2200" dirty="0" smtClean="0"/>
          </a:p>
          <a:p>
            <a:r>
              <a:rPr lang="ru-RU" sz="2200" dirty="0" smtClean="0"/>
              <a:t>Последовательные порты</a:t>
            </a:r>
          </a:p>
          <a:p>
            <a:r>
              <a:rPr lang="ru-RU" sz="2200" dirty="0" smtClean="0"/>
              <a:t>Профессиональная укладка кабелей в компьютере</a:t>
            </a:r>
          </a:p>
          <a:p>
            <a:r>
              <a:rPr lang="ru-RU" sz="2200" dirty="0" smtClean="0"/>
              <a:t>Срок доступности изделий</a:t>
            </a:r>
            <a:endParaRPr lang="ru-RU" sz="2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87624" y="1236652"/>
            <a:ext cx="756084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ctr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промышленный ПК </a:t>
            </a:r>
            <a:r>
              <a:rPr kumimoji="1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Ruggnet</a:t>
            </a:r>
            <a:r>
              <a:rPr kumimoji="1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1" lang="ru-RU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6063" y="2010744"/>
            <a:ext cx="2160000" cy="2077065"/>
          </a:xfrm>
          <a:prstGeom prst="snip2Diag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Транспорт и логистика</a:t>
            </a:r>
            <a:endParaRPr lang="ru-RU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3" name="Прямоугольник с двумя усеченными противолежащими углами 22"/>
          <p:cNvSpPr/>
          <p:nvPr/>
        </p:nvSpPr>
        <p:spPr>
          <a:xfrm>
            <a:off x="2345131" y="2010744"/>
            <a:ext cx="2160000" cy="2077065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Производственная сфера</a:t>
            </a:r>
            <a:endParaRPr lang="ru-RU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2361830" y="4197055"/>
            <a:ext cx="2160000" cy="1992114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Складской учет</a:t>
            </a:r>
            <a:endParaRPr lang="ru-RU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4604199" y="2010744"/>
            <a:ext cx="2160000" cy="2077065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Энергетика</a:t>
            </a:r>
            <a:endParaRPr lang="ru-RU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6" name="Прямоугольник с двумя усеченными противолежащими углами 25"/>
          <p:cNvSpPr/>
          <p:nvPr/>
        </p:nvSpPr>
        <p:spPr>
          <a:xfrm>
            <a:off x="6902558" y="4197055"/>
            <a:ext cx="2160000" cy="1992114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Телекоммуникации и связь</a:t>
            </a:r>
            <a:endParaRPr lang="ru-RU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1" descr="C:\Documents and Settings\alison\桌面\圖片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84982" y="4642450"/>
            <a:ext cx="1713695" cy="153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112" y="2489188"/>
            <a:ext cx="1664567" cy="14748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Picture 13" descr="D:\My Documents\My Pictures\生產管理-平板\生管理~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02010" y="2510002"/>
            <a:ext cx="1694386" cy="15032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1" name="Прямоугольник с двумя усеченными противолежащими углами 30"/>
          <p:cNvSpPr/>
          <p:nvPr/>
        </p:nvSpPr>
        <p:spPr>
          <a:xfrm>
            <a:off x="6863267" y="2010744"/>
            <a:ext cx="2160000" cy="2077065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Военная отрасль</a:t>
            </a:r>
            <a:endParaRPr lang="ru-RU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2" name="Прямоугольник с двумя усеченными противолежащими углами 31"/>
          <p:cNvSpPr/>
          <p:nvPr/>
        </p:nvSpPr>
        <p:spPr>
          <a:xfrm>
            <a:off x="4623263" y="4197055"/>
            <a:ext cx="2160000" cy="1992114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Медицина</a:t>
            </a:r>
            <a:endParaRPr lang="ru-RU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4982" y="2546605"/>
            <a:ext cx="1882078" cy="14006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3127" y="4672948"/>
            <a:ext cx="1874615" cy="15218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10072" y="2464686"/>
            <a:ext cx="1636742" cy="15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0344" y="4811414"/>
            <a:ext cx="1754585" cy="14036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Прямоугольник с двумя усеченными противолежащими углами 19"/>
          <p:cNvSpPr/>
          <p:nvPr/>
        </p:nvSpPr>
        <p:spPr>
          <a:xfrm>
            <a:off x="100396" y="4197055"/>
            <a:ext cx="2160000" cy="1992114"/>
          </a:xfrm>
          <a:prstGeom prst="snip2Diag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Нефтегазовая сфера</a:t>
            </a:r>
            <a:endParaRPr lang="ru-RU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39" y="4628832"/>
            <a:ext cx="1705691" cy="15473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1297440" y="1093776"/>
            <a:ext cx="756084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ctr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D43A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Компьютеры </a:t>
            </a:r>
            <a:r>
              <a:rPr kumimoji="1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D43A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Ruggnet</a:t>
            </a:r>
            <a:r>
              <a:rPr kumimoji="1" lang="en-US" sz="3600" b="1" kern="0" dirty="0" smtClean="0">
                <a:solidFill>
                  <a:srgbClr val="2D43A3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ru-RU" sz="3600" b="1" kern="0" dirty="0" smtClean="0">
                <a:solidFill>
                  <a:srgbClr val="2D43A3"/>
                </a:solidFill>
                <a:latin typeface="+mj-lt"/>
                <a:ea typeface="+mj-ea"/>
                <a:cs typeface="+mj-cs"/>
              </a:rPr>
              <a:t>работают </a:t>
            </a:r>
            <a:br>
              <a:rPr kumimoji="1" lang="ru-RU" sz="3600" b="1" kern="0" dirty="0" smtClean="0">
                <a:solidFill>
                  <a:srgbClr val="2D43A3"/>
                </a:solidFill>
                <a:latin typeface="+mj-lt"/>
                <a:ea typeface="+mj-ea"/>
                <a:cs typeface="+mj-cs"/>
              </a:rPr>
            </a:br>
            <a:r>
              <a:rPr kumimoji="1" lang="ru-RU" sz="3600" b="1" kern="0" dirty="0" smtClean="0">
                <a:solidFill>
                  <a:srgbClr val="2D43A3"/>
                </a:solidFill>
                <a:latin typeface="+mj-lt"/>
                <a:ea typeface="+mj-ea"/>
                <a:cs typeface="+mj-cs"/>
              </a:rPr>
              <a:t>во всех отраслях промышленности</a:t>
            </a:r>
            <a:endParaRPr kumimoji="1" lang="ru-RU" sz="3600" b="1" i="0" u="none" strike="noStrike" kern="0" cap="none" spc="0" normalizeH="0" baseline="0" noProof="0" dirty="0">
              <a:ln>
                <a:noFill/>
              </a:ln>
              <a:solidFill>
                <a:srgbClr val="2D43A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24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2428860" y="188640"/>
            <a:ext cx="6500858" cy="692150"/>
          </a:xfrm>
        </p:spPr>
        <p:txBody>
          <a:bodyPr/>
          <a:lstStyle/>
          <a:p>
            <a:pPr algn="ctr" eaLnBrk="1" hangingPunct="1"/>
            <a:r>
              <a:rPr lang="ru-RU" altLang="zh-TW" sz="3000" dirty="0" smtClean="0">
                <a:solidFill>
                  <a:srgbClr val="2D43A3"/>
                </a:solidFill>
                <a:cs typeface="Tahoma" pitchFamily="34" charset="0"/>
              </a:rPr>
              <a:t>Где применяются промышленные ПК</a:t>
            </a:r>
            <a:endParaRPr lang="zh-TW" altLang="en-US" sz="3000" dirty="0" smtClean="0">
              <a:solidFill>
                <a:srgbClr val="2D43A3"/>
              </a:solidFill>
              <a:cs typeface="Tahoma" pitchFamily="34" charset="0"/>
            </a:endParaRPr>
          </a:p>
        </p:txBody>
      </p:sp>
      <p:pic>
        <p:nvPicPr>
          <p:cNvPr id="94" name="Picture 2" descr="C:\Users\sally.huang\Desktop\UNO-2271G\application map\App_map_3d.pn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2956" y="2564904"/>
            <a:ext cx="5419324" cy="3015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4395130"/>
              </p:ext>
            </p:extLst>
          </p:nvPr>
        </p:nvGraphicFramePr>
        <p:xfrm>
          <a:off x="2843808" y="879643"/>
          <a:ext cx="2952328" cy="197062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52328"/>
              </a:tblGrid>
              <a:tr h="27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Вычислители</a:t>
                      </a:r>
                      <a:endParaRPr lang="en-US" altLang="zh-TW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2A8E"/>
                    </a:solidFill>
                  </a:tcPr>
                </a:tc>
              </a:tr>
              <a:tr h="27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b="1" kern="1200" dirty="0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Стоечные</a:t>
                      </a:r>
                      <a:r>
                        <a:rPr lang="ru-RU" altLang="zh-TW" sz="1400" b="1" kern="12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или настольные решения</a:t>
                      </a:r>
                      <a:endParaRPr lang="zh-TW" altLang="en-US" sz="1400" b="1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58824"/>
                      </a:srgbClr>
                    </a:solidFill>
                  </a:tcPr>
                </a:tc>
              </a:tr>
              <a:tr h="1147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en-US" altLang="zh-TW" sz="1200" b="1" u="none" kern="1200" dirty="0" smtClean="0">
                          <a:solidFill>
                            <a:srgbClr val="A62A8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ru-RU" altLang="zh-TW" sz="1200" b="1" u="none" kern="1200" dirty="0" smtClean="0">
                          <a:solidFill>
                            <a:srgbClr val="A62A8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Агрегирование</a:t>
                      </a:r>
                      <a:r>
                        <a:rPr lang="en-US" altLang="zh-TW" sz="1200" b="1" u="none" kern="1200" dirty="0" smtClean="0">
                          <a:solidFill>
                            <a:srgbClr val="A62A8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altLang="zh-TW" sz="1200" b="1" u="none" kern="1200" dirty="0" smtClean="0">
                          <a:solidFill>
                            <a:srgbClr val="A62A8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отображение</a:t>
                      </a:r>
                      <a:r>
                        <a:rPr lang="en-US" altLang="zh-TW" sz="1200" b="1" u="none" kern="1200" dirty="0" smtClean="0">
                          <a:solidFill>
                            <a:srgbClr val="A62A8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zh-TW" altLang="en-US" sz="1200" b="1" u="none" kern="1200" dirty="0" smtClean="0">
                        <a:solidFill>
                          <a:srgbClr val="A62A8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altLang="zh-TW" sz="1100" kern="12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Вычисления, обработка и хранение</a:t>
                      </a:r>
                      <a:endParaRPr lang="en-US" altLang="zh-TW" sz="1100" kern="1200" baseline="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altLang="zh-TW" sz="1100" kern="1200" baseline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Скада</a:t>
                      </a:r>
                      <a:r>
                        <a:rPr lang="ru-RU" altLang="zh-TW" sz="1100" kern="12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системы</a:t>
                      </a:r>
                      <a:endParaRPr lang="en-US" altLang="zh-TW" sz="1100" kern="1200" baseline="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altLang="zh-TW" sz="1100" kern="1200" baseline="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1528639"/>
              </p:ext>
            </p:extLst>
          </p:nvPr>
        </p:nvGraphicFramePr>
        <p:xfrm>
          <a:off x="6270302" y="851570"/>
          <a:ext cx="2694186" cy="17240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94186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Встраиваемые ПК</a:t>
                      </a:r>
                      <a:endParaRPr lang="zh-TW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96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Шкаф управления</a:t>
                      </a:r>
                      <a:endParaRPr lang="zh-TW" altLang="en-US" sz="1400" b="1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675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ru-RU" altLang="zh-TW" sz="1100" b="1" u="none" dirty="0" smtClean="0">
                          <a:solidFill>
                            <a:srgbClr val="0ABA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Шлюз Интернета Вещей</a:t>
                      </a:r>
                      <a:endParaRPr lang="en-US" altLang="zh-TW" sz="1100" b="1" u="none" dirty="0" smtClean="0">
                        <a:solidFill>
                          <a:srgbClr val="0ABA45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altLang="zh-TW" sz="105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Сбор данных</a:t>
                      </a:r>
                      <a:endParaRPr lang="en-US" altLang="zh-TW" sz="105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altLang="zh-TW" sz="105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</a:t>
                      </a:r>
                      <a:r>
                        <a:rPr lang="ru-RU" altLang="zh-TW" sz="105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оборудованием.</a:t>
                      </a:r>
                      <a:endParaRPr lang="en-US" altLang="zh-TW" sz="105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altLang="zh-TW" sz="1050" kern="1200" dirty="0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Контроль </a:t>
                      </a:r>
                      <a:r>
                        <a:rPr lang="ru-RU" altLang="zh-TW" sz="1050" kern="120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окр.среды</a:t>
                      </a:r>
                      <a:endParaRPr lang="en-US" altLang="zh-TW" sz="105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zh-TW" sz="105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altLang="zh-TW" sz="105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0295698"/>
              </p:ext>
            </p:extLst>
          </p:nvPr>
        </p:nvGraphicFramePr>
        <p:xfrm>
          <a:off x="131053" y="893357"/>
          <a:ext cx="2339752" cy="17044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39752"/>
              </a:tblGrid>
              <a:tr h="3632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Центр управления</a:t>
                      </a:r>
                      <a:endParaRPr lang="zh-TW" altLang="en-US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284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b="1" kern="1200" dirty="0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Здание</a:t>
                      </a:r>
                      <a:r>
                        <a:rPr lang="ru-RU" altLang="zh-TW" sz="1400" b="1" kern="12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altLang="zh-TW" sz="1400" b="1" kern="1200" dirty="0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lang="ru-RU" altLang="zh-TW" sz="1400" b="1" kern="1200" dirty="0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Цех</a:t>
                      </a:r>
                      <a:endParaRPr lang="zh-TW" altLang="en-US" sz="1400" b="1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732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ru-RU" altLang="zh-TW" sz="1400" b="1" u="non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Панельные ПК</a:t>
                      </a:r>
                      <a:endParaRPr lang="en-US" altLang="zh-TW" sz="1400" b="1" u="none" kern="1200" dirty="0" smtClean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altLang="zh-TW" sz="1200" kern="12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Информация о работе пр-ва</a:t>
                      </a:r>
                      <a:endParaRPr lang="en-US" altLang="zh-TW" sz="1200" kern="1200" baseline="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altLang="zh-TW" sz="1200" kern="1200" baseline="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altLang="zh-TW" sz="1200" kern="1200" baseline="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5636405"/>
              </p:ext>
            </p:extLst>
          </p:nvPr>
        </p:nvGraphicFramePr>
        <p:xfrm>
          <a:off x="1714480" y="4786322"/>
          <a:ext cx="2201037" cy="1609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01037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Сбор данных</a:t>
                      </a:r>
                      <a:endParaRPr lang="zh-TW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96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ru-RU" altLang="zh-TW" sz="14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Софт-контроллер</a:t>
                      </a:r>
                      <a:endParaRPr lang="zh-TW" altLang="en-US" sz="14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559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b="1" u="none" kern="1200" dirty="0" smtClean="0">
                          <a:solidFill>
                            <a:srgbClr val="0ABA4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Управление</a:t>
                      </a:r>
                      <a:r>
                        <a:rPr lang="ru-RU" altLang="zh-TW" sz="1200" b="1" u="none" kern="1200" baseline="0" dirty="0" smtClean="0">
                          <a:solidFill>
                            <a:srgbClr val="0ABA4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процессами</a:t>
                      </a:r>
                      <a:r>
                        <a:rPr lang="en-US" altLang="zh-TW" sz="1200" b="1" u="none" kern="1200" dirty="0" smtClean="0">
                          <a:solidFill>
                            <a:srgbClr val="0ABA45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zh-TW" altLang="en-US" sz="1200" b="1" u="none" kern="1200" dirty="0" smtClean="0">
                        <a:solidFill>
                          <a:srgbClr val="0ABA45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altLang="zh-TW" sz="11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Работа с </a:t>
                      </a:r>
                      <a:r>
                        <a:rPr lang="ru-RU" altLang="zh-TW" sz="1100" baseline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пром</a:t>
                      </a:r>
                      <a:r>
                        <a:rPr lang="ru-RU" altLang="zh-TW" sz="11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. протокол</a:t>
                      </a:r>
                      <a:endParaRPr lang="en-US" altLang="zh-TW" sz="1100" baseline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altLang="zh-TW" sz="11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процессами</a:t>
                      </a:r>
                      <a:endParaRPr lang="en-US" altLang="zh-TW" sz="1100" baseline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altLang="zh-TW" sz="1100" baseline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altLang="zh-TW" sz="1100" baseline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1895662"/>
              </p:ext>
            </p:extLst>
          </p:nvPr>
        </p:nvGraphicFramePr>
        <p:xfrm>
          <a:off x="6357950" y="5072074"/>
          <a:ext cx="2160239" cy="14177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60239"/>
              </a:tblGrid>
              <a:tr h="400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АРМ Операторов</a:t>
                      </a:r>
                      <a:endParaRPr lang="zh-TW" alt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39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ru-RU" altLang="zh-TW" sz="14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  <a:r>
                        <a:rPr lang="ru-RU" altLang="zh-TW" sz="14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посты</a:t>
                      </a:r>
                      <a:endParaRPr lang="zh-TW" altLang="en-US" sz="14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678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altLang="zh-TW" sz="11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Работа со СКАДА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altLang="zh-TW" sz="11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Мониторинг</a:t>
                      </a:r>
                      <a:endParaRPr lang="en-US" altLang="zh-TW" sz="1100" baseline="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altLang="zh-TW" sz="1100" kern="1200" dirty="0" smtClean="0">
                        <a:solidFill>
                          <a:schemeClr val="bg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pic>
        <p:nvPicPr>
          <p:cNvPr id="101" name="Picture 2" descr="C:\Users\sally.huang\Desktop\png_ok\App_map_03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01" y="938436"/>
            <a:ext cx="895307" cy="1660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 descr="C:\Users\sally.huang\Desktop\png_ok\App_map_03-0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27" y="1988840"/>
            <a:ext cx="1344701" cy="1501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5" descr="C:\Users\sally.huang\Desktop\png_ok\App_map_03-0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29200"/>
            <a:ext cx="1728192" cy="1354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C:\Users\sally.huang\Desktop\png_ok\App_map_03-06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44" y="3737228"/>
            <a:ext cx="1587856" cy="1507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直線接點 22"/>
          <p:cNvCxnSpPr>
            <a:endCxn id="97" idx="2"/>
          </p:cNvCxnSpPr>
          <p:nvPr/>
        </p:nvCxnSpPr>
        <p:spPr bwMode="auto">
          <a:xfrm flipH="1" flipV="1">
            <a:off x="1300929" y="2414895"/>
            <a:ext cx="2096712" cy="45797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oval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3" name="直線接點 25"/>
          <p:cNvCxnSpPr/>
          <p:nvPr/>
        </p:nvCxnSpPr>
        <p:spPr bwMode="auto">
          <a:xfrm flipH="1" flipV="1">
            <a:off x="4427984" y="2636912"/>
            <a:ext cx="792088" cy="936105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oval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4" name="直線接點 28"/>
          <p:cNvCxnSpPr>
            <a:endCxn id="96" idx="2"/>
          </p:cNvCxnSpPr>
          <p:nvPr/>
        </p:nvCxnSpPr>
        <p:spPr bwMode="auto">
          <a:xfrm flipV="1">
            <a:off x="6444208" y="2575590"/>
            <a:ext cx="1173187" cy="1463642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oval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5" name="直線接點 31"/>
          <p:cNvCxnSpPr/>
          <p:nvPr/>
        </p:nvCxnSpPr>
        <p:spPr bwMode="auto">
          <a:xfrm>
            <a:off x="6429388" y="4857760"/>
            <a:ext cx="571504" cy="214314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oval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6" name="直線接點 37"/>
          <p:cNvCxnSpPr/>
          <p:nvPr/>
        </p:nvCxnSpPr>
        <p:spPr bwMode="auto">
          <a:xfrm flipH="1">
            <a:off x="3929058" y="4500570"/>
            <a:ext cx="679283" cy="1308916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oval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1916832"/>
            <a:ext cx="864096" cy="871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2708920"/>
            <a:ext cx="984874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32806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6870" y="1000108"/>
            <a:ext cx="6918468" cy="720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2D43A3"/>
                </a:solidFill>
                <a:cs typeface="Arial" pitchFamily="34" charset="0"/>
              </a:rPr>
              <a:t>Промышленные ПК </a:t>
            </a:r>
            <a:r>
              <a:rPr lang="en-US" sz="3600" dirty="0" err="1" smtClean="0">
                <a:solidFill>
                  <a:srgbClr val="2D43A3"/>
                </a:solidFill>
                <a:cs typeface="Arial" pitchFamily="34" charset="0"/>
              </a:rPr>
              <a:t>Ruggnet</a:t>
            </a:r>
            <a:endParaRPr lang="ru-RU" sz="3600" dirty="0">
              <a:solidFill>
                <a:srgbClr val="2D43A3"/>
              </a:solidFill>
              <a:cs typeface="Arial" pitchFamily="34" charset="0"/>
            </a:endParaRPr>
          </a:p>
        </p:txBody>
      </p:sp>
      <p:sp useBgFill="1"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4043626" y="4274534"/>
            <a:ext cx="2127808" cy="209110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PNL</a:t>
            </a: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Панельный ПК</a:t>
            </a:r>
            <a:endParaRPr lang="ru-RU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68" y="4612016"/>
            <a:ext cx="1728192" cy="1516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 useBgFill="1">
        <p:nvSpPr>
          <p:cNvPr id="32" name="Прямоугольник с двумя усеченными противолежащими углами 31"/>
          <p:cNvSpPr/>
          <p:nvPr/>
        </p:nvSpPr>
        <p:spPr>
          <a:xfrm>
            <a:off x="6599927" y="4266858"/>
            <a:ext cx="2127808" cy="209110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EMB</a:t>
            </a: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Встраиваемые ПК</a:t>
            </a:r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8749" y="4624863"/>
            <a:ext cx="1005533" cy="1340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9718" y="5261326"/>
            <a:ext cx="893645" cy="734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1357290" y="1857364"/>
            <a:ext cx="2276046" cy="2173315"/>
            <a:chOff x="711778" y="2119780"/>
            <a:chExt cx="2276046" cy="2173315"/>
          </a:xfrm>
        </p:grpSpPr>
        <p:sp useBgFill="1">
          <p:nvSpPr>
            <p:cNvPr id="5" name="Прямоугольник с двумя усеченными противолежащими углами 4"/>
            <p:cNvSpPr/>
            <p:nvPr/>
          </p:nvSpPr>
          <p:spPr>
            <a:xfrm>
              <a:off x="711778" y="2119780"/>
              <a:ext cx="2276046" cy="2173315"/>
            </a:xfrm>
            <a:prstGeom prst="snip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b="1" i="1" dirty="0" smtClean="0">
                  <a:solidFill>
                    <a:srgbClr val="021E5E"/>
                  </a:solidFill>
                  <a:latin typeface="Arial" pitchFamily="34" charset="0"/>
                  <a:cs typeface="Arial" pitchFamily="34" charset="0"/>
                </a:rPr>
                <a:t>SRV</a:t>
              </a: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200" i="1" dirty="0" smtClean="0">
                  <a:solidFill>
                    <a:srgbClr val="021E5E"/>
                  </a:solidFill>
                  <a:latin typeface="Arial" pitchFamily="34" charset="0"/>
                  <a:cs typeface="Arial" pitchFamily="34" charset="0"/>
                </a:rPr>
                <a:t>Сервер</a:t>
              </a:r>
              <a:endParaRPr lang="ru-RU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Рисунок 17" descr="supermicro_AS2042G-6RF-670x400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9958" y="2581730"/>
              <a:ext cx="1504088" cy="1197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6510064" y="1857364"/>
            <a:ext cx="2273777" cy="2173315"/>
            <a:chOff x="5826614" y="2119780"/>
            <a:chExt cx="2273777" cy="2173315"/>
          </a:xfrm>
        </p:grpSpPr>
        <p:sp useBgFill="1">
          <p:nvSpPr>
            <p:cNvPr id="25" name="Прямоугольник с двумя усеченными противолежащими углами 24"/>
            <p:cNvSpPr/>
            <p:nvPr/>
          </p:nvSpPr>
          <p:spPr>
            <a:xfrm>
              <a:off x="5826614" y="2119780"/>
              <a:ext cx="2273777" cy="2173315"/>
            </a:xfrm>
            <a:prstGeom prst="snip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b="1" i="1" dirty="0" smtClean="0">
                  <a:solidFill>
                    <a:srgbClr val="021E5E"/>
                  </a:solidFill>
                  <a:latin typeface="Arial" pitchFamily="34" charset="0"/>
                  <a:cs typeface="Arial" pitchFamily="34" charset="0"/>
                </a:rPr>
                <a:t>MBL</a:t>
              </a: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200" i="1" dirty="0" smtClean="0">
                  <a:solidFill>
                    <a:srgbClr val="021E5E"/>
                  </a:solidFill>
                  <a:latin typeface="Arial" pitchFamily="34" charset="0"/>
                  <a:cs typeface="Arial" pitchFamily="34" charset="0"/>
                </a:rPr>
                <a:t>Мобильные решения</a:t>
              </a:r>
              <a:endParaRPr lang="ru-RU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Рисунок 20" descr="PWS-870_Front-Left_G20141016165714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176" y="2276872"/>
              <a:ext cx="1437874" cy="1917165"/>
            </a:xfrm>
            <a:prstGeom prst="rect">
              <a:avLst/>
            </a:prstGeom>
          </p:spPr>
        </p:pic>
      </p:grpSp>
      <p:sp useBgFill="1">
        <p:nvSpPr>
          <p:cNvPr id="20" name="Прямоугольник с двумя усеченными противолежащими углами 19"/>
          <p:cNvSpPr/>
          <p:nvPr/>
        </p:nvSpPr>
        <p:spPr>
          <a:xfrm>
            <a:off x="1477730" y="4274534"/>
            <a:ext cx="2127808" cy="207428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TWR</a:t>
            </a: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i="1" dirty="0" smtClean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Настольный </a:t>
            </a:r>
            <a:r>
              <a:rPr lang="ru-RU" sz="1200" i="1" dirty="0" err="1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rPr>
              <a:t>ПромПК</a:t>
            </a:r>
            <a:endParaRPr lang="en-US" sz="1200" i="1" dirty="0">
              <a:solidFill>
                <a:srgbClr val="021E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Wallmount chassis IPC-6806_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3520" y="4653136"/>
            <a:ext cx="1224136" cy="128261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4011434" y="1857365"/>
            <a:ext cx="2160000" cy="2160000"/>
            <a:chOff x="3269197" y="2119781"/>
            <a:chExt cx="2160000" cy="2160000"/>
          </a:xfrm>
        </p:grpSpPr>
        <p:sp useBgFill="1">
          <p:nvSpPr>
            <p:cNvPr id="23" name="Прямоугольник с двумя усеченными противолежащими углами 22"/>
            <p:cNvSpPr/>
            <p:nvPr/>
          </p:nvSpPr>
          <p:spPr>
            <a:xfrm>
              <a:off x="3269197" y="2119781"/>
              <a:ext cx="2160000" cy="2160000"/>
            </a:xfrm>
            <a:prstGeom prst="snip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b="1" i="1" dirty="0" smtClean="0">
                  <a:solidFill>
                    <a:srgbClr val="021E5E"/>
                  </a:solidFill>
                  <a:latin typeface="Arial" pitchFamily="34" charset="0"/>
                  <a:cs typeface="Arial" pitchFamily="34" charset="0"/>
                </a:rPr>
                <a:t>RCK</a:t>
              </a: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i="1" dirty="0" smtClean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200" i="1" dirty="0" smtClean="0">
                  <a:solidFill>
                    <a:srgbClr val="021E5E"/>
                  </a:solidFill>
                  <a:latin typeface="Arial" pitchFamily="34" charset="0"/>
                  <a:cs typeface="Arial" pitchFamily="34" charset="0"/>
                </a:rPr>
                <a:t>Стоечный ПК</a:t>
              </a:r>
              <a:endParaRPr lang="ru-RU" sz="1200" i="1" dirty="0">
                <a:solidFill>
                  <a:srgbClr val="021E5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3888" y="2276872"/>
              <a:ext cx="1584176" cy="15970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2279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1275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zh-TW" altLang="en-US" sz="4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1275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zh-TW" altLang="en-US" sz="4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>
          <a:bevelT/>
        </a:sp3d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>
          <a:outerShdw dist="28398" dir="1593903" algn="ctr" rotWithShape="0">
            <a:srgbClr val="DDDDDD"/>
          </a:outerShdw>
        </a:effectLst>
      </a:spPr>
      <a:bodyPr anchor="ctr"/>
      <a:lstStyle>
        <a:defPPr algn="l" eaLnBrk="0" fontAlgn="ctr" hangingPunct="0">
          <a:lnSpc>
            <a:spcPct val="85000"/>
          </a:lnSpc>
          <a:defRPr sz="3200" kern="0" dirty="0">
            <a:solidFill>
              <a:schemeClr val="tx2"/>
            </a:solidFill>
            <a:latin typeface="+mj-lt"/>
            <a:ea typeface="+mj-ea"/>
            <a:cs typeface="+mj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8432</TotalTime>
  <Words>1283</Words>
  <Application>Microsoft Office PowerPoint</Application>
  <PresentationFormat>Экран (4:3)</PresentationFormat>
  <Paragraphs>301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1_Stream</vt:lpstr>
      <vt:lpstr>2_Stream</vt:lpstr>
      <vt:lpstr>3_Stream</vt:lpstr>
      <vt:lpstr>4_Stream</vt:lpstr>
      <vt:lpstr>5_Stream</vt:lpstr>
      <vt:lpstr>6_自訂設計</vt:lpstr>
      <vt:lpstr>6_Stream</vt:lpstr>
      <vt:lpstr>自訂設計</vt:lpstr>
      <vt:lpstr>9_Stream</vt:lpstr>
      <vt:lpstr>10_Stream</vt:lpstr>
      <vt:lpstr>8_Stream</vt:lpstr>
      <vt:lpstr>11_Stream</vt:lpstr>
      <vt:lpstr>12_Stream</vt:lpstr>
      <vt:lpstr>7_自訂設計</vt:lpstr>
      <vt:lpstr>13_Stream</vt:lpstr>
      <vt:lpstr>Слайд 1</vt:lpstr>
      <vt:lpstr>Слайд 2</vt:lpstr>
      <vt:lpstr>Слайд 3</vt:lpstr>
      <vt:lpstr>Слайд 4</vt:lpstr>
      <vt:lpstr>Как выбрать промышленный ПК?</vt:lpstr>
      <vt:lpstr>Слайд 6</vt:lpstr>
      <vt:lpstr>Слайд 7</vt:lpstr>
      <vt:lpstr>Где применяются промышленные ПК</vt:lpstr>
      <vt:lpstr>Промышленные ПК Ruggnet</vt:lpstr>
      <vt:lpstr>Серверы SRV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Производство</vt:lpstr>
      <vt:lpstr>Контроль качества и особые методики тестирования</vt:lpstr>
      <vt:lpstr>Культура сборки </vt:lpstr>
      <vt:lpstr>Разработка уникальных конфигураций</vt:lpstr>
      <vt:lpstr>Преимущества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Встраиваемые системы ADVANTECH и Design-in сервисы</dc:title>
  <dc:creator>Anton Ozornin</dc:creator>
  <cp:lastModifiedBy>oav</cp:lastModifiedBy>
  <cp:revision>605</cp:revision>
  <dcterms:created xsi:type="dcterms:W3CDTF">2011-04-07T11:24:11Z</dcterms:created>
  <dcterms:modified xsi:type="dcterms:W3CDTF">2018-04-23T04:58:51Z</dcterms:modified>
</cp:coreProperties>
</file>