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54"/>
  </p:notesMasterIdLst>
  <p:handoutMasterIdLst>
    <p:handoutMasterId r:id="rId55"/>
  </p:handoutMasterIdLst>
  <p:sldIdLst>
    <p:sldId id="451" r:id="rId2"/>
    <p:sldId id="452" r:id="rId3"/>
    <p:sldId id="454" r:id="rId4"/>
    <p:sldId id="453" r:id="rId5"/>
    <p:sldId id="455" r:id="rId6"/>
    <p:sldId id="474" r:id="rId7"/>
    <p:sldId id="458" r:id="rId8"/>
    <p:sldId id="461" r:id="rId9"/>
    <p:sldId id="533" r:id="rId10"/>
    <p:sldId id="534" r:id="rId11"/>
    <p:sldId id="481" r:id="rId12"/>
    <p:sldId id="483" r:id="rId13"/>
    <p:sldId id="476" r:id="rId14"/>
    <p:sldId id="475" r:id="rId15"/>
    <p:sldId id="488" r:id="rId16"/>
    <p:sldId id="490" r:id="rId17"/>
    <p:sldId id="489" r:id="rId18"/>
    <p:sldId id="493" r:id="rId19"/>
    <p:sldId id="496" r:id="rId20"/>
    <p:sldId id="497" r:id="rId21"/>
    <p:sldId id="498" r:id="rId22"/>
    <p:sldId id="501" r:id="rId23"/>
    <p:sldId id="485" r:id="rId24"/>
    <p:sldId id="502" r:id="rId25"/>
    <p:sldId id="503" r:id="rId26"/>
    <p:sldId id="504" r:id="rId27"/>
    <p:sldId id="505" r:id="rId28"/>
    <p:sldId id="506" r:id="rId29"/>
    <p:sldId id="508" r:id="rId30"/>
    <p:sldId id="511" r:id="rId31"/>
    <p:sldId id="512" r:id="rId32"/>
    <p:sldId id="513" r:id="rId33"/>
    <p:sldId id="514" r:id="rId34"/>
    <p:sldId id="516" r:id="rId35"/>
    <p:sldId id="517" r:id="rId36"/>
    <p:sldId id="518" r:id="rId37"/>
    <p:sldId id="519" r:id="rId38"/>
    <p:sldId id="520" r:id="rId39"/>
    <p:sldId id="521" r:id="rId40"/>
    <p:sldId id="522" r:id="rId41"/>
    <p:sldId id="523" r:id="rId42"/>
    <p:sldId id="524" r:id="rId43"/>
    <p:sldId id="525" r:id="rId44"/>
    <p:sldId id="526" r:id="rId45"/>
    <p:sldId id="527" r:id="rId46"/>
    <p:sldId id="510" r:id="rId47"/>
    <p:sldId id="528" r:id="rId48"/>
    <p:sldId id="529" r:id="rId49"/>
    <p:sldId id="530" r:id="rId50"/>
    <p:sldId id="531" r:id="rId51"/>
    <p:sldId id="532" r:id="rId52"/>
    <p:sldId id="438" r:id="rId53"/>
  </p:sldIdLst>
  <p:sldSz cx="9144000" cy="6858000" type="screen4x3"/>
  <p:notesSz cx="6797675" cy="9926638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orient="horz" pos="1954">
          <p15:clr>
            <a:srgbClr val="A4A3A4"/>
          </p15:clr>
        </p15:guide>
        <p15:guide id="3" pos="2835">
          <p15:clr>
            <a:srgbClr val="A4A3A4"/>
          </p15:clr>
        </p15:guide>
        <p15:guide id="4" pos="514">
          <p15:clr>
            <a:srgbClr val="A4A3A4"/>
          </p15:clr>
        </p15:guide>
        <p15:guide id="5" pos="2531">
          <p15:clr>
            <a:srgbClr val="A4A3A4"/>
          </p15:clr>
        </p15:guide>
        <p15:guide id="6" pos="2104">
          <p15:clr>
            <a:srgbClr val="A4A3A4"/>
          </p15:clr>
        </p15:guide>
        <p15:guide id="7" pos="5517">
          <p15:clr>
            <a:srgbClr val="A4A3A4"/>
          </p15:clr>
        </p15:guide>
        <p15:guide id="8" pos="5193">
          <p15:clr>
            <a:srgbClr val="A4A3A4"/>
          </p15:clr>
        </p15:guide>
        <p15:guide id="9" pos="3035">
          <p15:clr>
            <a:srgbClr val="A4A3A4"/>
          </p15:clr>
        </p15:guide>
        <p15:guide id="10" pos="3385">
          <p15:clr>
            <a:srgbClr val="A4A3A4"/>
          </p15:clr>
        </p15:guide>
        <p15:guide id="11" pos="24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266"/>
    <a:srgbClr val="C90796"/>
    <a:srgbClr val="2C3F4E"/>
    <a:srgbClr val="647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73" autoAdjust="0"/>
  </p:normalViewPr>
  <p:slideViewPr>
    <p:cSldViewPr showGuides="1">
      <p:cViewPr varScale="1">
        <p:scale>
          <a:sx n="76" d="100"/>
          <a:sy n="76" d="100"/>
        </p:scale>
        <p:origin x="1242" y="78"/>
      </p:cViewPr>
      <p:guideLst>
        <p:guide orient="horz" pos="2200"/>
        <p:guide orient="horz" pos="1954"/>
        <p:guide pos="2835"/>
        <p:guide pos="514"/>
        <p:guide pos="2531"/>
        <p:guide pos="2104"/>
        <p:guide pos="5517"/>
        <p:guide pos="5193"/>
        <p:guide pos="3035"/>
        <p:guide pos="3385"/>
        <p:guide pos="24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D16D9-3A02-4942-87E7-43EBAED002C1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BF1CE19-7E8D-414A-9C60-51177A38E597}">
      <dgm:prSet phldrT="[Text]" custT="1"/>
      <dgm:spPr/>
      <dgm:t>
        <a:bodyPr/>
        <a:lstStyle/>
        <a:p>
          <a:r>
            <a:rPr lang="de-DE" sz="2400" b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OIT</a:t>
          </a:r>
          <a:r>
            <a:rPr lang="de-DE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200</a:t>
          </a:r>
          <a:endParaRPr lang="de-DE" sz="2400" b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E56A91-DBB2-4D97-B433-9880938D74A2}" type="parTrans" cxnId="{2E1B1AED-4BC6-4CE7-85A7-F9DFFA66A079}">
      <dgm:prSet/>
      <dgm:spPr/>
      <dgm:t>
        <a:bodyPr/>
        <a:lstStyle/>
        <a:p>
          <a:endParaRPr lang="de-DE"/>
        </a:p>
      </dgm:t>
    </dgm:pt>
    <dgm:pt modelId="{141E2F46-7D79-45DB-9F01-B2361A8BBDA6}" type="sibTrans" cxnId="{2E1B1AED-4BC6-4CE7-85A7-F9DFFA66A079}">
      <dgm:prSet/>
      <dgm:spPr/>
      <dgm:t>
        <a:bodyPr/>
        <a:lstStyle/>
        <a:p>
          <a:endParaRPr lang="de-DE"/>
        </a:p>
      </dgm:t>
    </dgm:pt>
    <dgm:pt modelId="{AEDCCF65-D699-449E-ACCD-F538CC886E38}">
      <dgm:prSet phldrT="[Text]"/>
      <dgm:spPr/>
      <dgm:t>
        <a:bodyPr/>
        <a:lstStyle/>
        <a:p>
          <a:r>
            <a:rPr lang="de-DE" b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OIT</a:t>
          </a:r>
          <a:r>
            <a:rPr lang="de-DE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300</a:t>
          </a:r>
          <a:endParaRPr lang="de-DE" b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D1F015-6B53-4DD6-A9B7-B3EAB4BF71D4}" type="parTrans" cxnId="{4D5D1871-3699-414E-B347-E00093C8A534}">
      <dgm:prSet/>
      <dgm:spPr/>
      <dgm:t>
        <a:bodyPr/>
        <a:lstStyle/>
        <a:p>
          <a:endParaRPr lang="de-DE"/>
        </a:p>
      </dgm:t>
    </dgm:pt>
    <dgm:pt modelId="{F70C0E95-140D-4CB5-9FFE-26FAE8C6D03A}" type="sibTrans" cxnId="{4D5D1871-3699-414E-B347-E00093C8A534}">
      <dgm:prSet/>
      <dgm:spPr/>
      <dgm:t>
        <a:bodyPr/>
        <a:lstStyle/>
        <a:p>
          <a:endParaRPr lang="de-DE"/>
        </a:p>
      </dgm:t>
    </dgm:pt>
    <dgm:pt modelId="{DCCA0A87-85A0-484D-BCC5-9F404F27E722}">
      <dgm:prSet/>
      <dgm:spPr/>
      <dgm:t>
        <a:bodyPr/>
        <a:lstStyle/>
        <a:p>
          <a:r>
            <a:rPr lang="de-DE" b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OIT</a:t>
          </a:r>
          <a:r>
            <a:rPr lang="de-DE" b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500</a:t>
          </a:r>
          <a:endParaRPr lang="de-DE" b="0" dirty="0">
            <a:solidFill>
              <a:schemeClr val="tx2"/>
            </a:solidFill>
          </a:endParaRPr>
        </a:p>
      </dgm:t>
    </dgm:pt>
    <dgm:pt modelId="{252E2C6F-9007-452A-AF22-AC0934BE229C}" type="parTrans" cxnId="{62EB7963-2DFE-4334-8B78-0027B91B3AF4}">
      <dgm:prSet/>
      <dgm:spPr/>
      <dgm:t>
        <a:bodyPr/>
        <a:lstStyle/>
        <a:p>
          <a:endParaRPr lang="de-DE"/>
        </a:p>
      </dgm:t>
    </dgm:pt>
    <dgm:pt modelId="{5BA19478-D6A2-438E-87EA-DE7F75D7804B}" type="sibTrans" cxnId="{62EB7963-2DFE-4334-8B78-0027B91B3AF4}">
      <dgm:prSet/>
      <dgm:spPr/>
      <dgm:t>
        <a:bodyPr/>
        <a:lstStyle/>
        <a:p>
          <a:endParaRPr lang="de-DE"/>
        </a:p>
      </dgm:t>
    </dgm:pt>
    <dgm:pt modelId="{4C4085C8-13A6-4A0B-BFCB-48EE00F41C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2200" b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OIT</a:t>
          </a:r>
          <a:r>
            <a:rPr lang="de-DE" sz="2200" b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1500</a:t>
          </a:r>
          <a:endParaRPr lang="de-DE" sz="2200" b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5EAA8-4764-4306-9663-5806E07768D3}" type="parTrans" cxnId="{AD024E71-DC41-4A44-A5BA-63D52AC15D80}">
      <dgm:prSet/>
      <dgm:spPr/>
      <dgm:t>
        <a:bodyPr/>
        <a:lstStyle/>
        <a:p>
          <a:endParaRPr lang="de-DE"/>
        </a:p>
      </dgm:t>
    </dgm:pt>
    <dgm:pt modelId="{2235A669-0505-4B89-9943-A9D120AD0E11}" type="sibTrans" cxnId="{AD024E71-DC41-4A44-A5BA-63D52AC15D80}">
      <dgm:prSet/>
      <dgm:spPr/>
      <dgm:t>
        <a:bodyPr/>
        <a:lstStyle/>
        <a:p>
          <a:endParaRPr lang="de-DE"/>
        </a:p>
      </dgm:t>
    </dgm:pt>
    <dgm:pt modelId="{AA60ADFC-BC1E-4155-8521-53CD9E17DA6D}" type="pres">
      <dgm:prSet presAssocID="{498D16D9-3A02-4942-87E7-43EBAED002C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E4FFDCE-64D4-4A02-B641-0097509AF7F1}" type="pres">
      <dgm:prSet presAssocID="{498D16D9-3A02-4942-87E7-43EBAED002C1}" presName="children" presStyleCnt="0"/>
      <dgm:spPr/>
    </dgm:pt>
    <dgm:pt modelId="{A714A2E8-8C93-4E63-B728-187990689050}" type="pres">
      <dgm:prSet presAssocID="{498D16D9-3A02-4942-87E7-43EBAED002C1}" presName="childPlaceholder" presStyleCnt="0"/>
      <dgm:spPr/>
    </dgm:pt>
    <dgm:pt modelId="{B8A65E48-6D4E-4CCF-9DCC-5ECD12BFD0D9}" type="pres">
      <dgm:prSet presAssocID="{498D16D9-3A02-4942-87E7-43EBAED002C1}" presName="circle" presStyleCnt="0"/>
      <dgm:spPr/>
    </dgm:pt>
    <dgm:pt modelId="{14BC7A7D-B30D-4AEB-9900-5A6A77B25129}" type="pres">
      <dgm:prSet presAssocID="{498D16D9-3A02-4942-87E7-43EBAED002C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3845C6E-BA0C-4327-8699-71345853735F}" type="pres">
      <dgm:prSet presAssocID="{498D16D9-3A02-4942-87E7-43EBAED002C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CB14C3-8B7C-4B51-9EA9-AEE35766F02E}" type="pres">
      <dgm:prSet presAssocID="{498D16D9-3A02-4942-87E7-43EBAED002C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4AF8BD2-CE38-4621-984C-EFCE3D221E8E}" type="pres">
      <dgm:prSet presAssocID="{498D16D9-3A02-4942-87E7-43EBAED002C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672F3D5-F445-41D4-8B29-6D883FC18693}" type="pres">
      <dgm:prSet presAssocID="{498D16D9-3A02-4942-87E7-43EBAED002C1}" presName="quadrantPlaceholder" presStyleCnt="0"/>
      <dgm:spPr/>
    </dgm:pt>
    <dgm:pt modelId="{A3BE01EB-7B14-42AD-9797-E3BAAF29045D}" type="pres">
      <dgm:prSet presAssocID="{498D16D9-3A02-4942-87E7-43EBAED002C1}" presName="center1" presStyleLbl="fgShp" presStyleIdx="0" presStyleCnt="2"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FD721704-40D2-4486-ABC6-41EB0CEFBA76}" type="pres">
      <dgm:prSet presAssocID="{498D16D9-3A02-4942-87E7-43EBAED002C1}" presName="center2" presStyleLbl="fgShp" presStyleIdx="1" presStyleCnt="2"/>
      <dgm:spPr>
        <a:noFill/>
        <a:ln>
          <a:noFill/>
        </a:ln>
      </dgm:spPr>
      <dgm:t>
        <a:bodyPr/>
        <a:lstStyle/>
        <a:p>
          <a:endParaRPr lang="de-DE"/>
        </a:p>
      </dgm:t>
    </dgm:pt>
  </dgm:ptLst>
  <dgm:cxnLst>
    <dgm:cxn modelId="{AD024E71-DC41-4A44-A5BA-63D52AC15D80}" srcId="{498D16D9-3A02-4942-87E7-43EBAED002C1}" destId="{4C4085C8-13A6-4A0B-BFCB-48EE00F41CD2}" srcOrd="3" destOrd="0" parTransId="{5015EAA8-4764-4306-9663-5806E07768D3}" sibTransId="{2235A669-0505-4B89-9943-A9D120AD0E11}"/>
    <dgm:cxn modelId="{2E1B1AED-4BC6-4CE7-85A7-F9DFFA66A079}" srcId="{498D16D9-3A02-4942-87E7-43EBAED002C1}" destId="{0BF1CE19-7E8D-414A-9C60-51177A38E597}" srcOrd="0" destOrd="0" parTransId="{53E56A91-DBB2-4D97-B433-9880938D74A2}" sibTransId="{141E2F46-7D79-45DB-9F01-B2361A8BBDA6}"/>
    <dgm:cxn modelId="{B24BDFF8-7EBE-4FB6-BD0B-B6D8086FE073}" type="presOf" srcId="{498D16D9-3A02-4942-87E7-43EBAED002C1}" destId="{AA60ADFC-BC1E-4155-8521-53CD9E17DA6D}" srcOrd="0" destOrd="0" presId="urn:microsoft.com/office/officeart/2005/8/layout/cycle4"/>
    <dgm:cxn modelId="{62EB7963-2DFE-4334-8B78-0027B91B3AF4}" srcId="{498D16D9-3A02-4942-87E7-43EBAED002C1}" destId="{DCCA0A87-85A0-484D-BCC5-9F404F27E722}" srcOrd="2" destOrd="0" parTransId="{252E2C6F-9007-452A-AF22-AC0934BE229C}" sibTransId="{5BA19478-D6A2-438E-87EA-DE7F75D7804B}"/>
    <dgm:cxn modelId="{9583CE44-83C0-4348-B56B-C4C5D9C382E5}" type="presOf" srcId="{4C4085C8-13A6-4A0B-BFCB-48EE00F41CD2}" destId="{04AF8BD2-CE38-4621-984C-EFCE3D221E8E}" srcOrd="0" destOrd="0" presId="urn:microsoft.com/office/officeart/2005/8/layout/cycle4"/>
    <dgm:cxn modelId="{1872FCB0-847F-4669-A4CD-270245CEC620}" type="presOf" srcId="{AEDCCF65-D699-449E-ACCD-F538CC886E38}" destId="{33845C6E-BA0C-4327-8699-71345853735F}" srcOrd="0" destOrd="0" presId="urn:microsoft.com/office/officeart/2005/8/layout/cycle4"/>
    <dgm:cxn modelId="{B74E5461-2BF5-4591-866A-FA3A908056E9}" type="presOf" srcId="{0BF1CE19-7E8D-414A-9C60-51177A38E597}" destId="{14BC7A7D-B30D-4AEB-9900-5A6A77B25129}" srcOrd="0" destOrd="0" presId="urn:microsoft.com/office/officeart/2005/8/layout/cycle4"/>
    <dgm:cxn modelId="{29C6AB4E-526E-4B05-A8EA-9A3A3DB782B0}" type="presOf" srcId="{DCCA0A87-85A0-484D-BCC5-9F404F27E722}" destId="{01CB14C3-8B7C-4B51-9EA9-AEE35766F02E}" srcOrd="0" destOrd="0" presId="urn:microsoft.com/office/officeart/2005/8/layout/cycle4"/>
    <dgm:cxn modelId="{4D5D1871-3699-414E-B347-E00093C8A534}" srcId="{498D16D9-3A02-4942-87E7-43EBAED002C1}" destId="{AEDCCF65-D699-449E-ACCD-F538CC886E38}" srcOrd="1" destOrd="0" parTransId="{52D1F015-6B53-4DD6-A9B7-B3EAB4BF71D4}" sibTransId="{F70C0E95-140D-4CB5-9FFE-26FAE8C6D03A}"/>
    <dgm:cxn modelId="{C18F6874-87C2-4434-90F2-6C3D2FA8C06C}" type="presParOf" srcId="{AA60ADFC-BC1E-4155-8521-53CD9E17DA6D}" destId="{9E4FFDCE-64D4-4A02-B641-0097509AF7F1}" srcOrd="0" destOrd="0" presId="urn:microsoft.com/office/officeart/2005/8/layout/cycle4"/>
    <dgm:cxn modelId="{9748CED5-01E8-451F-9D1C-5D505FC73813}" type="presParOf" srcId="{9E4FFDCE-64D4-4A02-B641-0097509AF7F1}" destId="{A714A2E8-8C93-4E63-B728-187990689050}" srcOrd="0" destOrd="0" presId="urn:microsoft.com/office/officeart/2005/8/layout/cycle4"/>
    <dgm:cxn modelId="{7E1EB326-62E5-4BEA-8DB3-A58040BE964A}" type="presParOf" srcId="{AA60ADFC-BC1E-4155-8521-53CD9E17DA6D}" destId="{B8A65E48-6D4E-4CCF-9DCC-5ECD12BFD0D9}" srcOrd="1" destOrd="0" presId="urn:microsoft.com/office/officeart/2005/8/layout/cycle4"/>
    <dgm:cxn modelId="{01F86FCC-9A48-43D1-A358-87D235ACBED9}" type="presParOf" srcId="{B8A65E48-6D4E-4CCF-9DCC-5ECD12BFD0D9}" destId="{14BC7A7D-B30D-4AEB-9900-5A6A77B25129}" srcOrd="0" destOrd="0" presId="urn:microsoft.com/office/officeart/2005/8/layout/cycle4"/>
    <dgm:cxn modelId="{32FE8C22-8011-486F-ADC2-A1649E489899}" type="presParOf" srcId="{B8A65E48-6D4E-4CCF-9DCC-5ECD12BFD0D9}" destId="{33845C6E-BA0C-4327-8699-71345853735F}" srcOrd="1" destOrd="0" presId="urn:microsoft.com/office/officeart/2005/8/layout/cycle4"/>
    <dgm:cxn modelId="{347DF906-A2E9-47DC-A2A4-7CF9E46E9558}" type="presParOf" srcId="{B8A65E48-6D4E-4CCF-9DCC-5ECD12BFD0D9}" destId="{01CB14C3-8B7C-4B51-9EA9-AEE35766F02E}" srcOrd="2" destOrd="0" presId="urn:microsoft.com/office/officeart/2005/8/layout/cycle4"/>
    <dgm:cxn modelId="{446E9142-9AFB-4999-9A79-BE3CF5074E8C}" type="presParOf" srcId="{B8A65E48-6D4E-4CCF-9DCC-5ECD12BFD0D9}" destId="{04AF8BD2-CE38-4621-984C-EFCE3D221E8E}" srcOrd="3" destOrd="0" presId="urn:microsoft.com/office/officeart/2005/8/layout/cycle4"/>
    <dgm:cxn modelId="{7C4EECF7-CACC-44DF-8139-6B9FAC5DFAC1}" type="presParOf" srcId="{B8A65E48-6D4E-4CCF-9DCC-5ECD12BFD0D9}" destId="{B672F3D5-F445-41D4-8B29-6D883FC18693}" srcOrd="4" destOrd="0" presId="urn:microsoft.com/office/officeart/2005/8/layout/cycle4"/>
    <dgm:cxn modelId="{47CB448D-EC63-4BEF-A98D-F9908A656559}" type="presParOf" srcId="{AA60ADFC-BC1E-4155-8521-53CD9E17DA6D}" destId="{A3BE01EB-7B14-42AD-9797-E3BAAF29045D}" srcOrd="2" destOrd="0" presId="urn:microsoft.com/office/officeart/2005/8/layout/cycle4"/>
    <dgm:cxn modelId="{1D95D186-B3AA-44EC-A000-CDC86285AC56}" type="presParOf" srcId="{AA60ADFC-BC1E-4155-8521-53CD9E17DA6D}" destId="{FD721704-40D2-4486-ABC6-41EB0CEFBA7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A22D-4BDC-45F8-88E2-6B7D3585B9EE}" type="datetimeFigureOut">
              <a:rPr lang="de-DE" smtClean="0"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A9D4-D471-4F64-A1CA-D520F4F83BF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32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64E5-F2C9-4EC3-A727-49129F5ECE03}" type="datetimeFigureOut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C738-07E0-4EE3-B194-D757C9C9756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4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73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472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207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2943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3679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4415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151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588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815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971DADAE-EF05-405E-A240-21B5124EC02A}" type="slidenum">
              <a:rPr lang="de-DE" altLang="de-DE" smtClean="0">
                <a:latin typeface="Calibri" panose="020F0502020204030204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 altLang="de-DE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2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892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528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845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CBE137-C4D2-4521-9DA1-B378DCC84FD3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845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714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EFB2B7-6CE6-4901-AA2F-0AE36CBB22EF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6"/>
          </p:nvPr>
        </p:nvSpPr>
        <p:spPr>
          <a:xfrm>
            <a:off x="4643512" y="403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179512" y="403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roduc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" y="1925887"/>
            <a:ext cx="9144000" cy="46800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dirty="0" smtClean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sz="1400" dirty="0" smtClean="0">
                <a:solidFill>
                  <a:schemeClr val="tx1"/>
                </a:solidFill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088000"/>
            <a:ext cx="4320000" cy="4104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30000"/>
              </a:lnSpc>
              <a:buClr>
                <a:schemeClr val="bg2"/>
              </a:buClr>
              <a:buFont typeface="Wingdings" pitchFamily="2" charset="2"/>
              <a:buNone/>
              <a:defRPr lang="de-DE" dirty="0" smtClean="0">
                <a:solidFill>
                  <a:schemeClr val="tx1"/>
                </a:solidFill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lang="de-DE" dirty="0" smtClean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E9CC4FF-FCD4-4ECD-BBEF-F70DEE39E15E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192000"/>
            <a:ext cx="4320000" cy="215900"/>
          </a:xfr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lang="de-DE" sz="1200" i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5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316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10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4824000" y="2088000"/>
            <a:ext cx="4140000" cy="4320000"/>
          </a:xfrm>
        </p:spPr>
        <p:txBody>
          <a:bodyPr vert="horz" lIns="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6A37AD6-0D6B-4E5C-A34B-DAAC88454414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4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graphical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412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320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0EED653-DEAA-4F3E-BFA5-339CA799B11A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arge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1A6B1C-AC84-4EED-8958-7A8F1B4857FB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usanne\Jobs\Pepperl &amp; Fuchs\P+F - Unternehmenspräsentation 2012-11\PPT Leitfaden\_bilder\HG_verlauf2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1998"/>
            <a:ext cx="8784000" cy="2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E765511-DDFA-44CB-BA8C-9FCC9784D26D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512" y="4140000"/>
            <a:ext cx="8784000" cy="23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79999" y="367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75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5B83684-AA93-4836-8B9C-F21C87AA1E45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2"/>
          </p:nvPr>
        </p:nvSpPr>
        <p:spPr>
          <a:xfrm>
            <a:off x="179999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5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4"/>
          </p:nvPr>
        </p:nvSpPr>
        <p:spPr>
          <a:xfrm>
            <a:off x="179512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1063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0367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29" name="Textplatzhalter 15"/>
          <p:cNvSpPr>
            <a:spLocks noGrp="1"/>
          </p:cNvSpPr>
          <p:nvPr>
            <p:ph type="body" sz="quarter" idx="27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0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3B5E835B-B3D4-405B-B461-50BCAB408C01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9999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376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572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768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179512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375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71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67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3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179999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Partners and pioneers in automation.</a:t>
            </a:r>
            <a:endParaRPr lang="de-DE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" y="4176000"/>
            <a:ext cx="8784000" cy="621152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Worldwide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107504" y="188640"/>
            <a:ext cx="266429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2" descr="D:\Susanne\Jobs\Pepperl &amp; Fuchs\P+F - PPTs\PPT_Unternehmen-Leitfaden_2013\PPT Unternehmen\_eingesetzte Bilder\_VERWENDET\Logo_Titel_RZ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000"/>
            <a:ext cx="9144000" cy="26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1A570F2-D150-40FD-9F67-0E594ADA3977}" type="datetime1">
              <a:rPr lang="de-DE" smtClean="0"/>
              <a:t>19.04.2018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>
                <a:latin typeface="Arial"/>
                <a:ea typeface="ＭＳ Ｐゴシック"/>
              </a:rPr>
              <a:t>Author</a:t>
            </a:r>
            <a:r>
              <a:rPr lang="de-DE" dirty="0" smtClean="0">
                <a:latin typeface="Arial"/>
                <a:ea typeface="ＭＳ Ｐゴシック"/>
              </a:rPr>
              <a:t>:</a:t>
            </a:r>
            <a:r>
              <a:rPr lang="de-DE" dirty="0" smtClean="0"/>
              <a:t> </a:t>
            </a:r>
            <a:r>
              <a:rPr lang="de-DE" dirty="0" smtClean="0">
                <a:latin typeface="Arial"/>
                <a:ea typeface="ＭＳ Ｐゴシック"/>
              </a:rPr>
              <a:t>John</a:t>
            </a:r>
            <a:r>
              <a:rPr lang="de-DE" dirty="0" smtClean="0"/>
              <a:t> </a:t>
            </a:r>
            <a:r>
              <a:rPr lang="de-DE" dirty="0" err="1" smtClean="0">
                <a:latin typeface="Arial"/>
                <a:ea typeface="ＭＳ Ｐゴシック"/>
              </a:rPr>
              <a:t>Doe</a:t>
            </a:r>
            <a:endParaRPr lang="de-DE" dirty="0">
              <a:latin typeface="Arial"/>
              <a:ea typeface="ＭＳ Ｐゴシック"/>
            </a:endParaRP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58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, text or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22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9750" indent="-27305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6450" indent="-26670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1563" indent="-265113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6200" indent="-274638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1A570F2-D150-40FD-9F67-0E594ADA3977}" type="datetime1">
              <a:rPr lang="de-DE" smtClean="0"/>
              <a:t>19.04.2018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>
                <a:latin typeface="Arial"/>
                <a:ea typeface="ＭＳ Ｐゴシック"/>
              </a:rPr>
              <a:t>Author</a:t>
            </a:r>
            <a:r>
              <a:rPr lang="de-DE" dirty="0" smtClean="0">
                <a:latin typeface="Arial"/>
                <a:ea typeface="ＭＳ Ｐゴシック"/>
              </a:rPr>
              <a:t>:</a:t>
            </a:r>
            <a:r>
              <a:rPr lang="de-DE" dirty="0" smtClean="0"/>
              <a:t> </a:t>
            </a:r>
            <a:r>
              <a:rPr lang="de-DE" dirty="0" smtClean="0">
                <a:latin typeface="Arial"/>
                <a:ea typeface="ＭＳ Ｐゴシック"/>
              </a:rPr>
              <a:t>John</a:t>
            </a:r>
            <a:r>
              <a:rPr lang="de-DE" dirty="0" smtClean="0"/>
              <a:t> </a:t>
            </a:r>
            <a:r>
              <a:rPr lang="de-DE" dirty="0" err="1" smtClean="0">
                <a:latin typeface="Arial"/>
                <a:ea typeface="ＭＳ Ｐゴシック"/>
              </a:rPr>
              <a:t>Doe</a:t>
            </a:r>
            <a:endParaRPr lang="de-DE" dirty="0">
              <a:latin typeface="Arial"/>
              <a:ea typeface="ＭＳ Ｐゴシック"/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38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 or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968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9750" indent="-27305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4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6450" indent="-266700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1563" indent="-265113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6200" indent="-274638">
              <a:lnSpc>
                <a:spcPct val="130000"/>
              </a:lnSpc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1A570F2-D150-40FD-9F67-0E594ADA3977}" type="datetime1">
              <a:rPr lang="de-DE" smtClean="0"/>
              <a:t>19.04.2018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>
                <a:latin typeface="Arial"/>
                <a:ea typeface="ＭＳ Ｐゴシック"/>
              </a:rPr>
              <a:t>Author</a:t>
            </a:r>
            <a:r>
              <a:rPr lang="de-DE" dirty="0" smtClean="0">
                <a:latin typeface="Arial"/>
                <a:ea typeface="ＭＳ Ｐゴシック"/>
              </a:rPr>
              <a:t>:</a:t>
            </a:r>
            <a:r>
              <a:rPr lang="de-DE" dirty="0" smtClean="0"/>
              <a:t> </a:t>
            </a:r>
            <a:r>
              <a:rPr lang="de-DE" dirty="0" smtClean="0">
                <a:latin typeface="Arial"/>
                <a:ea typeface="ＭＳ Ｐゴシック"/>
              </a:rPr>
              <a:t>John</a:t>
            </a:r>
            <a:r>
              <a:rPr lang="de-DE" dirty="0" smtClean="0"/>
              <a:t> </a:t>
            </a:r>
            <a:r>
              <a:rPr lang="de-DE" dirty="0" err="1" smtClean="0">
                <a:latin typeface="Arial"/>
                <a:ea typeface="ＭＳ Ｐゴシック"/>
              </a:rPr>
              <a:t>Doe</a:t>
            </a:r>
            <a:endParaRPr lang="de-DE" dirty="0">
              <a:latin typeface="Arial"/>
              <a:ea typeface="ＭＳ Ｐゴシック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accent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40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0000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80000" y="4176000"/>
            <a:ext cx="8784000" cy="1589593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 smtClean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828000"/>
            <a:ext cx="9146715" cy="2628000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 smtClean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EC0ED3A-14AF-432E-AD1A-9E91C9AB5F7D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8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D74742-728A-4443-B5BF-F4C897EBD0B2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86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342900" indent="-3429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9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FD1947-9933-42E7-B89A-F4F5A98B4B1C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80000" y="1512000"/>
            <a:ext cx="8784000" cy="252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4140000"/>
            <a:ext cx="8784000" cy="2232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00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A34288-8F98-44F7-AB60-3BBFE99863C6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19B1ED5-983D-4906-B86F-DC8496584518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968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1C048C-96B8-435D-ABC1-A724CC44F6D5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160000"/>
            <a:ext cx="4320000" cy="3780000"/>
          </a:xfrm>
          <a:ln w="63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20AEE41-BA08-433F-BAC2-A2BE1D930748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012000"/>
            <a:ext cx="4320000" cy="396000"/>
          </a:xfr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2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5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80000" y="1494000"/>
            <a:ext cx="8784000" cy="4525963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tx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6D74742-728A-4443-B5BF-F4C897EBD0B2}" type="datetime1">
              <a:rPr lang="de-DE" smtClean="0"/>
              <a:pPr/>
              <a:t>19.04.2018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/>
              <a:t>Author</a:t>
            </a:r>
            <a:r>
              <a:rPr lang="de-DE" dirty="0" smtClean="0"/>
              <a:t>: John </a:t>
            </a:r>
            <a:r>
              <a:rPr lang="de-DE" dirty="0" err="1" smtClean="0"/>
              <a:t>Doe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804248" y="6639850"/>
            <a:ext cx="1126912" cy="13542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www.pepperl-fuchs.com </a:t>
            </a:r>
            <a:endParaRPr lang="de-DE" sz="1200" dirty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X:\P+F - Kurzprojekte 2014-01\PPT Unternehmen 2014\_eingesetzte Bilder\P+F-Logo_rgb2014.png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61214"/>
            <a:ext cx="25209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54" r:id="rId3"/>
    <p:sldLayoutId id="2147483680" r:id="rId4"/>
    <p:sldLayoutId id="2147483674" r:id="rId5"/>
    <p:sldLayoutId id="2147483658" r:id="rId6"/>
    <p:sldLayoutId id="2147483672" r:id="rId7"/>
    <p:sldLayoutId id="2147483673" r:id="rId8"/>
    <p:sldLayoutId id="2147483666" r:id="rId9"/>
    <p:sldLayoutId id="2147483679" r:id="rId10"/>
    <p:sldLayoutId id="2147483668" r:id="rId11"/>
    <p:sldLayoutId id="2147483661" r:id="rId12"/>
    <p:sldLayoutId id="2147483671" r:id="rId13"/>
    <p:sldLayoutId id="2147483667" r:id="rId14"/>
    <p:sldLayoutId id="2147483678" r:id="rId15"/>
    <p:sldLayoutId id="2147483676" r:id="rId16"/>
    <p:sldLayoutId id="2147483677" r:id="rId17"/>
    <p:sldLayoutId id="2147483683" r:id="rId18"/>
    <p:sldLayoutId id="2147483684" r:id="rId19"/>
    <p:sldLayoutId id="214748368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0147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552" indent="-300552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047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783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519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254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6.png"/><Relationship Id="rId7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98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2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2.jpeg"/><Relationship Id="rId7" Type="http://schemas.microsoft.com/office/2007/relationships/hdphoto" Target="../media/hdphoto2.wdp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4.png"/><Relationship Id="rId5" Type="http://schemas.microsoft.com/office/2007/relationships/hdphoto" Target="../media/hdphoto1.wdp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P+F_Animation_Hochtemperatursensor_OIT_final.wmv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45.png"/><Relationship Id="rId12" Type="http://schemas.microsoft.com/office/2007/relationships/hdphoto" Target="../media/hdphoto5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47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8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Обзор </a:t>
            </a:r>
            <a:r>
              <a:rPr lang="ru-RU" dirty="0" smtClean="0"/>
              <a:t>головок </a:t>
            </a:r>
            <a:r>
              <a:rPr lang="en-US" dirty="0"/>
              <a:t>RFID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10</a:t>
            </a:fld>
            <a:endParaRPr lang="de-DE" dirty="0"/>
          </a:p>
        </p:txBody>
      </p:sp>
      <p:graphicFrame>
        <p:nvGraphicFramePr>
          <p:cNvPr id="8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237365"/>
              </p:ext>
            </p:extLst>
          </p:nvPr>
        </p:nvGraphicFramePr>
        <p:xfrm>
          <a:off x="216611" y="1627500"/>
          <a:ext cx="7163701" cy="3308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3738"/>
                <a:gridCol w="1410573"/>
                <a:gridCol w="1559054"/>
                <a:gridCol w="1390336"/>
              </a:tblGrid>
              <a:tr h="591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LF 125 </a:t>
                      </a:r>
                      <a:r>
                        <a:rPr lang="ru-RU" sz="1400" noProof="0" dirty="0" smtClean="0">
                          <a:effectLst/>
                        </a:rPr>
                        <a:t>кГц</a:t>
                      </a:r>
                      <a:endParaRPr lang="en-US" sz="1400" noProof="0" dirty="0">
                        <a:effectLst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HF 13,56 </a:t>
                      </a:r>
                      <a:r>
                        <a:rPr lang="ru-RU" sz="1400" noProof="0" dirty="0" err="1" smtClean="0">
                          <a:effectLst/>
                        </a:rPr>
                        <a:t>мГц</a:t>
                      </a:r>
                      <a:endParaRPr lang="en-US" sz="1400" noProof="0" dirty="0" smtClean="0">
                        <a:effectLst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UHF 900 </a:t>
                      </a:r>
                      <a:r>
                        <a:rPr lang="ru-RU" sz="1400" noProof="0" dirty="0" err="1" smtClean="0">
                          <a:effectLst/>
                        </a:rPr>
                        <a:t>мГц</a:t>
                      </a:r>
                      <a:endParaRPr lang="en-US" sz="1400" noProof="0" dirty="0">
                        <a:effectLst/>
                      </a:endParaRPr>
                    </a:p>
                  </a:txBody>
                  <a:tcPr marL="68577" marR="68577" marT="0" marB="0"/>
                </a:tc>
              </a:tr>
              <a:tr h="655202">
                <a:tc>
                  <a:txBody>
                    <a:bodyPr/>
                    <a:lstStyle/>
                    <a:p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одновременного чтения нескольких меток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6700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noProof="0" dirty="0" smtClean="0">
                          <a:effectLst/>
                        </a:rPr>
                        <a:t>Диапазон эксплуатационных температур головки</a:t>
                      </a:r>
                      <a:r>
                        <a:rPr lang="en-US" sz="1400" noProof="0" dirty="0" smtClean="0">
                          <a:effectLst/>
                        </a:rPr>
                        <a:t>°C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-25…+70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-25…+70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-25…+70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737092">
                <a:tc>
                  <a:txBody>
                    <a:bodyPr/>
                    <a:lstStyle/>
                    <a:p>
                      <a:r>
                        <a:rPr lang="ru-RU" sz="1400" noProof="0" dirty="0" smtClean="0"/>
                        <a:t>Максимальный класс защиты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IP68/IP69K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IP67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IP67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655202">
                <a:tc>
                  <a:txBody>
                    <a:bodyPr/>
                    <a:lstStyle/>
                    <a:p>
                      <a:pPr marL="0" marR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Головки во взрывобезопасном исполнении</a:t>
                      </a:r>
                      <a:endParaRPr lang="en-US" sz="1400" b="1" kern="1200" noProof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840" y="3038808"/>
            <a:ext cx="1362265" cy="1238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934" y="4240902"/>
            <a:ext cx="1267002" cy="1181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57" y="5428160"/>
            <a:ext cx="1247949" cy="11622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155" y="951238"/>
            <a:ext cx="1276528" cy="1286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32" y="5532550"/>
            <a:ext cx="1476581" cy="971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882" y="5155870"/>
            <a:ext cx="1371791" cy="13527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767" y="5227317"/>
            <a:ext cx="1362265" cy="1209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88" y="5217791"/>
            <a:ext cx="1448002" cy="1219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7756" y="2054231"/>
            <a:ext cx="1286054" cy="11145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3467" y="5627943"/>
            <a:ext cx="1136649" cy="938972"/>
          </a:xfrm>
          <a:prstGeom prst="rect">
            <a:avLst/>
          </a:prstGeom>
        </p:spPr>
      </p:pic>
      <p:pic>
        <p:nvPicPr>
          <p:cNvPr id="5122" name="Picture 2" descr="https://files.pepperl-fuchs.com/webcat/navi/productInfo/pd/b234879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639" y="4869160"/>
            <a:ext cx="1751055" cy="192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7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Типичное применение </a:t>
            </a:r>
            <a:r>
              <a:rPr lang="en-US" dirty="0" smtClean="0"/>
              <a:t>LF</a:t>
            </a:r>
            <a:r>
              <a:rPr lang="ru-RU" dirty="0" smtClean="0"/>
              <a:t> систем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/>
              <a:t>Смена инструмента, конвейер</a:t>
            </a:r>
            <a:endParaRPr lang="ru-RU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1" name="Rechteck 7"/>
          <p:cNvSpPr/>
          <p:nvPr/>
        </p:nvSpPr>
        <p:spPr>
          <a:xfrm>
            <a:off x="4391999" y="1919056"/>
            <a:ext cx="4572000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LF</a:t>
            </a:r>
            <a:r>
              <a:rPr lang="en-US" sz="1400" dirty="0"/>
              <a:t> </a:t>
            </a:r>
            <a:r>
              <a:rPr lang="ru-RU" sz="1400" dirty="0"/>
              <a:t>системы прекрасно подходят для идентификации и контроля правильности выбора инструмента и его срока службы, что  для обеспечивает качество выпускаемой продукции и сокращение отходов производства.</a:t>
            </a:r>
          </a:p>
        </p:txBody>
      </p:sp>
      <p:sp>
        <p:nvSpPr>
          <p:cNvPr id="12" name="Rechteck 8"/>
          <p:cNvSpPr/>
          <p:nvPr/>
        </p:nvSpPr>
        <p:spPr>
          <a:xfrm>
            <a:off x="179999" y="5784504"/>
            <a:ext cx="4144533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Метки </a:t>
            </a:r>
            <a:r>
              <a:rPr lang="en-US" sz="1400" b="1" dirty="0" smtClean="0"/>
              <a:t>LF</a:t>
            </a:r>
            <a:r>
              <a:rPr lang="en-US" sz="1400" dirty="0" smtClean="0"/>
              <a:t> </a:t>
            </a:r>
            <a:r>
              <a:rPr lang="ru-RU" sz="1400" dirty="0" smtClean="0"/>
              <a:t>систем</a:t>
            </a:r>
            <a:r>
              <a:rPr lang="ru-RU" sz="1400" dirty="0"/>
              <a:t> </a:t>
            </a:r>
            <a:r>
              <a:rPr lang="ru-RU" sz="1400" dirty="0" smtClean="0"/>
              <a:t>установленные в крюках для туш, позволяют безошибочно отслеживать весь путь от целой туши до конечного продукта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4041"/>
            <a:ext cx="2865495" cy="2589127"/>
          </a:xfrm>
          <a:prstGeom prst="rect">
            <a:avLst/>
          </a:prstGeom>
        </p:spPr>
      </p:pic>
      <p:pic>
        <p:nvPicPr>
          <p:cNvPr id="17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207" y="3356992"/>
            <a:ext cx="1799792" cy="261863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 descr="MC7522_081126_01_ausschnitt3_re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2" y="1926592"/>
            <a:ext cx="4105971" cy="2731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18" y="3717032"/>
            <a:ext cx="2756353" cy="15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Типичное применение </a:t>
            </a:r>
            <a:r>
              <a:rPr lang="en-US" dirty="0" smtClean="0"/>
              <a:t>HF</a:t>
            </a:r>
            <a:r>
              <a:rPr lang="ru-RU" dirty="0" smtClean="0"/>
              <a:t> систем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/>
              <a:t>Логистические операции</a:t>
            </a:r>
            <a:endParaRPr lang="ru-RU" sz="1600" dirty="0"/>
          </a:p>
          <a:p>
            <a:endParaRPr lang="ru-RU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1" name="Rechteck 7"/>
          <p:cNvSpPr/>
          <p:nvPr/>
        </p:nvSpPr>
        <p:spPr>
          <a:xfrm>
            <a:off x="4326189" y="1943100"/>
            <a:ext cx="45720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HF</a:t>
            </a:r>
            <a:r>
              <a:rPr lang="ru-RU" sz="1400" b="1" dirty="0" smtClean="0"/>
              <a:t> </a:t>
            </a:r>
            <a:r>
              <a:rPr lang="ru-RU" sz="1400" dirty="0" smtClean="0"/>
              <a:t>системы используются, когда необходимо передавать большой объём данных или в приложениях, требующих применения большого количества недорогих тегов.</a:t>
            </a:r>
            <a:endParaRPr lang="en-US" sz="1400" dirty="0"/>
          </a:p>
        </p:txBody>
      </p:sp>
      <p:sp>
        <p:nvSpPr>
          <p:cNvPr id="12" name="Rechteck 8"/>
          <p:cNvSpPr/>
          <p:nvPr/>
        </p:nvSpPr>
        <p:spPr>
          <a:xfrm>
            <a:off x="181656" y="5451796"/>
            <a:ext cx="414453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Метки с макс. температурой </a:t>
            </a:r>
            <a:r>
              <a:rPr lang="ru-RU" sz="1400" b="1" dirty="0" smtClean="0">
                <a:solidFill>
                  <a:srgbClr val="FF0000"/>
                </a:solidFill>
              </a:rPr>
              <a:t>220С</a:t>
            </a:r>
            <a:r>
              <a:rPr lang="ru-RU" sz="1400" dirty="0" smtClean="0"/>
              <a:t>, могут быть использованы в покрасочных камерах для идентификации и отслеживания окрашиваемой продукции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287" y="3767520"/>
            <a:ext cx="4517712" cy="2689451"/>
          </a:xfrm>
          <a:prstGeom prst="rect">
            <a:avLst/>
          </a:prstGeom>
        </p:spPr>
      </p:pic>
      <p:pic>
        <p:nvPicPr>
          <p:cNvPr id="4098" name="Picture 2" descr="https://www.pepperl-fuchs.com/usa/images_inet_lowres_USA/MC7522_110307_07_480px_rdax_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87" y="2020251"/>
            <a:ext cx="4094192" cy="230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0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Типичное применение </a:t>
            </a:r>
            <a:r>
              <a:rPr lang="en-US" dirty="0" smtClean="0"/>
              <a:t>UHF</a:t>
            </a:r>
            <a:r>
              <a:rPr lang="ru-RU" dirty="0" smtClean="0"/>
              <a:t> систем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/>
              <a:t>Автопром и логистические операции</a:t>
            </a:r>
            <a:endParaRPr lang="ru-RU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1" name="Rechteck 7"/>
          <p:cNvSpPr/>
          <p:nvPr/>
        </p:nvSpPr>
        <p:spPr>
          <a:xfrm>
            <a:off x="4326189" y="1943100"/>
            <a:ext cx="4572000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</a:t>
            </a:r>
            <a:r>
              <a:rPr lang="ru-RU" sz="1400" dirty="0" err="1"/>
              <a:t>истемы</a:t>
            </a:r>
            <a:r>
              <a:rPr lang="ru-RU" sz="1400" dirty="0"/>
              <a:t> </a:t>
            </a:r>
            <a:r>
              <a:rPr lang="en-US" sz="1400" b="1" dirty="0" smtClean="0"/>
              <a:t>UHF</a:t>
            </a:r>
            <a:r>
              <a:rPr lang="ru-RU" sz="1400" dirty="0" smtClean="0"/>
              <a:t>, подход</a:t>
            </a:r>
            <a:r>
              <a:rPr lang="ru-RU" sz="1400" dirty="0"/>
              <a:t>я</a:t>
            </a:r>
            <a:r>
              <a:rPr lang="ru-RU" sz="1400" dirty="0" smtClean="0"/>
              <a:t>т </a:t>
            </a:r>
            <a:r>
              <a:rPr lang="ru-RU" sz="1400" dirty="0"/>
              <a:t>для применения на средних </a:t>
            </a:r>
            <a:r>
              <a:rPr lang="ru-RU" sz="1400" dirty="0" smtClean="0"/>
              <a:t> и дальних дистанциях</a:t>
            </a:r>
            <a:r>
              <a:rPr lang="ru-RU" sz="1400" dirty="0"/>
              <a:t>, например логистические операции или окончательная </a:t>
            </a:r>
            <a:r>
              <a:rPr lang="ru-RU" sz="1400" dirty="0" smtClean="0"/>
              <a:t>сборка</a:t>
            </a:r>
            <a:endParaRPr lang="en-US" sz="1400" dirty="0"/>
          </a:p>
        </p:txBody>
      </p:sp>
      <p:sp>
        <p:nvSpPr>
          <p:cNvPr id="12" name="Rechteck 8"/>
          <p:cNvSpPr/>
          <p:nvPr/>
        </p:nvSpPr>
        <p:spPr>
          <a:xfrm>
            <a:off x="174319" y="4956336"/>
            <a:ext cx="414453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/>
              <a:t>Из-за </a:t>
            </a:r>
            <a:r>
              <a:rPr lang="ru-RU" sz="1400" dirty="0"/>
              <a:t>возможности одновременного считывания информация с </a:t>
            </a:r>
            <a:r>
              <a:rPr lang="ru-RU" sz="1400" dirty="0" smtClean="0"/>
              <a:t>нескольких тегов</a:t>
            </a:r>
            <a:r>
              <a:rPr lang="ru-RU" sz="1400" dirty="0"/>
              <a:t>, информация с них может быть передана считывающей головке за один шаг</a:t>
            </a:r>
            <a:r>
              <a:rPr lang="en-US" sz="1400" dirty="0"/>
              <a:t>.</a:t>
            </a:r>
          </a:p>
        </p:txBody>
      </p:sp>
      <p:pic>
        <p:nvPicPr>
          <p:cNvPr id="13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43100"/>
            <a:ext cx="4008859" cy="243813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786"/>
          <a:stretch/>
        </p:blipFill>
        <p:spPr>
          <a:xfrm>
            <a:off x="4551128" y="3861048"/>
            <a:ext cx="4419047" cy="2537108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857804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Интерфейсные модули </a:t>
            </a:r>
            <a:r>
              <a:rPr lang="en-US" dirty="0"/>
              <a:t>RFID</a:t>
            </a:r>
            <a:endParaRPr lang="ru-RU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IdentControl</a:t>
            </a:r>
            <a:endParaRPr lang="en-US" dirty="0" smtClean="0"/>
          </a:p>
          <a:p>
            <a:r>
              <a:rPr lang="en-US" dirty="0" err="1" smtClean="0"/>
              <a:t>IdentControl</a:t>
            </a:r>
            <a:r>
              <a:rPr lang="en-US" dirty="0" smtClean="0"/>
              <a:t> Compact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5122" name="Picture 2" descr="https://www.pepperl-fuchs.com/global/images_inet_lowres_GLOBAL/EC_NP_20160301_03_RFID_Control_Interfaces_1024x300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Интерфейсные модули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11443"/>
          </a:xfrm>
        </p:spPr>
        <p:txBody>
          <a:bodyPr/>
          <a:lstStyle/>
          <a:p>
            <a:r>
              <a:rPr lang="ru-RU" sz="2000" dirty="0">
                <a:solidFill>
                  <a:schemeClr val="tx2"/>
                </a:solidFill>
              </a:rPr>
              <a:t>Особенности продукта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23527" y="2020251"/>
            <a:ext cx="8640471" cy="1841327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Модуль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IDENTControl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это основа всей системы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RFID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подключается непосредственно к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PLC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управляет всем процессом общением со считывающими головками «прозрачного» для пользователя. 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23527" y="3707105"/>
            <a:ext cx="8424937" cy="168685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22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9750" indent="-2730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6450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1563" indent="-265113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74638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Подключенные считывающие головки конфигурируются автоматически при включении питания.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Режим считывания и тип метки можно изменить в процессе работы.</a:t>
            </a:r>
          </a:p>
          <a:p>
            <a:pPr marL="0" indent="0">
              <a:buNone/>
            </a:pP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Имеются готовые </a:t>
            </a:r>
            <a:r>
              <a:rPr lang="ru-RU" sz="1800" dirty="0">
                <a:solidFill>
                  <a:schemeClr val="tx1"/>
                </a:solidFill>
              </a:rPr>
              <a:t>функциональные блоки для большинства </a:t>
            </a:r>
            <a:r>
              <a:rPr lang="en-US" sz="1800" dirty="0">
                <a:solidFill>
                  <a:schemeClr val="tx1"/>
                </a:solidFill>
              </a:rPr>
              <a:t>PLC</a:t>
            </a:r>
            <a:endParaRPr lang="ru-RU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128" y="5589240"/>
            <a:ext cx="2774404" cy="8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Интерфейсные модули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tx2"/>
                </a:solidFill>
              </a:rPr>
              <a:t>Особенности продукта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8196" name="Picture 4" descr="https://files.pepperl-fuchs.com/webcat/navi/productInfo/pd/b230027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3" y="1817856"/>
            <a:ext cx="2954354" cy="324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79999" y="2823314"/>
            <a:ext cx="6624249" cy="93428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22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9750" indent="-2730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6450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1563" indent="-265113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74638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Модуль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IDENTControl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имеет 4 входа для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подключения головок чтения-записи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Модуль имеет класс защиты </a:t>
            </a:r>
            <a:r>
              <a:rPr lang="en-US" sz="1800" b="1" dirty="0" smtClean="0">
                <a:solidFill>
                  <a:srgbClr val="FF0000"/>
                </a:solidFill>
              </a:rPr>
              <a:t>IP67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79999" y="4836872"/>
            <a:ext cx="8698956" cy="70813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22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9750" indent="-2730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6450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1563" indent="-265113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74638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Модули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IDENTControl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оснащаются большинством распространенных интерфейсов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954942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Модуль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IDENTControl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 стандартном исполнении.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5" y="5778049"/>
            <a:ext cx="1053861" cy="470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077" y="5778049"/>
            <a:ext cx="1265997" cy="497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63" y="5833273"/>
            <a:ext cx="1001979" cy="4151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277" y="5769977"/>
            <a:ext cx="1203458" cy="521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623" y="5803809"/>
            <a:ext cx="1110298" cy="487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9022" y="5816302"/>
            <a:ext cx="1192849" cy="459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3078" y="5899688"/>
            <a:ext cx="962159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Интерфейсные модули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tx2"/>
                </a:solidFill>
              </a:rPr>
              <a:t>Особенности продукта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95536" y="1961994"/>
            <a:ext cx="7308344" cy="1330742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/>
                </a:solidFill>
              </a:rPr>
              <a:t>Модуль </a:t>
            </a:r>
            <a:r>
              <a:rPr lang="en-US" sz="2000" b="1" dirty="0" err="1">
                <a:solidFill>
                  <a:schemeClr val="accent1"/>
                </a:solidFill>
              </a:rPr>
              <a:t>IDENTControl</a:t>
            </a:r>
            <a:r>
              <a:rPr lang="en-US" sz="2000" b="1" dirty="0">
                <a:solidFill>
                  <a:schemeClr val="accent1"/>
                </a:solidFill>
              </a:rPr>
              <a:t> Compact</a:t>
            </a:r>
            <a:r>
              <a:rPr lang="ru-RU" sz="2000" b="1" dirty="0">
                <a:solidFill>
                  <a:schemeClr val="accent1"/>
                </a:solidFill>
              </a:rPr>
              <a:t> в компактном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ru-RU" sz="2000" b="1" dirty="0">
                <a:solidFill>
                  <a:schemeClr val="accent1"/>
                </a:solidFill>
              </a:rPr>
              <a:t>исполнении.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Размер корпуса 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ДхШхВ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107 х 61,4 х 42 мм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8194" name="Picture 2" descr="https://files.pepperl-fuchs.com/webcat/navi/productInfo/pd/b23287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56752"/>
            <a:ext cx="2882346" cy="317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98429" y="3329237"/>
            <a:ext cx="5616137" cy="174364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22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9750" indent="-2730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6450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1563" indent="-265113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74638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Модуль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IDENTControl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Compact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может иметь от 1 до 2 входов для подключения головок чтения-записи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Модуль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имеет класс защиты </a:t>
            </a:r>
            <a:r>
              <a:rPr lang="en-US" sz="1800" b="1" dirty="0">
                <a:solidFill>
                  <a:srgbClr val="FF0000"/>
                </a:solidFill>
              </a:rPr>
              <a:t>IP67</a:t>
            </a:r>
            <a:endParaRPr lang="ru-RU" sz="1800" b="1" dirty="0">
              <a:solidFill>
                <a:srgbClr val="FF0000"/>
              </a:solidFill>
            </a:endParaRPr>
          </a:p>
          <a:p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98429" y="5062941"/>
            <a:ext cx="8498483" cy="39132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22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9750" indent="-2730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6450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1563" indent="-265113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6200" indent="-274638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Модули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IDENTContro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Compact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оснащаются большинством распространенных интерфейсов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700" y="6062428"/>
            <a:ext cx="1019842" cy="3520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5910672"/>
            <a:ext cx="995402" cy="444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022" y="5973536"/>
            <a:ext cx="1122296" cy="4409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170" y="6031158"/>
            <a:ext cx="849517" cy="3520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604" y="5947951"/>
            <a:ext cx="1072663" cy="470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5546" y="5926784"/>
            <a:ext cx="1054030" cy="45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267" y="6062428"/>
            <a:ext cx="1381815" cy="3909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7266" y="6026916"/>
            <a:ext cx="962159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RFID </a:t>
            </a:r>
            <a:r>
              <a:rPr lang="ru-RU" dirty="0" smtClean="0">
                <a:solidFill>
                  <a:schemeClr val="tx2"/>
                </a:solidFill>
              </a:rPr>
              <a:t>станции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чтения/записи </a:t>
            </a:r>
            <a:r>
              <a:rPr lang="en-US" dirty="0" smtClean="0">
                <a:solidFill>
                  <a:schemeClr val="tx2"/>
                </a:solidFill>
              </a:rPr>
              <a:t>RS485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/>
              <a:t>Особенности продукта</a:t>
            </a:r>
            <a:endParaRPr lang="ru-RU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79999" y="2466130"/>
            <a:ext cx="8784000" cy="3624547"/>
          </a:xfrm>
        </p:spPr>
        <p:txBody>
          <a:bodyPr/>
          <a:lstStyle/>
          <a:p>
            <a:r>
              <a:rPr lang="ru-RU" sz="1800" dirty="0"/>
              <a:t>Рабочая частота головки </a:t>
            </a:r>
            <a:r>
              <a:rPr lang="en-US" sz="1800" b="1" dirty="0"/>
              <a:t>13.56 MHz</a:t>
            </a:r>
          </a:p>
          <a:p>
            <a:r>
              <a:rPr lang="ru-RU" sz="1800" dirty="0" smtClean="0"/>
              <a:t>Интерфейс </a:t>
            </a:r>
            <a:r>
              <a:rPr lang="en-US" sz="1800" b="1" dirty="0" smtClean="0">
                <a:solidFill>
                  <a:srgbClr val="FF0000"/>
                </a:solidFill>
              </a:rPr>
              <a:t>RS485</a:t>
            </a:r>
            <a:r>
              <a:rPr lang="ru-RU" sz="1800" dirty="0" smtClean="0"/>
              <a:t> </a:t>
            </a:r>
            <a:r>
              <a:rPr lang="en-US" sz="1800" dirty="0" smtClean="0"/>
              <a:t>ASCII</a:t>
            </a:r>
            <a:r>
              <a:rPr lang="ru-RU" sz="1800" dirty="0" smtClean="0"/>
              <a:t> </a:t>
            </a:r>
            <a:r>
              <a:rPr lang="en-US" sz="1800" dirty="0" smtClean="0"/>
              <a:t>26 </a:t>
            </a:r>
            <a:r>
              <a:rPr lang="ru-RU" sz="1800" dirty="0" smtClean="0"/>
              <a:t>кбит/с</a:t>
            </a:r>
            <a:endParaRPr lang="en-US" sz="1800" dirty="0" smtClean="0"/>
          </a:p>
          <a:p>
            <a:r>
              <a:rPr lang="ru-RU" sz="1800" dirty="0" smtClean="0"/>
              <a:t>Дистанция считывания 0..130 мм, ширина поля считывания 100 мм </a:t>
            </a:r>
          </a:p>
          <a:p>
            <a:r>
              <a:rPr lang="ru-RU" sz="1800" dirty="0" smtClean="0"/>
              <a:t>Напряжение питания 17,5…30,6 </a:t>
            </a:r>
            <a:r>
              <a:rPr lang="en-US" sz="1800" dirty="0" smtClean="0"/>
              <a:t>VDC</a:t>
            </a:r>
            <a:endParaRPr lang="ru-RU" sz="1800" dirty="0"/>
          </a:p>
          <a:p>
            <a:r>
              <a:rPr lang="ru-RU" sz="1800" dirty="0" smtClean="0"/>
              <a:t>Потребляемая мощность 1,2 Вт</a:t>
            </a:r>
          </a:p>
          <a:p>
            <a:r>
              <a:rPr lang="ru-RU" sz="1800" dirty="0" smtClean="0"/>
              <a:t>Температура эксплуатации – 10..5</a:t>
            </a:r>
            <a:r>
              <a:rPr lang="en-US" sz="1800" dirty="0" smtClean="0"/>
              <a:t>5</a:t>
            </a:r>
            <a:r>
              <a:rPr lang="ru-RU" sz="1800" dirty="0" smtClean="0"/>
              <a:t> </a:t>
            </a:r>
            <a:r>
              <a:rPr lang="en-US" sz="1800" dirty="0"/>
              <a:t>°</a:t>
            </a:r>
            <a:r>
              <a:rPr lang="en-US" sz="1800" dirty="0" smtClean="0"/>
              <a:t>C</a:t>
            </a:r>
            <a:endParaRPr lang="ru-RU" sz="1800" dirty="0" smtClean="0"/>
          </a:p>
          <a:p>
            <a:pPr>
              <a:buClr>
                <a:schemeClr val="bg2"/>
              </a:buClr>
            </a:pPr>
            <a:r>
              <a:rPr lang="ru-RU" sz="1800" dirty="0" smtClean="0"/>
              <a:t>Класс защиты </a:t>
            </a:r>
            <a:r>
              <a:rPr lang="en-US" sz="1800" b="1" dirty="0">
                <a:solidFill>
                  <a:srgbClr val="FF0000"/>
                </a:solidFill>
              </a:rPr>
              <a:t>IP67</a:t>
            </a:r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dirty="0" smtClean="0"/>
              <a:t>Габаритные размеры 99 х 67 х 22 мм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1026" name="Picture 2" descr="https://files.pepperl-fuchs.com/webcat/navi/productInfo/pd/b234040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07" y="3209936"/>
            <a:ext cx="3126291" cy="34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99743" y="1813252"/>
            <a:ext cx="5112568" cy="41399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/>
                </a:solidFill>
              </a:rPr>
              <a:t>Станция чтения / записи </a:t>
            </a:r>
            <a:r>
              <a:rPr lang="en-US" sz="2000" b="1" dirty="0" smtClean="0">
                <a:solidFill>
                  <a:schemeClr val="accent1"/>
                </a:solidFill>
              </a:rPr>
              <a:t>IQT-F116</a:t>
            </a:r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RFID </a:t>
            </a:r>
            <a:r>
              <a:rPr lang="ru-RU" dirty="0" smtClean="0">
                <a:solidFill>
                  <a:schemeClr val="tx2"/>
                </a:solidFill>
              </a:rPr>
              <a:t>станции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чтения/записи </a:t>
            </a:r>
            <a:r>
              <a:rPr lang="en-US" dirty="0" smtClean="0">
                <a:solidFill>
                  <a:schemeClr val="tx2"/>
                </a:solidFill>
              </a:rPr>
              <a:t>RS485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/>
              <a:t>Особенности продукта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79999" y="2465503"/>
            <a:ext cx="8784000" cy="3624547"/>
          </a:xfrm>
        </p:spPr>
        <p:txBody>
          <a:bodyPr/>
          <a:lstStyle/>
          <a:p>
            <a:r>
              <a:rPr lang="ru-RU" sz="1800" dirty="0"/>
              <a:t>Рабочая частота головки </a:t>
            </a:r>
            <a:r>
              <a:rPr lang="en-US" sz="1800" b="1" dirty="0" smtClean="0"/>
              <a:t>900 MHz </a:t>
            </a:r>
            <a:r>
              <a:rPr lang="en-US" sz="1800" dirty="0" smtClean="0"/>
              <a:t>(</a:t>
            </a:r>
            <a:r>
              <a:rPr lang="ru-RU" sz="1800" dirty="0" smtClean="0"/>
              <a:t>в соответствии с разрешенным диапазоном</a:t>
            </a:r>
            <a:r>
              <a:rPr lang="en-US" sz="1800" dirty="0" smtClean="0"/>
              <a:t> </a:t>
            </a:r>
            <a:r>
              <a:rPr lang="ru-RU" sz="1800" dirty="0" smtClean="0"/>
              <a:t>в том или ином регионе)</a:t>
            </a:r>
            <a:endParaRPr lang="en-US" sz="1800" dirty="0"/>
          </a:p>
          <a:p>
            <a:r>
              <a:rPr lang="ru-RU" sz="1800" dirty="0" smtClean="0"/>
              <a:t>Интерфейс </a:t>
            </a:r>
            <a:r>
              <a:rPr lang="en-US" sz="1800" b="1" dirty="0" smtClean="0">
                <a:solidFill>
                  <a:srgbClr val="FF0000"/>
                </a:solidFill>
              </a:rPr>
              <a:t>RS485</a:t>
            </a:r>
            <a:r>
              <a:rPr lang="ru-RU" sz="1800" dirty="0" smtClean="0"/>
              <a:t> </a:t>
            </a:r>
            <a:r>
              <a:rPr lang="en-US" sz="1800" dirty="0" smtClean="0"/>
              <a:t>ASCII</a:t>
            </a:r>
            <a:r>
              <a:rPr lang="ru-RU" sz="1800" dirty="0" smtClean="0"/>
              <a:t>, до 38,4 кбит/с</a:t>
            </a:r>
            <a:endParaRPr lang="en-US" sz="1800" dirty="0" smtClean="0"/>
          </a:p>
          <a:p>
            <a:r>
              <a:rPr lang="ru-RU" sz="1800" dirty="0" smtClean="0"/>
              <a:t>Дистанция считывания – типичная 2 метра, настраиваемая в диапазоне мощности </a:t>
            </a:r>
            <a:r>
              <a:rPr lang="en-US" sz="1800" dirty="0"/>
              <a:t>3 ... 1000 </a:t>
            </a:r>
            <a:r>
              <a:rPr lang="en-US" sz="1800" dirty="0" err="1" smtClean="0"/>
              <a:t>mW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Напряжение питания 20…30 </a:t>
            </a:r>
            <a:r>
              <a:rPr lang="en-US" sz="1800" dirty="0" smtClean="0"/>
              <a:t>VDC</a:t>
            </a:r>
            <a:endParaRPr lang="ru-RU" sz="1800" dirty="0"/>
          </a:p>
          <a:p>
            <a:r>
              <a:rPr lang="ru-RU" sz="1800" dirty="0" smtClean="0"/>
              <a:t>Потребляемая мощность </a:t>
            </a:r>
            <a:r>
              <a:rPr lang="en-US" sz="1800" dirty="0" smtClean="0"/>
              <a:t>&lt; 9</a:t>
            </a:r>
            <a:r>
              <a:rPr lang="ru-RU" sz="1800" dirty="0" smtClean="0"/>
              <a:t> Вт</a:t>
            </a:r>
          </a:p>
          <a:p>
            <a:r>
              <a:rPr lang="ru-RU" sz="1800" dirty="0" smtClean="0"/>
              <a:t>Температура эксплуатации – </a:t>
            </a:r>
            <a:r>
              <a:rPr lang="en-US" sz="1800" dirty="0" smtClean="0"/>
              <a:t> 20</a:t>
            </a:r>
            <a:r>
              <a:rPr lang="ru-RU" sz="1800" dirty="0" smtClean="0"/>
              <a:t>..</a:t>
            </a:r>
            <a:r>
              <a:rPr lang="en-US" sz="1800" dirty="0" smtClean="0"/>
              <a:t>70</a:t>
            </a:r>
            <a:r>
              <a:rPr lang="ru-RU" sz="1800" dirty="0" smtClean="0"/>
              <a:t> </a:t>
            </a:r>
            <a:r>
              <a:rPr lang="en-US" sz="1800" dirty="0"/>
              <a:t>°</a:t>
            </a:r>
            <a:r>
              <a:rPr lang="en-US" sz="1800" dirty="0" smtClean="0"/>
              <a:t>C</a:t>
            </a:r>
            <a:endParaRPr lang="ru-RU" sz="1800" dirty="0" smtClean="0"/>
          </a:p>
          <a:p>
            <a:r>
              <a:rPr lang="ru-RU" sz="1800" dirty="0" smtClean="0"/>
              <a:t>Класс защиты </a:t>
            </a:r>
            <a:r>
              <a:rPr lang="en-US" sz="1800" b="1" dirty="0">
                <a:solidFill>
                  <a:srgbClr val="FF0000"/>
                </a:solidFill>
              </a:rPr>
              <a:t>IP67</a:t>
            </a:r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dirty="0" smtClean="0"/>
              <a:t>Габаритные размеры 11</a:t>
            </a:r>
            <a:r>
              <a:rPr lang="en-US" sz="1800" dirty="0" smtClean="0"/>
              <a:t>0</a:t>
            </a:r>
            <a:r>
              <a:rPr lang="ru-RU" sz="1800" dirty="0" smtClean="0"/>
              <a:t> </a:t>
            </a:r>
            <a:r>
              <a:rPr lang="ru-RU" sz="1800" dirty="0"/>
              <a:t>х </a:t>
            </a:r>
            <a:r>
              <a:rPr lang="ru-RU" sz="1800" dirty="0" smtClean="0"/>
              <a:t>11</a:t>
            </a:r>
            <a:r>
              <a:rPr lang="en-US" sz="1800" dirty="0" smtClean="0"/>
              <a:t>0</a:t>
            </a:r>
            <a:r>
              <a:rPr lang="ru-RU" sz="1800" dirty="0" smtClean="0"/>
              <a:t> мм</a:t>
            </a:r>
            <a:endParaRPr lang="ru-RU" sz="1800" dirty="0"/>
          </a:p>
        </p:txBody>
      </p:sp>
      <p:pic>
        <p:nvPicPr>
          <p:cNvPr id="2050" name="Picture 2" descr="https://files.pepperl-fuchs.com/webcat/navi/productInfo/pd/b245957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96" y="3646099"/>
            <a:ext cx="2806286" cy="30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199743" y="1813252"/>
            <a:ext cx="5112568" cy="41399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/>
                </a:solidFill>
              </a:rPr>
              <a:t>Станция чтения / записи </a:t>
            </a:r>
            <a:r>
              <a:rPr lang="en-US" sz="2000" b="1" dirty="0">
                <a:solidFill>
                  <a:schemeClr val="accent1"/>
                </a:solidFill>
              </a:rPr>
              <a:t>IUT-F190</a:t>
            </a:r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Системы </a:t>
            </a:r>
            <a:r>
              <a:rPr lang="ru-RU" dirty="0"/>
              <a:t>радиочастотной </a:t>
            </a:r>
            <a:r>
              <a:rPr lang="ru-RU" dirty="0" smtClean="0"/>
              <a:t>и оптической идентификации компании </a:t>
            </a:r>
            <a:r>
              <a:rPr lang="en-US" dirty="0" err="1" smtClean="0"/>
              <a:t>Pepperl+Fuchs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3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751" y="2444055"/>
            <a:ext cx="4308684" cy="38219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RFID </a:t>
            </a:r>
            <a:r>
              <a:rPr lang="ru-RU" dirty="0">
                <a:solidFill>
                  <a:schemeClr val="tx2"/>
                </a:solidFill>
              </a:rPr>
              <a:t>станции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чтения/записи с </a:t>
            </a:r>
            <a:r>
              <a:rPr lang="en-US" dirty="0">
                <a:solidFill>
                  <a:schemeClr val="tx2"/>
                </a:solidFill>
              </a:rPr>
              <a:t>IO-Link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/>
              <a:t>Ваши преимущества с первого взгляда</a:t>
            </a:r>
            <a:endParaRPr lang="en-US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179999" y="1791804"/>
            <a:ext cx="6442463" cy="1019593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/>
              <a:t>Головки </a:t>
            </a:r>
            <a:r>
              <a:rPr lang="ru-RU" dirty="0"/>
              <a:t>чтения / записи работают в частотном диапазоне </a:t>
            </a:r>
            <a:r>
              <a:rPr lang="ru-RU" b="1" dirty="0" smtClean="0"/>
              <a:t>HF (13,56 </a:t>
            </a:r>
            <a:r>
              <a:rPr lang="en-US" b="1" dirty="0" smtClean="0"/>
              <a:t>MHz)</a:t>
            </a:r>
            <a:r>
              <a:rPr lang="ru-RU" dirty="0" smtClean="0"/>
              <a:t> и </a:t>
            </a:r>
            <a:r>
              <a:rPr lang="ru-RU" dirty="0"/>
              <a:t>предлагают </a:t>
            </a:r>
            <a:r>
              <a:rPr lang="ru-RU" dirty="0" smtClean="0"/>
              <a:t>диапазон</a:t>
            </a:r>
            <a:r>
              <a:rPr lang="en-US" dirty="0"/>
              <a:t> </a:t>
            </a:r>
            <a:r>
              <a:rPr lang="ru-RU" dirty="0" smtClean="0"/>
              <a:t>считывания </a:t>
            </a:r>
            <a:r>
              <a:rPr lang="ru-RU" b="1" dirty="0"/>
              <a:t>до </a:t>
            </a:r>
            <a:r>
              <a:rPr lang="ru-RU" b="1" dirty="0" smtClean="0"/>
              <a:t>130 мм</a:t>
            </a:r>
            <a:r>
              <a:rPr lang="en-US" dirty="0" smtClean="0"/>
              <a:t>. </a:t>
            </a:r>
            <a:endParaRPr lang="ru-RU" dirty="0" smtClean="0"/>
          </a:p>
          <a:p>
            <a:pPr marL="0" lvl="0" indent="0">
              <a:buNone/>
            </a:pPr>
            <a:r>
              <a:rPr lang="ru-RU" dirty="0" smtClean="0"/>
              <a:t>Конструкция </a:t>
            </a:r>
            <a:r>
              <a:rPr lang="ru-RU" dirty="0"/>
              <a:t>корпуса чрезвычайно компактна, но </a:t>
            </a:r>
            <a:r>
              <a:rPr lang="ru-RU" dirty="0" smtClean="0"/>
              <a:t>прочна.</a:t>
            </a:r>
            <a:endParaRPr lang="en-US" b="1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1214" r="1214"/>
          <a:stretch/>
        </p:blipFill>
        <p:spPr>
          <a:xfrm>
            <a:off x="7270533" y="2075515"/>
            <a:ext cx="735882" cy="7358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t="2113" b="2113"/>
          <a:stretch/>
        </p:blipFill>
        <p:spPr>
          <a:xfrm>
            <a:off x="8125403" y="2075515"/>
            <a:ext cx="735882" cy="735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322" y="5959192"/>
            <a:ext cx="1696161" cy="512793"/>
          </a:xfrm>
          <a:prstGeom prst="rect">
            <a:avLst/>
          </a:prstGeom>
        </p:spPr>
      </p:pic>
      <p:graphicFrame>
        <p:nvGraphicFramePr>
          <p:cNvPr id="1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671162"/>
              </p:ext>
            </p:extLst>
          </p:nvPr>
        </p:nvGraphicFramePr>
        <p:xfrm>
          <a:off x="287766" y="3063220"/>
          <a:ext cx="4417218" cy="336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609"/>
                <a:gridCol w="2208609"/>
              </a:tblGrid>
              <a:tr h="5775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effectLst/>
                        </a:rPr>
                        <a:t>«Легкий»</a:t>
                      </a:r>
                      <a:r>
                        <a:rPr lang="ru-RU" sz="1400" baseline="0" noProof="0" dirty="0" smtClean="0">
                          <a:effectLst/>
                        </a:rPr>
                        <a:t> режим</a:t>
                      </a:r>
                      <a:endParaRPr lang="en-US" sz="1400" noProof="0" dirty="0">
                        <a:effectLst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noProof="0" dirty="0" smtClean="0">
                          <a:effectLst/>
                        </a:rPr>
                        <a:t>«Экспертный» режим</a:t>
                      </a:r>
                      <a:endParaRPr lang="en-US" sz="1400" noProof="0" dirty="0" smtClean="0">
                        <a:effectLst/>
                      </a:endParaRPr>
                    </a:p>
                  </a:txBody>
                  <a:tcPr marL="68577" marR="68577" marT="0" marB="0"/>
                </a:tc>
              </a:tr>
              <a:tr h="359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простых операций</a:t>
                      </a:r>
                      <a:r>
                        <a:rPr lang="ru-RU" sz="1400" b="0" baseline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 объемом данных до 28 байт</a:t>
                      </a:r>
                      <a:endParaRPr lang="en-US" sz="14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Высокопроизводитель-ные</a:t>
                      </a:r>
                      <a:r>
                        <a:rPr lang="ru-RU" sz="1400" b="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операции с объемом данных более 28 байт</a:t>
                      </a:r>
                      <a:endParaRPr lang="de-DE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654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Автостарт</a:t>
                      </a:r>
                      <a:r>
                        <a:rPr lang="ru-RU" sz="1400" b="0" baseline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400" b="0" baseline="0" noProof="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автонастройка</a:t>
                      </a:r>
                      <a:endParaRPr lang="en-US" sz="14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</a:t>
                      </a:r>
                      <a:r>
                        <a:rPr lang="ru-RU" sz="1400" b="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гибкая настройка под потребности пользователя</a:t>
                      </a:r>
                      <a:endParaRPr lang="de-DE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требуются функциональные блоки</a:t>
                      </a:r>
                      <a:endParaRPr lang="en-US" sz="14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 использовать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функциональные блоки</a:t>
                      </a:r>
                      <a:endParaRPr lang="de-DE" sz="14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de-DE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Уменьшается сложность </a:t>
                      </a:r>
                      <a:r>
                        <a:rPr lang="en-US" sz="1400" b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RFID</a:t>
                      </a:r>
                      <a:r>
                        <a:rPr lang="ru-RU" sz="1400" b="0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системы</a:t>
                      </a:r>
                      <a:endParaRPr lang="en-US" sz="14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Использует аутентификацию </a:t>
                      </a:r>
                      <a:endParaRPr lang="de-DE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2"/>
                </a:solidFill>
              </a:rPr>
              <a:t>RFID </a:t>
            </a:r>
            <a:r>
              <a:rPr lang="ru-RU" dirty="0">
                <a:solidFill>
                  <a:schemeClr val="tx2"/>
                </a:solidFill>
              </a:rPr>
              <a:t>станции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чтения/записи с </a:t>
            </a:r>
            <a:r>
              <a:rPr lang="en-US" dirty="0">
                <a:solidFill>
                  <a:schemeClr val="tx2"/>
                </a:solidFill>
              </a:rPr>
              <a:t>IO-Link</a:t>
            </a:r>
            <a:endParaRPr lang="en-US" alt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altLang="de-DE" sz="2000" dirty="0" smtClean="0"/>
              <a:t>Технические характеристики</a:t>
            </a:r>
            <a:endParaRPr lang="en-US" sz="20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321468"/>
              </p:ext>
            </p:extLst>
          </p:nvPr>
        </p:nvGraphicFramePr>
        <p:xfrm>
          <a:off x="323529" y="2852936"/>
          <a:ext cx="8641084" cy="3096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5139"/>
                <a:gridCol w="2265139"/>
                <a:gridCol w="2321577"/>
                <a:gridCol w="1789229"/>
              </a:tblGrid>
              <a:tr h="5775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</a:rPr>
                        <a:t>IQT1-18GM-IO-V1</a:t>
                      </a:r>
                      <a:endParaRPr lang="en-US" sz="1200" noProof="0" dirty="0">
                        <a:effectLst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</a:rPr>
                        <a:t>IQT1-F61-IO-V1</a:t>
                      </a: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</a:rPr>
                        <a:t>IQT1-FP-IO-V1</a:t>
                      </a:r>
                      <a:endParaRPr lang="en-US" sz="1200" noProof="0" dirty="0">
                        <a:effectLst/>
                      </a:endParaRPr>
                    </a:p>
                  </a:txBody>
                  <a:tcPr marL="68577" marR="68577" marT="0" marB="0"/>
                </a:tc>
              </a:tr>
              <a:tr h="359824">
                <a:tc>
                  <a:txBody>
                    <a:bodyPr/>
                    <a:lstStyle/>
                    <a:p>
                      <a:pPr marL="0" marR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effectLst/>
                        </a:rPr>
                        <a:t>Рабочая частота</a:t>
                      </a:r>
                      <a:endParaRPr lang="en-US" sz="1400" b="1" kern="1200" noProof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/>
                        <a:t>13.56 MHz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</a:t>
                      </a:r>
                      <a:r>
                        <a:rPr lang="ru-RU" sz="1400" b="1" kern="1200" baseline="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дистанция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0 ... 50 mm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0 ... 55 mm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/>
                        <a:t>0 ... 130 mm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</a:t>
                      </a:r>
                      <a:r>
                        <a:rPr lang="ru-RU" sz="1400" b="1" kern="1200" baseline="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температура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-25 ... 70 °C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r>
                        <a:rPr lang="ru-RU" sz="1400" kern="1200" noProof="0" dirty="0" smtClean="0">
                          <a:effectLst/>
                        </a:rPr>
                        <a:t>Класс</a:t>
                      </a:r>
                      <a:r>
                        <a:rPr lang="ru-RU" sz="1400" kern="1200" baseline="0" noProof="0" dirty="0" smtClean="0">
                          <a:effectLst/>
                        </a:rPr>
                        <a:t> защиты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IP67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r>
                        <a:rPr lang="ru-RU" sz="1400" noProof="0" dirty="0" smtClean="0"/>
                        <a:t>Интерфейс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IO-Link (V1.1)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pPr marL="0" marR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Присоединение</a:t>
                      </a:r>
                      <a:endParaRPr lang="en-US" sz="1400" b="1" kern="1200" noProof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M12 x 1 connector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pPr marL="0" marR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 smtClean="0">
                          <a:effectLst/>
                        </a:rPr>
                        <a:t>RFID </a:t>
                      </a:r>
                      <a:r>
                        <a:rPr lang="ru-RU" sz="1400" kern="1200" noProof="0" dirty="0" smtClean="0">
                          <a:effectLst/>
                        </a:rPr>
                        <a:t>соответствие</a:t>
                      </a:r>
                      <a:endParaRPr lang="en-US" sz="1400" b="1" kern="1200" noProof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noProof="0" dirty="0" smtClean="0"/>
                        <a:t>В</a:t>
                      </a:r>
                      <a:r>
                        <a:rPr lang="ru-RU" sz="1400" baseline="0" noProof="0" dirty="0" smtClean="0"/>
                        <a:t> соответствии с </a:t>
                      </a:r>
                      <a:r>
                        <a:rPr lang="en-US" sz="1400" noProof="0" dirty="0" smtClean="0"/>
                        <a:t>ISO 15693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3" y="2060848"/>
            <a:ext cx="1081190" cy="6467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056095"/>
            <a:ext cx="1691680" cy="6067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1618583"/>
            <a:ext cx="968081" cy="1161697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8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RFID </a:t>
            </a:r>
            <a:r>
              <a:rPr lang="ru-RU" dirty="0" smtClean="0"/>
              <a:t>Ручные сканеры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1" name="Inhaltsplatzhalter 18"/>
          <p:cNvSpPr>
            <a:spLocks noGrp="1"/>
          </p:cNvSpPr>
          <p:nvPr>
            <p:ph sz="quarter" idx="14"/>
          </p:nvPr>
        </p:nvSpPr>
        <p:spPr>
          <a:xfrm>
            <a:off x="180000" y="1988840"/>
            <a:ext cx="5184088" cy="3888432"/>
          </a:xfrm>
        </p:spPr>
        <p:txBody>
          <a:bodyPr/>
          <a:lstStyle/>
          <a:p>
            <a:pPr marL="0" indent="0">
              <a:buClr>
                <a:schemeClr val="accent1"/>
              </a:buClr>
              <a:buNone/>
            </a:pPr>
            <a:r>
              <a:rPr lang="ru-RU" sz="1800" b="1" dirty="0">
                <a:solidFill>
                  <a:schemeClr val="tx1"/>
                </a:solidFill>
                <a:latin typeface="+mn-lt"/>
                <a:cs typeface="+mn-cs"/>
              </a:rPr>
              <a:t>Особенности</a:t>
            </a:r>
            <a:r>
              <a:rPr lang="de-DE" sz="1800" b="1" dirty="0">
                <a:solidFill>
                  <a:schemeClr val="tx1"/>
                </a:solidFill>
                <a:latin typeface="+mn-lt"/>
                <a:cs typeface="+mn-cs"/>
              </a:rPr>
              <a:t>: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Прочная </a:t>
            </a:r>
            <a:r>
              <a:rPr lang="ru-RU" sz="1800" dirty="0">
                <a:solidFill>
                  <a:schemeClr val="tx1"/>
                </a:solidFill>
              </a:rPr>
              <a:t>конструкция, пригодная для использования внутри и снаружи </a:t>
            </a:r>
            <a:r>
              <a:rPr lang="ru-RU" sz="1800" dirty="0" smtClean="0">
                <a:solidFill>
                  <a:schemeClr val="tx1"/>
                </a:solidFill>
              </a:rPr>
              <a:t>помещений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Простое управление с помощью большого сенсорного дисплея и </a:t>
            </a:r>
            <a:r>
              <a:rPr lang="ru-RU" sz="1800" dirty="0" smtClean="0">
                <a:solidFill>
                  <a:schemeClr val="tx1"/>
                </a:solidFill>
              </a:rPr>
              <a:t>клавиатуры</a:t>
            </a:r>
          </a:p>
          <a:p>
            <a:r>
              <a:rPr lang="ru-RU" sz="1800" dirty="0">
                <a:solidFill>
                  <a:schemeClr val="tx1"/>
                </a:solidFill>
              </a:rPr>
              <a:t>Широкий набор полезных функций, уже доступных в стандартном программном </a:t>
            </a:r>
            <a:r>
              <a:rPr lang="ru-RU" sz="1800" dirty="0" smtClean="0">
                <a:solidFill>
                  <a:schemeClr val="tx1"/>
                </a:solidFill>
              </a:rPr>
              <a:t>обеспечении</a:t>
            </a:r>
          </a:p>
          <a:p>
            <a:r>
              <a:rPr lang="ru-RU" sz="1800" dirty="0">
                <a:solidFill>
                  <a:schemeClr val="tx1"/>
                </a:solidFill>
              </a:rPr>
              <a:t>Возможность создания прикладного программного </a:t>
            </a:r>
            <a:r>
              <a:rPr lang="ru-RU" sz="1800" dirty="0" smtClean="0">
                <a:solidFill>
                  <a:schemeClr val="tx1"/>
                </a:solidFill>
              </a:rPr>
              <a:t>обеспечения</a:t>
            </a:r>
          </a:p>
          <a:p>
            <a:r>
              <a:rPr lang="ru-RU" sz="1800" dirty="0">
                <a:solidFill>
                  <a:schemeClr val="tx1"/>
                </a:solidFill>
              </a:rPr>
              <a:t>Может быть напрямую подключен к панели управления или </a:t>
            </a:r>
            <a:r>
              <a:rPr lang="ru-RU" sz="1800" dirty="0" smtClean="0">
                <a:solidFill>
                  <a:schemeClr val="tx1"/>
                </a:solidFill>
              </a:rPr>
              <a:t>компьютеру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Untertitel 7"/>
          <p:cNvSpPr>
            <a:spLocks noGrp="1"/>
          </p:cNvSpPr>
          <p:nvPr>
            <p:ph type="body" sz="quarter" idx="4294967295"/>
          </p:nvPr>
        </p:nvSpPr>
        <p:spPr>
          <a:xfrm>
            <a:off x="210956" y="1427187"/>
            <a:ext cx="7236296" cy="36036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Решения для мобильной идентификации - LF, 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HF</a:t>
            </a:r>
            <a:endParaRPr lang="de-DE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de-DE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05" y="4147920"/>
            <a:ext cx="3200847" cy="17337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12160" y="2142352"/>
            <a:ext cx="212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587"/>
                </a:solidFill>
                <a:latin typeface="Arial" panose="020B0604020202020204" pitchFamily="34" charset="0"/>
              </a:rPr>
              <a:t>IPT-HH27</a:t>
            </a:r>
            <a:r>
              <a:rPr lang="ru-RU" dirty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125 </a:t>
            </a:r>
            <a:r>
              <a:rPr lang="en-US" b="1" dirty="0" smtClean="0">
                <a:solidFill>
                  <a:srgbClr val="FF0000"/>
                </a:solidFill>
              </a:rPr>
              <a:t>kHz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2160" y="2777454"/>
            <a:ext cx="2544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587"/>
                </a:solidFill>
                <a:latin typeface="Arial" panose="020B0604020202020204" pitchFamily="34" charset="0"/>
              </a:rPr>
              <a:t>IQT1-HH27</a:t>
            </a:r>
            <a:r>
              <a:rPr lang="ru-RU" b="1" dirty="0">
                <a:solidFill>
                  <a:srgbClr val="00A587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13.56 MHz</a:t>
            </a:r>
          </a:p>
          <a:p>
            <a:endParaRPr lang="en-US" b="0" i="0" dirty="0">
              <a:solidFill>
                <a:srgbClr val="00A58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Достоинства RFID идентификации</a:t>
            </a:r>
            <a:endParaRPr lang="en-US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675164318"/>
              </p:ext>
            </p:extLst>
          </p:nvPr>
        </p:nvGraphicFramePr>
        <p:xfrm>
          <a:off x="179388" y="1511300"/>
          <a:ext cx="8785226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588"/>
                <a:gridCol w="460863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Свойства RFID меток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Практические преимущества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Каждый чип имеет уникальный серийный номер, который присваивается только один раз по всему миру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Полная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индивидуализация продукта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Перезаписываемые данные в памяти чипа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Гибкое управление данными самим продуктом. Данные на метке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могут быть изменены, удалены или добавлены в любое время.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Информация о параметрах продукта, сервисном обслуживании, технологических операциях хранится на самом продукте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Коммуникация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между головкой и метками в отсутствии прямой видимости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Не чувствительность к грязи, так как они установлены в защищённых местах. Могут быть невидимо интегрированы в большом количестве существующих продуктов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Почти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100% скорость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чтения начиная с попадания метки в зону действия считывающей головки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Ускорение процессов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Одновременное считывание или запись нескольких меток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за один цикл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Уменьшение ошибок чтения, ускорение процессов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3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Системы оптической идентификации </a:t>
            </a:r>
            <a:r>
              <a:rPr lang="en-US" dirty="0" err="1" smtClean="0"/>
              <a:t>Pepperl+Fuchs</a:t>
            </a:r>
            <a:endParaRPr lang="ru-R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0000" y="4797152"/>
            <a:ext cx="8784000" cy="1589593"/>
          </a:xfrm>
        </p:spPr>
        <p:txBody>
          <a:bodyPr/>
          <a:lstStyle/>
          <a:p>
            <a:r>
              <a:rPr lang="de-DE" dirty="0" smtClean="0"/>
              <a:t>OPC120</a:t>
            </a:r>
            <a:r>
              <a:rPr lang="en-US" dirty="0" smtClean="0"/>
              <a:t>P </a:t>
            </a:r>
            <a:r>
              <a:rPr lang="ru-RU" dirty="0" smtClean="0"/>
              <a:t>/</a:t>
            </a:r>
            <a:r>
              <a:rPr lang="en-US" dirty="0" smtClean="0"/>
              <a:t> </a:t>
            </a:r>
            <a:r>
              <a:rPr lang="de-DE" dirty="0" smtClean="0"/>
              <a:t>OPC1</a:t>
            </a:r>
            <a:r>
              <a:rPr lang="ru-RU" dirty="0" smtClean="0"/>
              <a:t> </a:t>
            </a:r>
            <a:r>
              <a:rPr lang="de-DE" dirty="0" smtClean="0"/>
              <a:t>20</a:t>
            </a:r>
            <a:r>
              <a:rPr lang="en-US" dirty="0" smtClean="0"/>
              <a:t>W /</a:t>
            </a:r>
            <a:r>
              <a:rPr lang="de-DE" dirty="0" smtClean="0"/>
              <a:t> OPC70</a:t>
            </a:r>
            <a:r>
              <a:rPr lang="en-US" dirty="0" smtClean="0"/>
              <a:t>P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955" r="395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Стационарные считыватели кода</a:t>
            </a:r>
            <a:endParaRPr lang="ru-RU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/>
              <a:t>Ваши преимущества с первого взгляда</a:t>
            </a:r>
            <a:endParaRPr lang="en-US" sz="2000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 smtClean="0"/>
              <a:t>Считыватель </a:t>
            </a:r>
            <a:r>
              <a:rPr lang="ru-RU" sz="1800" b="1" dirty="0">
                <a:solidFill>
                  <a:srgbClr val="00A587"/>
                </a:solidFill>
                <a:cs typeface="+mn-cs"/>
              </a:rPr>
              <a:t>OPC120W</a:t>
            </a:r>
            <a:r>
              <a:rPr lang="ru-RU" sz="1800" dirty="0" smtClean="0"/>
              <a:t> </a:t>
            </a:r>
            <a:r>
              <a:rPr lang="ru-RU" sz="1800" dirty="0"/>
              <a:t>является доступным решением для обнаружения </a:t>
            </a:r>
            <a:r>
              <a:rPr lang="ru-RU" sz="1800" dirty="0" smtClean="0"/>
              <a:t>1</a:t>
            </a:r>
            <a:r>
              <a:rPr lang="en-US" sz="1800" dirty="0" smtClean="0"/>
              <a:t>D </a:t>
            </a:r>
            <a:r>
              <a:rPr lang="ru-RU" sz="1800" dirty="0" smtClean="0"/>
              <a:t>- </a:t>
            </a:r>
            <a:r>
              <a:rPr lang="en-US" sz="1800" dirty="0" smtClean="0"/>
              <a:t>2D</a:t>
            </a:r>
            <a:r>
              <a:rPr lang="en-US" sz="1800" dirty="0"/>
              <a:t> </a:t>
            </a:r>
            <a:r>
              <a:rPr lang="ru-RU" sz="1800" dirty="0" smtClean="0"/>
              <a:t>кодов, даже на </a:t>
            </a:r>
            <a:r>
              <a:rPr lang="ru-RU" sz="1800" dirty="0"/>
              <a:t>высоких скоростях </a:t>
            </a:r>
            <a:r>
              <a:rPr lang="ru-RU" sz="1800" dirty="0" smtClean="0"/>
              <a:t>чтения.</a:t>
            </a:r>
          </a:p>
          <a:p>
            <a:r>
              <a:rPr lang="ru-RU" sz="1800" dirty="0" smtClean="0"/>
              <a:t>Скорость до </a:t>
            </a:r>
            <a:r>
              <a:rPr lang="ru-RU" sz="1800" b="1" dirty="0" smtClean="0"/>
              <a:t>30 считываний в секунду</a:t>
            </a:r>
            <a:endParaRPr lang="en-US" sz="1800" b="1" dirty="0"/>
          </a:p>
          <a:p>
            <a:r>
              <a:rPr lang="ru-RU" sz="1800" dirty="0" smtClean="0"/>
              <a:t>Обнаружение </a:t>
            </a:r>
            <a:r>
              <a:rPr lang="ru-RU" sz="1800" b="1" dirty="0"/>
              <a:t>присутствия </a:t>
            </a:r>
            <a:r>
              <a:rPr lang="ru-RU" sz="1800" b="1" dirty="0" smtClean="0"/>
              <a:t>надписей </a:t>
            </a:r>
            <a:r>
              <a:rPr lang="ru-RU" sz="1800" dirty="0" smtClean="0"/>
              <a:t>в </a:t>
            </a:r>
          </a:p>
          <a:p>
            <a:pPr marL="0" indent="0">
              <a:buNone/>
            </a:pPr>
            <a:r>
              <a:rPr lang="ru-RU" sz="1800" dirty="0" smtClean="0"/>
              <a:t>    заданных позициях</a:t>
            </a:r>
            <a:endParaRPr lang="ru-RU" sz="1800" dirty="0"/>
          </a:p>
          <a:p>
            <a:r>
              <a:rPr lang="ru-RU" sz="1800" b="1" dirty="0" smtClean="0"/>
              <a:t>Сравнение логотипов</a:t>
            </a:r>
          </a:p>
          <a:p>
            <a:r>
              <a:rPr lang="ru-RU" sz="1800" dirty="0" smtClean="0"/>
              <a:t>До </a:t>
            </a:r>
            <a:r>
              <a:rPr lang="ru-RU" sz="1800" b="1" dirty="0" smtClean="0"/>
              <a:t>4 рабочих зон </a:t>
            </a:r>
            <a:r>
              <a:rPr lang="ru-RU" sz="1800" dirty="0" smtClean="0"/>
              <a:t>одновременно</a:t>
            </a:r>
          </a:p>
          <a:p>
            <a:r>
              <a:rPr lang="ru-RU" sz="1800" dirty="0" smtClean="0"/>
              <a:t>Лёгкая параметризация</a:t>
            </a:r>
            <a:r>
              <a:rPr lang="ru-RU" sz="1800" dirty="0"/>
              <a:t> </a:t>
            </a:r>
            <a:r>
              <a:rPr lang="ru-RU" sz="1800" dirty="0" smtClean="0"/>
              <a:t>через </a:t>
            </a:r>
            <a:r>
              <a:rPr lang="en-US" sz="1800" dirty="0" smtClean="0"/>
              <a:t>Vision Configurator</a:t>
            </a:r>
          </a:p>
          <a:p>
            <a:r>
              <a:rPr lang="ru-RU" sz="1800" dirty="0"/>
              <a:t>Интерфейс</a:t>
            </a:r>
            <a:r>
              <a:rPr lang="en-US" sz="1800" dirty="0"/>
              <a:t>:</a:t>
            </a:r>
            <a:endParaRPr lang="ru-RU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91669" y="3043100"/>
            <a:ext cx="3072330" cy="340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66" y="5503238"/>
            <a:ext cx="1001979" cy="415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311" y="5467203"/>
            <a:ext cx="1110298" cy="4872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385" y="5700204"/>
            <a:ext cx="716527" cy="2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7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92412"/>
            <a:ext cx="2592288" cy="27248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9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Надежное считывание на отражающих поверхностях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179999" y="1988840"/>
            <a:ext cx="8840001" cy="720080"/>
          </a:xfrm>
        </p:spPr>
        <p:txBody>
          <a:bodyPr/>
          <a:lstStyle/>
          <a:p>
            <a:pPr>
              <a:defRPr/>
            </a:pPr>
            <a:r>
              <a:rPr lang="ru-RU" sz="1800" dirty="0"/>
              <a:t>Благодаря поляризационному фильтру </a:t>
            </a:r>
            <a:r>
              <a:rPr lang="ru-RU" sz="1800" b="1" dirty="0">
                <a:solidFill>
                  <a:srgbClr val="00A587"/>
                </a:solidFill>
                <a:cs typeface="+mn-cs"/>
              </a:rPr>
              <a:t>OPC120P</a:t>
            </a:r>
            <a:r>
              <a:rPr lang="ru-RU" sz="1800" dirty="0"/>
              <a:t> может считывать коды на </a:t>
            </a:r>
            <a:r>
              <a:rPr lang="ru-RU" sz="1800" dirty="0" smtClean="0"/>
              <a:t>отражающих поверхностях</a:t>
            </a:r>
            <a:endParaRPr lang="de-DE" sz="18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3074" name="Picture 2" descr="C:\Users\tweis\Documents\Product-Management\Code-Leser\Bilder-Code-Lesung-Elektronik\Bil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4485" y="2469992"/>
            <a:ext cx="175435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40"/>
            <a:ext cx="2247900" cy="175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 descr="C:\Documents and Settings\tweis\My Documents\Product-Management\Handleser\Präsentation OHV\IMG_2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80" y="4645700"/>
            <a:ext cx="2217264" cy="166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660232" y="5364505"/>
            <a:ext cx="23597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dirty="0" smtClean="0">
                <a:solidFill>
                  <a:srgbClr val="00040C"/>
                </a:solidFill>
                <a:latin typeface="+mn-lt"/>
              </a:rPr>
              <a:t>OPC120P </a:t>
            </a:r>
            <a:r>
              <a:rPr lang="ru-RU" dirty="0" smtClean="0">
                <a:solidFill>
                  <a:srgbClr val="00040C"/>
                </a:solidFill>
                <a:latin typeface="+mn-lt"/>
              </a:rPr>
              <a:t>с поляризационным фильтром</a:t>
            </a:r>
            <a:endParaRPr lang="de-DE" dirty="0">
              <a:solidFill>
                <a:srgbClr val="00040C"/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645701"/>
            <a:ext cx="2232249" cy="16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67836"/>
            <a:ext cx="1907651" cy="20051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9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Большая глубина резкости</a:t>
            </a:r>
            <a:endParaRPr lang="en-US" dirty="0">
              <a:solidFill>
                <a:srgbClr val="00040C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188185" y="1887688"/>
            <a:ext cx="6192200" cy="4356000"/>
          </a:xfrm>
        </p:spPr>
        <p:txBody>
          <a:bodyPr/>
          <a:lstStyle/>
          <a:p>
            <a:pPr>
              <a:defRPr/>
            </a:pPr>
            <a:r>
              <a:rPr lang="ru-RU" sz="1800" dirty="0"/>
              <a:t>OPC (</a:t>
            </a:r>
            <a:r>
              <a:rPr lang="ru-RU" sz="1800" b="1" dirty="0">
                <a:solidFill>
                  <a:srgbClr val="00A587"/>
                </a:solidFill>
                <a:cs typeface="+mn-cs"/>
              </a:rPr>
              <a:t>OPC120W и OPC120P</a:t>
            </a:r>
            <a:r>
              <a:rPr lang="ru-RU" sz="1800" dirty="0"/>
              <a:t>) могут считывать малые и большие коды на разных </a:t>
            </a:r>
            <a:r>
              <a:rPr lang="ru-RU" sz="1800" dirty="0" smtClean="0"/>
              <a:t>расстояниях, </a:t>
            </a:r>
            <a:r>
              <a:rPr lang="ru-RU" sz="1800" dirty="0"/>
              <a:t>благодаря большой глубине </a:t>
            </a:r>
            <a:r>
              <a:rPr lang="ru-RU" sz="1800" dirty="0" smtClean="0"/>
              <a:t>резкости</a:t>
            </a:r>
          </a:p>
          <a:p>
            <a:pPr>
              <a:defRPr/>
            </a:pPr>
            <a:endParaRPr lang="en-US" sz="1800" dirty="0"/>
          </a:p>
          <a:p>
            <a:pPr>
              <a:buFont typeface="Times" pitchFamily="18" charset="0"/>
              <a:buNone/>
              <a:defRPr/>
            </a:pPr>
            <a:r>
              <a:rPr lang="en-US" sz="1600" dirty="0" smtClean="0">
                <a:sym typeface="Wingdings" pitchFamily="2" charset="2"/>
              </a:rPr>
              <a:t>	</a:t>
            </a:r>
            <a:r>
              <a:rPr lang="ru-RU" sz="1600" b="1" dirty="0" smtClean="0">
                <a:sym typeface="Wingdings" pitchFamily="2" charset="2"/>
              </a:rPr>
              <a:t>Расстояние считывания </a:t>
            </a:r>
            <a:r>
              <a:rPr lang="en-US" sz="1600" b="1" dirty="0" smtClean="0">
                <a:sym typeface="Wingdings" pitchFamily="2" charset="2"/>
              </a:rPr>
              <a:t>: 70mm</a:t>
            </a:r>
            <a:r>
              <a:rPr lang="ru-RU" sz="1600" b="1" dirty="0" smtClean="0">
                <a:sym typeface="Wingdings" pitchFamily="2" charset="2"/>
              </a:rPr>
              <a:t>…</a:t>
            </a:r>
            <a:r>
              <a:rPr lang="en-US" sz="1600" b="1" dirty="0" smtClean="0">
                <a:sym typeface="Wingdings" pitchFamily="2" charset="2"/>
              </a:rPr>
              <a:t>180mm</a:t>
            </a:r>
          </a:p>
          <a:p>
            <a:pPr>
              <a:buFont typeface="Times" pitchFamily="18" charset="0"/>
              <a:buNone/>
              <a:defRPr/>
            </a:pPr>
            <a:endParaRPr lang="en-US" sz="1600" b="1" dirty="0" smtClean="0">
              <a:sym typeface="Wingdings" pitchFamily="2" charset="2"/>
            </a:endParaRPr>
          </a:p>
          <a:p>
            <a:pPr>
              <a:buFont typeface="Times" pitchFamily="18" charset="0"/>
              <a:buNone/>
              <a:defRPr/>
            </a:pPr>
            <a:r>
              <a:rPr lang="en-US" sz="1600" b="1" dirty="0" smtClean="0">
                <a:sym typeface="Wingdings" pitchFamily="2" charset="2"/>
              </a:rPr>
              <a:t>	</a:t>
            </a:r>
            <a:r>
              <a:rPr lang="ru-RU" sz="1600" b="1" dirty="0" smtClean="0">
                <a:sym typeface="Wingdings" pitchFamily="2" charset="2"/>
              </a:rPr>
              <a:t>Размер поля считывания</a:t>
            </a:r>
            <a:r>
              <a:rPr lang="en-US" sz="1600" b="1" dirty="0" smtClean="0">
                <a:sym typeface="Wingdings" pitchFamily="2" charset="2"/>
              </a:rPr>
              <a:t>: </a:t>
            </a:r>
            <a:r>
              <a:rPr lang="ru-RU" sz="1600" b="1" dirty="0" smtClean="0">
                <a:sym typeface="Wingdings" pitchFamily="2" charset="2"/>
              </a:rPr>
              <a:t>от </a:t>
            </a:r>
            <a:r>
              <a:rPr lang="en-US" sz="1600" b="1" dirty="0" smtClean="0"/>
              <a:t>28 x </a:t>
            </a:r>
            <a:r>
              <a:rPr lang="en-US" sz="1600" b="1" dirty="0"/>
              <a:t>45 </a:t>
            </a:r>
            <a:r>
              <a:rPr lang="en-US" sz="1600" b="1" dirty="0" smtClean="0"/>
              <a:t>mm</a:t>
            </a:r>
            <a:r>
              <a:rPr lang="ru-RU" sz="1600" b="1" dirty="0" smtClean="0"/>
              <a:t> .. до </a:t>
            </a:r>
            <a:r>
              <a:rPr lang="en-US" sz="1600" b="1" dirty="0" smtClean="0"/>
              <a:t>63 x </a:t>
            </a:r>
            <a:r>
              <a:rPr lang="en-US" sz="1600" b="1" dirty="0"/>
              <a:t>100 mm</a:t>
            </a:r>
            <a:endParaRPr lang="en-US" sz="1600" b="1" dirty="0" smtClean="0">
              <a:sym typeface="Wingdings" pitchFamily="2" charset="2"/>
            </a:endParaRPr>
          </a:p>
          <a:p>
            <a:pPr>
              <a:buFont typeface="Times" pitchFamily="18" charset="0"/>
              <a:buNone/>
              <a:defRPr/>
            </a:pPr>
            <a:endParaRPr lang="de-DE" sz="1600" b="1" dirty="0">
              <a:sym typeface="Wingdings" pitchFamily="2" charset="2"/>
            </a:endParaRPr>
          </a:p>
          <a:p>
            <a:pPr>
              <a:defRPr/>
            </a:pPr>
            <a:r>
              <a:rPr lang="ru-RU" sz="1800" dirty="0" smtClean="0">
                <a:sym typeface="Wingdings" pitchFamily="2" charset="2"/>
              </a:rPr>
              <a:t>Позволяет </a:t>
            </a:r>
            <a:r>
              <a:rPr lang="ru-RU" sz="1800" dirty="0">
                <a:sym typeface="Wingdings" pitchFamily="2" charset="2"/>
              </a:rPr>
              <a:t>считывать коды на разных расстояниях с одной </a:t>
            </a:r>
            <a:r>
              <a:rPr lang="ru-RU" sz="1800" dirty="0" smtClean="0">
                <a:sym typeface="Wingdings" pitchFamily="2" charset="2"/>
              </a:rPr>
              <a:t>настройкой</a:t>
            </a:r>
          </a:p>
          <a:p>
            <a:pPr>
              <a:defRPr/>
            </a:pPr>
            <a:r>
              <a:rPr lang="ru-RU" sz="1800" dirty="0">
                <a:sym typeface="Wingdings" pitchFamily="2" charset="2"/>
              </a:rPr>
              <a:t>Многофункциональное устройство уменьшает количество </a:t>
            </a:r>
            <a:r>
              <a:rPr lang="ru-RU" sz="1800" dirty="0" smtClean="0">
                <a:sym typeface="Wingdings" pitchFamily="2" charset="2"/>
              </a:rPr>
              <a:t>необходимых сканеров</a:t>
            </a:r>
            <a:endParaRPr lang="de-DE" sz="1800" dirty="0">
              <a:sym typeface="Wingdings" pitchFamily="2" charset="2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5724128" y="6236048"/>
            <a:ext cx="34198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rgbClr val="00040C"/>
                </a:solidFill>
                <a:latin typeface="+mn-lt"/>
              </a:rPr>
              <a:t>Читает </a:t>
            </a:r>
            <a:r>
              <a:rPr lang="ru-RU" dirty="0" smtClean="0">
                <a:solidFill>
                  <a:srgbClr val="00040C"/>
                </a:solidFill>
                <a:latin typeface="+mn-lt"/>
              </a:rPr>
              <a:t>длинные </a:t>
            </a:r>
            <a:r>
              <a:rPr lang="ru-RU" dirty="0">
                <a:solidFill>
                  <a:srgbClr val="00040C"/>
                </a:solidFill>
                <a:latin typeface="+mn-lt"/>
              </a:rPr>
              <a:t>штрих-коды</a:t>
            </a:r>
            <a:r>
              <a:rPr lang="de-DE" dirty="0" smtClean="0">
                <a:solidFill>
                  <a:srgbClr val="00040C"/>
                </a:solidFill>
                <a:latin typeface="+mn-lt"/>
              </a:rPr>
              <a:t>!</a:t>
            </a:r>
            <a:endParaRPr lang="de-DE" dirty="0">
              <a:solidFill>
                <a:srgbClr val="00040C"/>
              </a:solidFill>
              <a:latin typeface="+mn-lt"/>
            </a:endParaRPr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6380385" y="2946748"/>
            <a:ext cx="2438400" cy="3122612"/>
            <a:chOff x="288" y="2017"/>
            <a:chExt cx="1536" cy="1967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10800000">
              <a:off x="288" y="2017"/>
              <a:ext cx="1536" cy="17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22 w 21600"/>
                <a:gd name="T13" fmla="*/ 6726 h 21600"/>
                <a:gd name="T14" fmla="*/ 14878 w 21600"/>
                <a:gd name="T15" fmla="*/ 1487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839" y="21600"/>
                  </a:lnTo>
                  <a:lnTo>
                    <a:pt x="1176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288" y="3600"/>
              <a:ext cx="1536" cy="384"/>
            </a:xfrm>
            <a:prstGeom prst="ellipse">
              <a:avLst/>
            </a:prstGeom>
            <a:solidFill>
              <a:srgbClr val="FF0000">
                <a:alpha val="79999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pic>
          <p:nvPicPr>
            <p:cNvPr id="14" name="Picture 11" descr="1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" t="-1563" r="22397" b="3125"/>
            <a:stretch>
              <a:fillRect/>
            </a:stretch>
          </p:blipFill>
          <p:spPr bwMode="auto">
            <a:xfrm rot="-481219">
              <a:off x="971" y="2640"/>
              <a:ext cx="91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696"/>
              <a:ext cx="81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7308304" y="5958234"/>
            <a:ext cx="330596" cy="351085"/>
          </a:xfrm>
          <a:prstGeom prst="line">
            <a:avLst/>
          </a:prstGeom>
          <a:noFill/>
          <a:ln w="9525">
            <a:solidFill>
              <a:srgbClr val="00040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6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и сравнение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747" y="1475075"/>
            <a:ext cx="4811557" cy="2818021"/>
          </a:xfrm>
          <a:prstGeom prst="rect">
            <a:avLst/>
          </a:prstGeom>
        </p:spPr>
      </p:pic>
      <p:sp>
        <p:nvSpPr>
          <p:cNvPr id="17" name="Textplatzhalter 13"/>
          <p:cNvSpPr txBox="1">
            <a:spLocks/>
          </p:cNvSpPr>
          <p:nvPr/>
        </p:nvSpPr>
        <p:spPr>
          <a:xfrm>
            <a:off x="144976" y="1719090"/>
            <a:ext cx="4109176" cy="10173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Проверка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присутствия даты истечения срока годности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platzhalter 13"/>
          <p:cNvSpPr txBox="1">
            <a:spLocks/>
          </p:cNvSpPr>
          <p:nvPr/>
        </p:nvSpPr>
        <p:spPr>
          <a:xfrm>
            <a:off x="4965544" y="4450640"/>
            <a:ext cx="3521900" cy="65225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Проверка наличия логотипа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3501008"/>
            <a:ext cx="446129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Многооконность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180000" y="1588160"/>
            <a:ext cx="8280432" cy="896141"/>
          </a:xfrm>
        </p:spPr>
        <p:txBody>
          <a:bodyPr/>
          <a:lstStyle/>
          <a:p>
            <a:r>
              <a:rPr lang="ru-RU" sz="1800" dirty="0"/>
              <a:t>Чтение кода, </a:t>
            </a:r>
            <a:r>
              <a:rPr lang="ru-RU" sz="1800" dirty="0" smtClean="0"/>
              <a:t>совпадение кода, </a:t>
            </a:r>
            <a:r>
              <a:rPr lang="ru-RU" sz="1800" dirty="0"/>
              <a:t>распознавание логотипа и проверка наличия </a:t>
            </a:r>
            <a:r>
              <a:rPr lang="ru-RU" sz="1800" dirty="0" smtClean="0"/>
              <a:t>надписи на </a:t>
            </a:r>
            <a:r>
              <a:rPr lang="ru-RU" sz="1800" dirty="0"/>
              <a:t>одном </a:t>
            </a:r>
            <a:r>
              <a:rPr lang="ru-RU" sz="1800" dirty="0" smtClean="0"/>
              <a:t>изображении </a:t>
            </a:r>
            <a:r>
              <a:rPr lang="ru-RU" sz="1800" b="1" dirty="0" smtClean="0"/>
              <a:t>одновременно </a:t>
            </a:r>
            <a:r>
              <a:rPr lang="ru-RU" sz="1800" b="1" dirty="0"/>
              <a:t>в 4 </a:t>
            </a:r>
            <a:r>
              <a:rPr lang="ru-RU" sz="1800" b="1" dirty="0" smtClean="0"/>
              <a:t>окнах</a:t>
            </a:r>
            <a:r>
              <a:rPr lang="ru-RU" sz="1800" dirty="0" smtClean="0"/>
              <a:t>, </a:t>
            </a:r>
            <a:endParaRPr lang="de-DE" sz="18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524944"/>
            <a:ext cx="5620534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технологии для</a:t>
            </a:r>
            <a:r>
              <a:rPr lang="de-DE" dirty="0" smtClean="0"/>
              <a:t> Industry 4.0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6"/>
          </p:nvPr>
        </p:nvSpPr>
        <p:spPr>
          <a:xfrm>
            <a:off x="216362" y="4065397"/>
            <a:ext cx="8785225" cy="2462103"/>
          </a:xfrm>
        </p:spPr>
        <p:txBody>
          <a:bodyPr/>
          <a:lstStyle/>
          <a:p>
            <a:r>
              <a:rPr lang="ru-RU" sz="1400" b="1" dirty="0" err="1"/>
              <a:t>Pepperl</a:t>
            </a:r>
            <a:r>
              <a:rPr lang="ru-RU" sz="1400" b="1" dirty="0"/>
              <a:t> + </a:t>
            </a:r>
            <a:r>
              <a:rPr lang="ru-RU" sz="1400" b="1" dirty="0" err="1"/>
              <a:t>Fuchs</a:t>
            </a:r>
            <a:r>
              <a:rPr lang="ru-RU" sz="1400" b="1" dirty="0"/>
              <a:t> </a:t>
            </a:r>
            <a:r>
              <a:rPr lang="ru-RU" sz="1400" dirty="0"/>
              <a:t>предоставляет продукты и технологии для </a:t>
            </a:r>
            <a:r>
              <a:rPr lang="ru-RU" sz="1400" b="1" dirty="0"/>
              <a:t>четвертой промышленной революции</a:t>
            </a:r>
            <a:r>
              <a:rPr lang="ru-RU" sz="1400" dirty="0"/>
              <a:t>, делая данные доступными в </a:t>
            </a:r>
            <a:r>
              <a:rPr lang="ru-RU" sz="1400" b="1" dirty="0"/>
              <a:t>«</a:t>
            </a:r>
            <a:r>
              <a:rPr lang="ru-RU" sz="1400" b="1" dirty="0" smtClean="0"/>
              <a:t>Интернете вещей» </a:t>
            </a:r>
            <a:r>
              <a:rPr lang="ru-RU" sz="1400" dirty="0"/>
              <a:t>и поддерживая концепцию интеллектуальных объектов и связанных с ними </a:t>
            </a:r>
            <a:r>
              <a:rPr lang="ru-RU" sz="1400" dirty="0" smtClean="0"/>
              <a:t>производств</a:t>
            </a:r>
            <a:r>
              <a:rPr lang="en-US" sz="1400" dirty="0" smtClean="0"/>
              <a:t>.</a:t>
            </a:r>
            <a:r>
              <a:rPr lang="en-US" sz="1400" dirty="0"/>
              <a:t> </a:t>
            </a:r>
            <a:endParaRPr lang="en-US" sz="1400" dirty="0" smtClean="0"/>
          </a:p>
          <a:p>
            <a:pPr marL="0" indent="0">
              <a:buNone/>
            </a:pPr>
            <a:endParaRPr lang="de-DE" sz="1400" dirty="0"/>
          </a:p>
          <a:p>
            <a:r>
              <a:rPr lang="ru-RU" sz="1400" b="1" dirty="0" smtClean="0"/>
              <a:t>RFID</a:t>
            </a:r>
            <a:r>
              <a:rPr lang="ru-RU" sz="1400" dirty="0" smtClean="0"/>
              <a:t>  и </a:t>
            </a:r>
            <a:r>
              <a:rPr lang="ru-RU" sz="1400" b="1" dirty="0" smtClean="0"/>
              <a:t>оптическая идентификация</a:t>
            </a:r>
            <a:r>
              <a:rPr lang="ru-RU" sz="1400" dirty="0" smtClean="0"/>
              <a:t> входят </a:t>
            </a:r>
            <a:r>
              <a:rPr lang="ru-RU" sz="1400" dirty="0"/>
              <a:t>в число ключевых технологий </a:t>
            </a:r>
            <a:r>
              <a:rPr lang="ru-RU" sz="1400" dirty="0" smtClean="0"/>
              <a:t> </a:t>
            </a:r>
            <a:r>
              <a:rPr lang="de-DE" sz="1400" b="1" dirty="0" err="1" smtClean="0"/>
              <a:t>Industry</a:t>
            </a:r>
            <a:r>
              <a:rPr lang="de-DE" sz="1400" b="1" dirty="0" smtClean="0"/>
              <a:t> 4.0</a:t>
            </a:r>
            <a:endParaRPr lang="ru-RU" sz="1400" b="1" dirty="0" smtClean="0"/>
          </a:p>
          <a:p>
            <a:endParaRPr lang="en-US" sz="1400" dirty="0"/>
          </a:p>
          <a:p>
            <a:r>
              <a:rPr lang="ru-RU" sz="1400" dirty="0"/>
              <a:t>Бесконтактная идентификация на каждом этапе производства обеспечивает максимальную гибкость и надежность</a:t>
            </a:r>
            <a:r>
              <a:rPr lang="en-US" sz="1400" dirty="0" smtClean="0"/>
              <a:t>.</a:t>
            </a:r>
            <a:r>
              <a:rPr lang="de-DE" sz="1400" dirty="0"/>
              <a:t/>
            </a:r>
            <a:br>
              <a:rPr lang="de-DE" sz="1400" dirty="0"/>
            </a:br>
            <a:endParaRPr lang="de-DE" sz="1400" dirty="0"/>
          </a:p>
          <a:p>
            <a:endParaRPr lang="en-US" sz="1400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Bildplatzhalt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"/>
          <a:stretch/>
        </p:blipFill>
        <p:spPr>
          <a:xfrm>
            <a:off x="179389" y="1529453"/>
            <a:ext cx="8802578" cy="24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Системы оптической идентификации </a:t>
            </a:r>
            <a:r>
              <a:rPr lang="en-US" dirty="0" err="1" smtClean="0"/>
              <a:t>Pepperl+Fuchs</a:t>
            </a:r>
            <a:endParaRPr lang="ru-R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0000" y="4797152"/>
            <a:ext cx="8784000" cy="1589593"/>
          </a:xfrm>
        </p:spPr>
        <p:txBody>
          <a:bodyPr/>
          <a:lstStyle/>
          <a:p>
            <a:r>
              <a:rPr lang="ru-RU" dirty="0" smtClean="0"/>
              <a:t>Сканеры 1</a:t>
            </a:r>
            <a:r>
              <a:rPr lang="en-US" dirty="0" smtClean="0"/>
              <a:t>D </a:t>
            </a:r>
            <a:r>
              <a:rPr lang="ru-RU" dirty="0" smtClean="0"/>
              <a:t>и 2</a:t>
            </a:r>
            <a:r>
              <a:rPr lang="en-US" dirty="0" smtClean="0"/>
              <a:t>D </a:t>
            </a:r>
            <a:r>
              <a:rPr lang="ru-RU" dirty="0" smtClean="0"/>
              <a:t>кодов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641" b="1364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40C"/>
                </a:solidFill>
              </a:rPr>
              <a:t>Сканеры штрих-кодов</a:t>
            </a:r>
            <a:r>
              <a:rPr lang="de-DE" dirty="0" smtClean="0">
                <a:solidFill>
                  <a:srgbClr val="00040C"/>
                </a:solidFill>
              </a:rPr>
              <a:t>:	</a:t>
            </a:r>
            <a:r>
              <a:rPr lang="ru-RU" dirty="0" err="1" smtClean="0">
                <a:solidFill>
                  <a:srgbClr val="00040C"/>
                </a:solidFill>
              </a:rPr>
              <a:t>Стацинарные</a:t>
            </a:r>
            <a:endParaRPr lang="de-DE" dirty="0">
              <a:solidFill>
                <a:srgbClr val="00040C"/>
              </a:solidFill>
            </a:endParaRPr>
          </a:p>
        </p:txBody>
      </p:sp>
      <p:pic>
        <p:nvPicPr>
          <p:cNvPr id="8" name="Picture 8" descr="VB14N-300___d412046a_r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88854"/>
            <a:ext cx="1781508" cy="14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mhunger\My Documents\Barcode\Hunger\Techn_Daten_P+F\VB24\vb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69199"/>
            <a:ext cx="2304256" cy="206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VB34___d404873b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61" y="2995508"/>
            <a:ext cx="2278063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kt 10"/>
          <p:cNvGraphicFramePr>
            <a:graphicFrameLocks noChangeAspect="1"/>
          </p:cNvGraphicFramePr>
          <p:nvPr>
            <p:extLst/>
          </p:nvPr>
        </p:nvGraphicFramePr>
        <p:xfrm>
          <a:off x="6629361" y="3501008"/>
          <a:ext cx="2155070" cy="274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CorelPhotoPaint.Image.8" r:id="rId7" imgW="490687" imgH="626047" progId="CorelPhotoPaint.Image.8">
                  <p:embed/>
                </p:oleObj>
              </mc:Choice>
              <mc:Fallback>
                <p:oleObj name="CorelPhotoPaint.Image.8" r:id="rId7" imgW="490687" imgH="626047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361" y="3501008"/>
                        <a:ext cx="2155070" cy="2748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12589" y="2635366"/>
            <a:ext cx="22779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CB9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VB6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компактный, производительный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4" name="Picture 4" descr="VB6-240_Produktfoto_re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93742"/>
            <a:ext cx="1969008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308945" y="1650184"/>
            <a:ext cx="2475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rgbClr val="000000"/>
                </a:solidFill>
                <a:latin typeface="Arial" pitchFamily="34" charset="0"/>
              </a:rPr>
              <a:t>VB14N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Универсальный сканер штрих-кодов</a:t>
            </a:r>
            <a:endParaRPr 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37257" y="5126420"/>
            <a:ext cx="2143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VB24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универсальный, с дистанцией чтения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1000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 мм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059832" y="5403419"/>
            <a:ext cx="3858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VB34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</a:rPr>
              <a:t>высокопроизводительный сканер большой дальности со встроенным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интерфейсом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VB6-240</a:t>
            </a:r>
            <a:r>
              <a:rPr lang="de-DE" dirty="0"/>
              <a:t>: </a:t>
            </a:r>
            <a:r>
              <a:rPr lang="ru-RU" dirty="0"/>
              <a:t>Особенности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788024" y="18448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635896" y="1484784"/>
            <a:ext cx="5112568" cy="413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</a:rPr>
              <a:t>Чрезвычайно компактный </a:t>
            </a:r>
            <a:r>
              <a:rPr lang="ru-RU" kern="0" dirty="0" smtClean="0">
                <a:solidFill>
                  <a:srgbClr val="000000"/>
                </a:solidFill>
              </a:rPr>
              <a:t>размер </a:t>
            </a:r>
            <a:r>
              <a:rPr lang="en-US" kern="0" dirty="0" smtClean="0">
                <a:solidFill>
                  <a:srgbClr val="000000"/>
                </a:solidFill>
              </a:rPr>
              <a:t>(40x30x22mm</a:t>
            </a:r>
            <a:r>
              <a:rPr lang="en-US" kern="0" dirty="0">
                <a:solidFill>
                  <a:srgbClr val="000000"/>
                </a:solidFill>
              </a:rPr>
              <a:t>)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en-US" kern="0" dirty="0" err="1" smtClean="0">
                <a:solidFill>
                  <a:srgbClr val="000000"/>
                </a:solidFill>
              </a:rPr>
              <a:t>Реконструктор</a:t>
            </a:r>
            <a:r>
              <a:rPr lang="ru-RU" kern="0" dirty="0" smtClean="0">
                <a:solidFill>
                  <a:srgbClr val="000000"/>
                </a:solidFill>
              </a:rPr>
              <a:t> кода</a:t>
            </a:r>
            <a:r>
              <a:rPr lang="en-US" kern="0" dirty="0" smtClean="0">
                <a:solidFill>
                  <a:srgbClr val="000000"/>
                </a:solidFill>
              </a:rPr>
              <a:t> </a:t>
            </a:r>
            <a:r>
              <a:rPr lang="en-US" kern="0" dirty="0">
                <a:solidFill>
                  <a:srgbClr val="000000"/>
                </a:solidFill>
              </a:rPr>
              <a:t>ACBTM (Advanced Code Builder</a:t>
            </a:r>
            <a:r>
              <a:rPr lang="en-US" kern="0" dirty="0" smtClean="0">
                <a:solidFill>
                  <a:srgbClr val="000000"/>
                </a:solidFill>
              </a:rPr>
              <a:t>)</a:t>
            </a:r>
            <a:endParaRPr lang="ru-RU" kern="0" dirty="0" smtClean="0">
              <a:solidFill>
                <a:srgbClr val="000000"/>
              </a:solidFill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Очень </a:t>
            </a:r>
            <a:r>
              <a:rPr lang="ru-RU" kern="0" dirty="0">
                <a:solidFill>
                  <a:srgbClr val="000000"/>
                </a:solidFill>
              </a:rPr>
              <a:t>высокое </a:t>
            </a:r>
            <a:r>
              <a:rPr lang="ru-RU" kern="0" dirty="0" smtClean="0">
                <a:solidFill>
                  <a:srgbClr val="000000"/>
                </a:solidFill>
              </a:rPr>
              <a:t>разрешение </a:t>
            </a:r>
            <a:r>
              <a:rPr lang="en-US" kern="0" dirty="0" smtClean="0">
                <a:solidFill>
                  <a:srgbClr val="000000"/>
                </a:solidFill>
              </a:rPr>
              <a:t>(</a:t>
            </a:r>
            <a:r>
              <a:rPr lang="ru-RU" kern="0" dirty="0">
                <a:solidFill>
                  <a:srgbClr val="FF0000"/>
                </a:solidFill>
              </a:rPr>
              <a:t>до </a:t>
            </a:r>
            <a:r>
              <a:rPr lang="en-US" kern="0" dirty="0">
                <a:solidFill>
                  <a:srgbClr val="FF0000"/>
                </a:solidFill>
              </a:rPr>
              <a:t>0,15mm</a:t>
            </a:r>
            <a:r>
              <a:rPr lang="en-US" kern="0" dirty="0">
                <a:solidFill>
                  <a:srgbClr val="000000"/>
                </a:solidFill>
              </a:rPr>
              <a:t>)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Расстояние чтения</a:t>
            </a:r>
            <a:r>
              <a:rPr lang="en-US" kern="0" dirty="0" smtClean="0">
                <a:solidFill>
                  <a:srgbClr val="000000"/>
                </a:solidFill>
              </a:rPr>
              <a:t>:   </a:t>
            </a:r>
            <a:r>
              <a:rPr lang="en-US" kern="0" dirty="0">
                <a:solidFill>
                  <a:srgbClr val="FF0000"/>
                </a:solidFill>
              </a:rPr>
              <a:t>40...240 </a:t>
            </a:r>
            <a:r>
              <a:rPr lang="ru-RU" kern="0" dirty="0" smtClean="0">
                <a:solidFill>
                  <a:srgbClr val="FF0000"/>
                </a:solidFill>
              </a:rPr>
              <a:t>мм</a:t>
            </a:r>
            <a:endParaRPr lang="en-US" kern="0" dirty="0">
              <a:solidFill>
                <a:srgbClr val="FF0000"/>
              </a:solidFill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Скорость </a:t>
            </a:r>
            <a:r>
              <a:rPr lang="ru-RU" kern="0" dirty="0">
                <a:solidFill>
                  <a:srgbClr val="000000"/>
                </a:solidFill>
              </a:rPr>
              <a:t>сканирования </a:t>
            </a:r>
            <a:r>
              <a:rPr lang="en-US" kern="0" dirty="0" smtClean="0">
                <a:solidFill>
                  <a:srgbClr val="000000"/>
                </a:solidFill>
              </a:rPr>
              <a:t>:</a:t>
            </a:r>
            <a:r>
              <a:rPr lang="ru-RU" kern="0" dirty="0" smtClean="0">
                <a:solidFill>
                  <a:srgbClr val="000000"/>
                </a:solidFill>
              </a:rPr>
              <a:t> </a:t>
            </a:r>
            <a:r>
              <a:rPr lang="ru-RU" kern="0" dirty="0" smtClean="0">
                <a:solidFill>
                  <a:srgbClr val="FF0000"/>
                </a:solidFill>
              </a:rPr>
              <a:t>до </a:t>
            </a:r>
            <a:r>
              <a:rPr lang="en-US" kern="0" dirty="0" smtClean="0">
                <a:solidFill>
                  <a:srgbClr val="FF0000"/>
                </a:solidFill>
              </a:rPr>
              <a:t>1200 </a:t>
            </a:r>
            <a:r>
              <a:rPr lang="ru-RU" kern="0" dirty="0" smtClean="0">
                <a:solidFill>
                  <a:srgbClr val="FF0000"/>
                </a:solidFill>
              </a:rPr>
              <a:t>   сканов/с</a:t>
            </a:r>
            <a:endParaRPr lang="en-US" kern="0" dirty="0">
              <a:solidFill>
                <a:srgbClr val="FF0000"/>
              </a:solidFill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Режим тестирования с индикацией на дисплее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Интерфейс</a:t>
            </a:r>
            <a:r>
              <a:rPr lang="en-US" kern="0" dirty="0" smtClean="0">
                <a:solidFill>
                  <a:srgbClr val="000000"/>
                </a:solidFill>
              </a:rPr>
              <a:t>: </a:t>
            </a:r>
            <a:r>
              <a:rPr lang="en-US" kern="0" dirty="0">
                <a:solidFill>
                  <a:srgbClr val="000000"/>
                </a:solidFill>
              </a:rPr>
              <a:t>RS232 / RS485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</a:rPr>
              <a:t>Прочный промышленный корпус </a:t>
            </a:r>
            <a:r>
              <a:rPr lang="en-US" kern="0" dirty="0" smtClean="0">
                <a:solidFill>
                  <a:srgbClr val="000000"/>
                </a:solidFill>
              </a:rPr>
              <a:t>IP65</a:t>
            </a:r>
            <a:endParaRPr lang="ru-RU" kern="0" dirty="0" smtClean="0">
              <a:solidFill>
                <a:srgbClr val="000000"/>
              </a:solidFill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60000"/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Возможность контроля двигателя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9218" name="Picture 2" descr="https://files.pepperl-fuchs.com/webcat/navi/productInfo/pd/b231716a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7732"/>
            <a:ext cx="3096344" cy="34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05064"/>
            <a:ext cx="627278" cy="589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266" y="6026916"/>
            <a:ext cx="962159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VB14N: </a:t>
            </a:r>
            <a:r>
              <a:rPr lang="ru-RU" dirty="0" smtClean="0"/>
              <a:t>Особенности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7" y="3837050"/>
            <a:ext cx="32369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95536" y="1700808"/>
            <a:ext cx="8352928" cy="46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</a:rPr>
              <a:t>Универсальный </a:t>
            </a:r>
            <a:r>
              <a:rPr lang="ru-RU" kern="0" dirty="0" smtClean="0">
                <a:solidFill>
                  <a:srgbClr val="000000"/>
                </a:solidFill>
              </a:rPr>
              <a:t>сканер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</a:rPr>
              <a:t>Диапазон считывания в зависимости от плотности кода </a:t>
            </a:r>
            <a:r>
              <a:rPr lang="en-US" kern="0" dirty="0" smtClean="0">
                <a:solidFill>
                  <a:srgbClr val="000000"/>
                </a:solidFill>
              </a:rPr>
              <a:t>: </a:t>
            </a:r>
            <a:endParaRPr lang="en-US" kern="0" dirty="0">
              <a:solidFill>
                <a:srgbClr val="000000"/>
              </a:solidFill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defRPr/>
            </a:pPr>
            <a:r>
              <a:rPr lang="en-US" kern="0" dirty="0">
                <a:solidFill>
                  <a:srgbClr val="000000"/>
                </a:solidFill>
              </a:rPr>
              <a:t>	VB14N-300:	  </a:t>
            </a:r>
            <a:r>
              <a:rPr lang="en-US" kern="0" dirty="0">
                <a:solidFill>
                  <a:srgbClr val="FF0000"/>
                </a:solidFill>
              </a:rPr>
              <a:t>40... 300 mm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defRPr/>
            </a:pPr>
            <a:r>
              <a:rPr lang="en-US" kern="0" dirty="0">
                <a:solidFill>
                  <a:srgbClr val="000000"/>
                </a:solidFill>
              </a:rPr>
              <a:t>	VB14N-600:	</a:t>
            </a:r>
            <a:r>
              <a:rPr lang="en-US" b="1" kern="0" dirty="0">
                <a:solidFill>
                  <a:srgbClr val="FF0000"/>
                </a:solidFill>
              </a:rPr>
              <a:t>190... 600 mm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Разрешение</a:t>
            </a:r>
            <a:r>
              <a:rPr lang="en-US" kern="0" dirty="0" smtClean="0">
                <a:solidFill>
                  <a:srgbClr val="000000"/>
                </a:solidFill>
              </a:rPr>
              <a:t>: 	</a:t>
            </a:r>
            <a:r>
              <a:rPr lang="ru-RU" kern="0" dirty="0" smtClean="0">
                <a:solidFill>
                  <a:srgbClr val="FF0000"/>
                </a:solidFill>
              </a:rPr>
              <a:t>до </a:t>
            </a:r>
            <a:r>
              <a:rPr lang="en-US" kern="0" dirty="0" smtClean="0">
                <a:solidFill>
                  <a:srgbClr val="FF0000"/>
                </a:solidFill>
              </a:rPr>
              <a:t>0,2</a:t>
            </a:r>
            <a:r>
              <a:rPr lang="ru-RU" kern="0" dirty="0" smtClean="0">
                <a:solidFill>
                  <a:srgbClr val="FF0000"/>
                </a:solidFill>
              </a:rPr>
              <a:t> </a:t>
            </a:r>
            <a:r>
              <a:rPr lang="en-US" kern="0" dirty="0" smtClean="0">
                <a:solidFill>
                  <a:srgbClr val="FF0000"/>
                </a:solidFill>
              </a:rPr>
              <a:t>mm</a:t>
            </a:r>
            <a:endParaRPr lang="en-US" kern="0" dirty="0">
              <a:solidFill>
                <a:srgbClr val="FF0000"/>
              </a:solidFill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</a:rPr>
              <a:t>Скорость сканирования </a:t>
            </a:r>
            <a:r>
              <a:rPr lang="en-US" kern="0" dirty="0" smtClean="0">
                <a:solidFill>
                  <a:srgbClr val="000000"/>
                </a:solidFill>
              </a:rPr>
              <a:t>:</a:t>
            </a:r>
            <a:r>
              <a:rPr lang="ru-RU" kern="0" dirty="0" smtClean="0">
                <a:solidFill>
                  <a:srgbClr val="000000"/>
                </a:solidFill>
              </a:rPr>
              <a:t> </a:t>
            </a:r>
            <a:r>
              <a:rPr lang="ru-RU" kern="0" dirty="0" smtClean="0">
                <a:solidFill>
                  <a:srgbClr val="FF0000"/>
                </a:solidFill>
              </a:rPr>
              <a:t>до </a:t>
            </a:r>
            <a:r>
              <a:rPr lang="en-US" kern="0" dirty="0" smtClean="0">
                <a:solidFill>
                  <a:srgbClr val="FF0000"/>
                </a:solidFill>
              </a:rPr>
              <a:t>1000 </a:t>
            </a:r>
            <a:r>
              <a:rPr lang="ru-RU" kern="0" dirty="0" smtClean="0">
                <a:solidFill>
                  <a:srgbClr val="FF0000"/>
                </a:solidFill>
              </a:rPr>
              <a:t>сканов/с</a:t>
            </a:r>
            <a:endParaRPr lang="en-US" kern="0" dirty="0">
              <a:solidFill>
                <a:srgbClr val="FF0000"/>
              </a:solidFill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00"/>
                </a:solidFill>
              </a:rPr>
              <a:t>ID-NET™ High Speed Bus </a:t>
            </a:r>
            <a:r>
              <a:rPr lang="en-US" kern="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ru-RU" kern="0" dirty="0">
                <a:solidFill>
                  <a:srgbClr val="000000"/>
                </a:solidFill>
                <a:sym typeface="Wingdings" pitchFamily="2" charset="2"/>
              </a:rPr>
              <a:t>подключение до 32 сканеров</a:t>
            </a:r>
            <a:endParaRPr lang="en-US" kern="0" dirty="0">
              <a:solidFill>
                <a:srgbClr val="000000"/>
              </a:solidFill>
              <a:sym typeface="Wingdings" pitchFamily="2" charset="2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</a:rPr>
              <a:t>Кнопка для тестового режима, коды обучения и автоматическая </a:t>
            </a:r>
            <a:r>
              <a:rPr lang="ru-RU" kern="0" dirty="0" smtClean="0">
                <a:solidFill>
                  <a:srgbClr val="000000"/>
                </a:solidFill>
              </a:rPr>
              <a:t>настройка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Реконструкция кода</a:t>
            </a:r>
            <a:endParaRPr lang="en-US" kern="0" dirty="0">
              <a:solidFill>
                <a:srgbClr val="000000"/>
              </a:solidFill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 smtClean="0">
                <a:solidFill>
                  <a:srgbClr val="000000"/>
                </a:solidFill>
              </a:rPr>
              <a:t>Интерфейс</a:t>
            </a:r>
            <a:r>
              <a:rPr lang="en-US" kern="0" dirty="0" smtClean="0">
                <a:solidFill>
                  <a:srgbClr val="000000"/>
                </a:solidFill>
              </a:rPr>
              <a:t>: </a:t>
            </a:r>
            <a:r>
              <a:rPr lang="en-US" b="1" kern="0" dirty="0">
                <a:solidFill>
                  <a:srgbClr val="000000"/>
                </a:solidFill>
              </a:rPr>
              <a:t>ID-Net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IP65</a:t>
            </a:r>
            <a:endParaRPr lang="ru-RU" kern="0" dirty="0" smtClean="0">
              <a:solidFill>
                <a:srgbClr val="000000"/>
              </a:solidFill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kern="0" dirty="0">
                <a:solidFill>
                  <a:srgbClr val="000000"/>
                </a:solidFill>
              </a:rPr>
              <a:t>Возможность контроля двигателя</a:t>
            </a:r>
            <a:endParaRPr lang="en-US" kern="0" dirty="0">
              <a:solidFill>
                <a:srgbClr val="000000"/>
              </a:solidFill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endParaRPr lang="de-DE" kern="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265" y="5829691"/>
            <a:ext cx="610433" cy="574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5013176"/>
            <a:ext cx="962159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VB14N-T: </a:t>
            </a:r>
            <a:r>
              <a:rPr lang="ru-RU" dirty="0" smtClean="0"/>
              <a:t>Сканер для работы в холоде</a:t>
            </a:r>
            <a:endParaRPr lang="de-D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48" y="2276872"/>
            <a:ext cx="32131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86660" y="1916831"/>
            <a:ext cx="6120680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Инновационная новая концепция применения в средах с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низкой температурой </a:t>
            </a: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влажностью</a:t>
            </a:r>
          </a:p>
          <a:p>
            <a:pPr marL="35560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Характеристики</a:t>
            </a: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как у стандартного </a:t>
            </a:r>
            <a:r>
              <a:rPr lang="en-US" b="1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VB14N</a:t>
            </a:r>
            <a:endParaRPr lang="en-US" b="1" dirty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00040C"/>
              </a:solidFill>
              <a:latin typeface="Arial" pitchFamily="34" charset="0"/>
            </a:endParaRPr>
          </a:p>
          <a:p>
            <a:pPr marL="355600" lvl="1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Дополнительные возможности </a:t>
            </a:r>
            <a:r>
              <a:rPr lang="en-US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dirty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  <a:p>
            <a:pPr marL="812720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Интегрированный авто-обогрев</a:t>
            </a:r>
            <a:endParaRPr lang="en-US" dirty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  <a:p>
            <a:pPr marL="812720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Диапазон рабочих температур от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35°C </a:t>
            </a:r>
          </a:p>
          <a:p>
            <a:pPr marL="0" lvl="1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defRPr/>
            </a:pP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до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45°C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12720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Низкое энергопотребление</a:t>
            </a:r>
            <a:r>
              <a:rPr lang="en-US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lang="en-US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Вт</a:t>
            </a:r>
            <a:endParaRPr lang="en-US" dirty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  <a:p>
            <a:pPr marL="812720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Быстрый старт</a:t>
            </a:r>
            <a:r>
              <a:rPr lang="en-US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– до 20 минут</a:t>
            </a:r>
            <a:endParaRPr lang="en-US" dirty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  <a:p>
            <a:pPr marL="812720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Визуальная индикация обогрева</a:t>
            </a:r>
            <a:endParaRPr lang="en-US" dirty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266" y="6026916"/>
            <a:ext cx="962159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VB24: </a:t>
            </a:r>
            <a:r>
              <a:rPr lang="ru-RU" dirty="0" smtClean="0"/>
              <a:t>Особенности</a:t>
            </a:r>
            <a:endParaRPr lang="de-DE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916113"/>
            <a:ext cx="3548062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1769740"/>
            <a:ext cx="5472608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Скорость чтения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900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сканов/с</a:t>
            </a: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Диапазон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</a:rPr>
              <a:t>чтения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200 … 1000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 мм</a:t>
            </a: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Разрешение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: 	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</a:rPr>
              <a:t>до </a:t>
            </a:r>
            <a:r>
              <a:rPr lang="en-US" dirty="0" smtClean="0">
                <a:solidFill>
                  <a:srgbClr val="00040C"/>
                </a:solidFill>
                <a:latin typeface="Arial" pitchFamily="34" charset="0"/>
              </a:rPr>
              <a:t>0,2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</a:rPr>
              <a:t> мм</a:t>
            </a: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Восстановление кода </a:t>
            </a:r>
            <a:r>
              <a:rPr lang="en-US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ACR4</a:t>
            </a:r>
            <a:r>
              <a:rPr lang="en-US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чтение плохих и иногда разрушенных кодов</a:t>
            </a:r>
            <a:endParaRPr lang="en-US" dirty="0" smtClean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Простое управление с помощью функциональных клавиш: тестовый режим, обучение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оптимизация кода</a:t>
            </a:r>
            <a:endParaRPr lang="ru-RU" dirty="0" smtClean="0">
              <a:solidFill>
                <a:srgbClr val="00040C"/>
              </a:solidFill>
              <a:latin typeface="Arial" pitchFamily="34" charset="0"/>
              <a:cs typeface="Arial" pitchFamily="34" charset="0"/>
            </a:endParaRP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Механическая фокусировка</a:t>
            </a: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Интерфейс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de-DE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ID-Net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(до 32 сканеров)</a:t>
            </a: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Интерфейс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55600" lvl="0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IP65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95" y="5187260"/>
            <a:ext cx="738873" cy="6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884" y="4717374"/>
            <a:ext cx="1597928" cy="5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VB24: </a:t>
            </a:r>
            <a:r>
              <a:rPr lang="ru-RU" dirty="0"/>
              <a:t>Передовая реконструкция кода</a:t>
            </a:r>
            <a:endParaRPr lang="en-US" dirty="0"/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36725"/>
            <a:ext cx="23272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3563938" y="2879725"/>
          <a:ext cx="5383212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Picture" r:id="rId4" imgW="4046448" imgH="2521435" progId="Word.Picture.8">
                  <p:embed/>
                </p:oleObj>
              </mc:Choice>
              <mc:Fallback>
                <p:oleObj name="Picture" r:id="rId4" imgW="4046448" imgH="2521435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879725"/>
                        <a:ext cx="5383212" cy="335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24344" y="1628800"/>
            <a:ext cx="323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</a:rPr>
              <a:t>Чтение сильно деформированных кодов</a:t>
            </a:r>
            <a:endParaRPr lang="de-DE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9552" y="429309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b="1" kern="0" dirty="0" smtClean="0">
                <a:solidFill>
                  <a:srgbClr val="000000"/>
                </a:solidFill>
              </a:rPr>
              <a:t>Считывание кодов, с углом наклона </a:t>
            </a:r>
            <a:r>
              <a:rPr lang="ru-RU" b="1" kern="0" dirty="0" smtClean="0">
                <a:solidFill>
                  <a:srgbClr val="FF0000"/>
                </a:solidFill>
              </a:rPr>
              <a:t>до</a:t>
            </a:r>
            <a:r>
              <a:rPr lang="en-GB" b="1" kern="0" dirty="0" smtClean="0">
                <a:solidFill>
                  <a:srgbClr val="FF0000"/>
                </a:solidFill>
              </a:rPr>
              <a:t> </a:t>
            </a:r>
            <a:r>
              <a:rPr lang="en-GB" b="1" kern="0" dirty="0" smtClean="0">
                <a:solidFill>
                  <a:srgbClr val="000000"/>
                </a:solidFill>
              </a:rPr>
              <a:t>±</a:t>
            </a:r>
            <a:r>
              <a:rPr lang="en-GB" b="1" kern="0" dirty="0">
                <a:solidFill>
                  <a:srgbClr val="000000"/>
                </a:solidFill>
              </a:rPr>
              <a:t>45°</a:t>
            </a:r>
            <a:endParaRPr lang="de-DE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40C"/>
                </a:solidFill>
              </a:rPr>
              <a:t>VB14N / VB24</a:t>
            </a:r>
            <a:r>
              <a:rPr lang="en-US" dirty="0" smtClean="0">
                <a:solidFill>
                  <a:srgbClr val="00040C"/>
                </a:solidFill>
              </a:rPr>
              <a:t>:</a:t>
            </a:r>
            <a:r>
              <a:rPr lang="ru-RU" dirty="0" smtClean="0">
                <a:solidFill>
                  <a:srgbClr val="00040C"/>
                </a:solidFill>
              </a:rPr>
              <a:t>Соединение в сеть</a:t>
            </a:r>
            <a:endParaRPr lang="de-DE" dirty="0">
              <a:solidFill>
                <a:srgbClr val="00040C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82" y="2780928"/>
            <a:ext cx="27940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-108520" y="1724572"/>
            <a:ext cx="797852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869" lvl="1" indent="-28575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SzPct val="125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Подключаемый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к большинству распространенных интерфейсов </a:t>
            </a:r>
            <a:r>
              <a:rPr lang="ru-RU" dirty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через </a:t>
            </a:r>
            <a:r>
              <a:rPr lang="ru-RU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040C"/>
                </a:solidFill>
                <a:latin typeface="Arial" pitchFamily="34" charset="0"/>
                <a:cs typeface="Arial" pitchFamily="34" charset="0"/>
              </a:rPr>
              <a:t>CBX500</a:t>
            </a:r>
            <a:endParaRPr lang="en-US" b="1" dirty="0">
              <a:solidFill>
                <a:srgbClr val="00040C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lvl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lvl="0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9999"/>
              </a:buCl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lvl="1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defRPr/>
            </a:pPr>
            <a:endParaRPr lang="en-US" dirty="0" smtClean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lvl="1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742869" lvl="1" indent="-28575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SzPct val="125000"/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ID-NET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269839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Интеграция в сеть нескольких сканеров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     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без дополнительного мультиплексора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269839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Возможна смешанная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сеть с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VB14N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и </a:t>
            </a:r>
          </a:p>
          <a:p>
            <a:pPr lvl="2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defRPr/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VB24</a:t>
            </a:r>
            <a:endParaRPr 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269839" lvl="2" indent="-35560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Сокращение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затрат, поскольку меньше </a:t>
            </a:r>
            <a:endParaRPr 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2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defRPr/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устройств напрямую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связаны с полевой </a:t>
            </a:r>
            <a:endParaRPr 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2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defRPr/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шиной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</a:p>
          <a:p>
            <a:pPr lvl="0" defTabSz="91440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56" y="2348880"/>
            <a:ext cx="301870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4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VB34: </a:t>
            </a:r>
            <a:r>
              <a:rPr lang="ru-RU" dirty="0" smtClean="0"/>
              <a:t>Особенности</a:t>
            </a:r>
            <a:endParaRPr lang="de-DE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7053"/>
            <a:ext cx="1944456" cy="247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8536" y="4387752"/>
            <a:ext cx="756064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buFont typeface="Wingdings" pitchFamily="2" charset="2"/>
              <a:buChar char="§"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ru-RU" sz="1800" kern="0" dirty="0" smtClean="0">
                <a:solidFill>
                  <a:srgbClr val="000000"/>
                </a:solidFill>
              </a:rPr>
              <a:t>Динамическая система фокусировки</a:t>
            </a:r>
          </a:p>
          <a:p>
            <a:pPr lvl="0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buFont typeface="Wingdings" pitchFamily="2" charset="2"/>
              <a:buChar char="§"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ru-RU" sz="1800" kern="0" dirty="0">
                <a:solidFill>
                  <a:srgbClr val="000000"/>
                </a:solidFill>
              </a:rPr>
              <a:t>3 программируемых цифровых </a:t>
            </a:r>
            <a:r>
              <a:rPr lang="ru-RU" sz="1800" kern="0" dirty="0" smtClean="0">
                <a:solidFill>
                  <a:srgbClr val="000000"/>
                </a:solidFill>
              </a:rPr>
              <a:t>выхода</a:t>
            </a:r>
            <a:r>
              <a:rPr lang="en-US" sz="1800" kern="0" dirty="0" smtClean="0">
                <a:solidFill>
                  <a:srgbClr val="000000"/>
                </a:solidFill>
              </a:rPr>
              <a:t>:</a:t>
            </a:r>
          </a:p>
          <a:p>
            <a:pPr lvl="0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Good-Read, No-Read, Wrong Read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buFont typeface="Wingdings" pitchFamily="2" charset="2"/>
              <a:buChar char="§"/>
              <a:defRPr/>
            </a:pPr>
            <a:r>
              <a:rPr lang="ru-RU" sz="1800" b="1" kern="0" dirty="0" smtClean="0">
                <a:solidFill>
                  <a:srgbClr val="FF0000"/>
                </a:solidFill>
              </a:rPr>
              <a:t> </a:t>
            </a:r>
            <a:r>
              <a:rPr lang="en-US" sz="1800" b="1" kern="0" dirty="0" smtClean="0">
                <a:solidFill>
                  <a:srgbClr val="FF0000"/>
                </a:solidFill>
              </a:rPr>
              <a:t>IP64</a:t>
            </a:r>
            <a:endParaRPr lang="en-US" sz="1800" b="1" kern="0" dirty="0">
              <a:solidFill>
                <a:srgbClr val="FF0000"/>
              </a:solidFill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Интерфейсы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: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84" y="3273637"/>
            <a:ext cx="221882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563888" y="1556792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</a:rPr>
              <a:t>Диапазон считывания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500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...2500 mm </a:t>
            </a: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Скорость сканирования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до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1200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</a:rPr>
              <a:t>скан/с</a:t>
            </a:r>
            <a:r>
              <a:rPr lang="en-US" baseline="30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lvl="0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E96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ACR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(Advanced Code Reconstruction)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63786" y="3826039"/>
            <a:ext cx="314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i="1" dirty="0">
                <a:solidFill>
                  <a:srgbClr val="000000"/>
                </a:solidFill>
                <a:latin typeface="Arial" pitchFamily="34" charset="0"/>
              </a:rPr>
              <a:t>с колеблющимся зеркалом</a:t>
            </a:r>
            <a:endParaRPr lang="en-US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5836974"/>
            <a:ext cx="1053861" cy="470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111" y="5202859"/>
            <a:ext cx="738873" cy="694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202" y="5897751"/>
            <a:ext cx="962159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40C"/>
                </a:solidFill>
              </a:rPr>
              <a:t>Сканеры штрих-кодов</a:t>
            </a:r>
            <a:r>
              <a:rPr lang="de-DE" dirty="0">
                <a:solidFill>
                  <a:srgbClr val="00040C"/>
                </a:solidFill>
              </a:rPr>
              <a:t>: </a:t>
            </a:r>
            <a:r>
              <a:rPr lang="ru-RU" dirty="0" smtClean="0"/>
              <a:t>Ручные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180000" y="3449290"/>
            <a:ext cx="1511680" cy="201387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OHV100: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Версия с ка-</a:t>
            </a:r>
            <a:r>
              <a:rPr lang="ru-RU" dirty="0" err="1" smtClean="0"/>
              <a:t>белем</a:t>
            </a:r>
            <a:r>
              <a:rPr lang="de-DE" dirty="0" smtClean="0"/>
              <a:t> USB, RS232 </a:t>
            </a:r>
            <a:r>
              <a:rPr lang="ru-RU" dirty="0" smtClean="0"/>
              <a:t>для стандартных кодов</a:t>
            </a:r>
            <a:endParaRPr lang="de-DE" dirty="0"/>
          </a:p>
        </p:txBody>
      </p:sp>
      <p:pic>
        <p:nvPicPr>
          <p:cNvPr id="18" name="Picture 11" descr="C:\Documents and Settings\tweis\My Documents\Product-Management\Handleser\Präsentation OHV\Image_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14" y="1573091"/>
            <a:ext cx="1670594" cy="165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quad.de/WebRoot/quad/Shops/qios/MediaGallery/Categories/Produkte/Barcode_Scanner/Industriescanner/2D_Imager/Code_CR6000/Bilder/CR6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68" y="1620746"/>
            <a:ext cx="1105467" cy="16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Documents and Settings\tweis\My Documents\Product-Management\Handleser\Präsentation OHV\Image_0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6363">
            <a:off x="-34245" y="1623013"/>
            <a:ext cx="1443680" cy="144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7073912" y="1559389"/>
            <a:ext cx="2014502" cy="1766852"/>
            <a:chOff x="2051720" y="690420"/>
            <a:chExt cx="5328591" cy="5257630"/>
          </a:xfrm>
        </p:grpSpPr>
        <p:pic>
          <p:nvPicPr>
            <p:cNvPr id="22" name="Picture 7" descr="C:\Documents and Settings\tweis\My Documents\Product-Management\Handleser\OHV Barcodescanner\Bilder Barcode\d426039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402" y="4275043"/>
              <a:ext cx="1521256" cy="1673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ieren 22"/>
            <p:cNvGrpSpPr/>
            <p:nvPr/>
          </p:nvGrpSpPr>
          <p:grpSpPr>
            <a:xfrm>
              <a:off x="2051720" y="690420"/>
              <a:ext cx="5328591" cy="5196278"/>
              <a:chOff x="2051720" y="690420"/>
              <a:chExt cx="5328591" cy="5196278"/>
            </a:xfrm>
          </p:grpSpPr>
          <p:pic>
            <p:nvPicPr>
              <p:cNvPr id="24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720" y="690420"/>
                <a:ext cx="5328591" cy="5196278"/>
              </a:xfrm>
              <a:prstGeom prst="rect">
                <a:avLst/>
              </a:prstGeom>
            </p:spPr>
          </p:pic>
          <p:pic>
            <p:nvPicPr>
              <p:cNvPr id="25" name="Grafik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55726">
                <a:off x="5361268" y="3259835"/>
                <a:ext cx="342900" cy="165272"/>
              </a:xfrm>
              <a:prstGeom prst="rect">
                <a:avLst/>
              </a:prstGeom>
            </p:spPr>
          </p:pic>
        </p:grpSp>
      </p:grpSp>
      <p:sp>
        <p:nvSpPr>
          <p:cNvPr id="28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1907704" y="3429000"/>
            <a:ext cx="1800200" cy="396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OHV1000: </a:t>
            </a:r>
            <a:r>
              <a:rPr lang="ru-RU" dirty="0"/>
              <a:t>Версия с </a:t>
            </a:r>
            <a:r>
              <a:rPr lang="ru-RU" dirty="0" smtClean="0"/>
              <a:t>кабелем</a:t>
            </a:r>
            <a:r>
              <a:rPr lang="de-DE" dirty="0" smtClean="0"/>
              <a:t> </a:t>
            </a:r>
            <a:r>
              <a:rPr lang="de-DE" dirty="0"/>
              <a:t>USB, RS232 </a:t>
            </a:r>
            <a:r>
              <a:rPr lang="ru-RU" dirty="0" smtClean="0"/>
              <a:t>для</a:t>
            </a:r>
          </a:p>
          <a:p>
            <a:pPr marL="0" indent="0">
              <a:buNone/>
            </a:pPr>
            <a:r>
              <a:rPr lang="de-DE" dirty="0" smtClean="0"/>
              <a:t>DPM </a:t>
            </a:r>
            <a:r>
              <a:rPr lang="ru-RU" dirty="0" smtClean="0"/>
              <a:t>кодов</a:t>
            </a:r>
            <a:endParaRPr lang="de-DE" dirty="0"/>
          </a:p>
        </p:txBody>
      </p:sp>
      <p:sp>
        <p:nvSpPr>
          <p:cNvPr id="29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3687814" y="3447024"/>
            <a:ext cx="1800200" cy="396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OHV200: </a:t>
            </a:r>
            <a:r>
              <a:rPr lang="de-DE" dirty="0" smtClean="0"/>
              <a:t>Bluetooth </a:t>
            </a:r>
            <a:r>
              <a:rPr lang="ru-RU" dirty="0" smtClean="0"/>
              <a:t>версия</a:t>
            </a:r>
            <a:r>
              <a:rPr lang="de-DE" dirty="0" smtClean="0"/>
              <a:t> </a:t>
            </a:r>
            <a:r>
              <a:rPr lang="ru-RU" dirty="0"/>
              <a:t>для стандартных кодов</a:t>
            </a:r>
            <a:endParaRPr lang="de-DE" dirty="0"/>
          </a:p>
        </p:txBody>
      </p:sp>
      <p:sp>
        <p:nvSpPr>
          <p:cNvPr id="30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5704038" y="3447024"/>
            <a:ext cx="1388242" cy="3779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OHV2000: </a:t>
            </a:r>
            <a:r>
              <a:rPr lang="de-DE" dirty="0" smtClean="0"/>
              <a:t>Bluetooth </a:t>
            </a:r>
            <a:r>
              <a:rPr lang="ru-RU" dirty="0"/>
              <a:t>версия для</a:t>
            </a:r>
            <a:r>
              <a:rPr lang="de-DE" dirty="0"/>
              <a:t> DPM </a:t>
            </a:r>
            <a:r>
              <a:rPr lang="ru-RU" dirty="0"/>
              <a:t>кодов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1" name="Picture 11" descr="C:\Documents and Settings\tweis\My Documents\Product-Management\Handleser\Präsentation OHV\Image_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86" y="1552631"/>
            <a:ext cx="1670594" cy="165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7308304" y="3429000"/>
            <a:ext cx="1872208" cy="396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OHV300: </a:t>
            </a:r>
            <a:r>
              <a:rPr lang="de-DE" dirty="0" smtClean="0"/>
              <a:t>Bluetooth </a:t>
            </a:r>
            <a:r>
              <a:rPr lang="ru-RU" dirty="0" smtClean="0"/>
              <a:t>версия с дисплеем и клавиатурой</a:t>
            </a:r>
          </a:p>
          <a:p>
            <a:pPr marL="0" indent="0">
              <a:buNone/>
            </a:pPr>
            <a:r>
              <a:rPr lang="ru-RU" dirty="0" smtClean="0"/>
              <a:t>для стандартных кодов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4358" y="5506558"/>
            <a:ext cx="969505" cy="867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44" y="5632766"/>
            <a:ext cx="1209844" cy="523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881" y="5928340"/>
            <a:ext cx="603799" cy="5665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2" y="5518286"/>
            <a:ext cx="1209844" cy="5239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7049" y="5813860"/>
            <a:ext cx="603799" cy="5665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3553" y="5451500"/>
            <a:ext cx="990481" cy="8864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0203" y="5558326"/>
            <a:ext cx="1209844" cy="5239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340" y="5853900"/>
            <a:ext cx="603799" cy="5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4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Идентификация объектов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Распознавание отдельного объекта, с целью получения информации об этом объекте и применению в отношении объекта определённых процессов.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4" name="Flowchart: Process 13"/>
          <p:cNvSpPr/>
          <p:nvPr/>
        </p:nvSpPr>
        <p:spPr>
          <a:xfrm>
            <a:off x="2889616" y="2276872"/>
            <a:ext cx="3204355" cy="576064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Системы идентификации</a:t>
            </a:r>
            <a:endParaRPr lang="ru-RU" dirty="0"/>
          </a:p>
        </p:txBody>
      </p:sp>
      <p:sp>
        <p:nvSpPr>
          <p:cNvPr id="15" name="Flowchart: Process 14"/>
          <p:cNvSpPr/>
          <p:nvPr/>
        </p:nvSpPr>
        <p:spPr>
          <a:xfrm>
            <a:off x="618092" y="3219079"/>
            <a:ext cx="2088472" cy="576064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Радиочастотная</a:t>
            </a:r>
            <a:endParaRPr lang="ru-RU" dirty="0"/>
          </a:p>
        </p:txBody>
      </p:sp>
      <p:sp>
        <p:nvSpPr>
          <p:cNvPr id="18" name="Flowchart: Process 17"/>
          <p:cNvSpPr/>
          <p:nvPr/>
        </p:nvSpPr>
        <p:spPr>
          <a:xfrm>
            <a:off x="6228184" y="3219079"/>
            <a:ext cx="2088472" cy="576064"/>
          </a:xfrm>
          <a:prstGeom prst="flowChartProces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Оптическая</a:t>
            </a:r>
            <a:endParaRPr lang="ru-RU" dirty="0"/>
          </a:p>
        </p:txBody>
      </p:sp>
      <p:sp>
        <p:nvSpPr>
          <p:cNvPr id="19" name="Flowchart: Process 18"/>
          <p:cNvSpPr/>
          <p:nvPr/>
        </p:nvSpPr>
        <p:spPr>
          <a:xfrm>
            <a:off x="1845380" y="4137095"/>
            <a:ext cx="2088472" cy="576064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LF </a:t>
            </a:r>
            <a:r>
              <a:rPr lang="en-US" dirty="0"/>
              <a:t>(125 kHz)</a:t>
            </a:r>
            <a:endParaRPr lang="ru-RU" dirty="0"/>
          </a:p>
        </p:txBody>
      </p:sp>
      <p:sp>
        <p:nvSpPr>
          <p:cNvPr id="20" name="Flowchart: Process 19"/>
          <p:cNvSpPr/>
          <p:nvPr/>
        </p:nvSpPr>
        <p:spPr>
          <a:xfrm>
            <a:off x="1845380" y="4969780"/>
            <a:ext cx="2088472" cy="576064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 </a:t>
            </a:r>
            <a:r>
              <a:rPr lang="en-US" dirty="0"/>
              <a:t>(13.56 MHz)</a:t>
            </a:r>
            <a:endParaRPr lang="ru-RU" dirty="0"/>
          </a:p>
        </p:txBody>
      </p:sp>
      <p:sp>
        <p:nvSpPr>
          <p:cNvPr id="21" name="Flowchart: Process 20"/>
          <p:cNvSpPr/>
          <p:nvPr/>
        </p:nvSpPr>
        <p:spPr>
          <a:xfrm>
            <a:off x="1845380" y="5802465"/>
            <a:ext cx="2088472" cy="576064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UHF (900</a:t>
            </a:r>
            <a:r>
              <a:rPr lang="ru-RU" dirty="0" smtClean="0"/>
              <a:t> </a:t>
            </a:r>
            <a:r>
              <a:rPr lang="en-US" dirty="0" smtClean="0"/>
              <a:t>MHz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2" name="Flowchart: Process 21"/>
          <p:cNvSpPr/>
          <p:nvPr/>
        </p:nvSpPr>
        <p:spPr>
          <a:xfrm>
            <a:off x="5183948" y="4137095"/>
            <a:ext cx="2088472" cy="576064"/>
          </a:xfrm>
          <a:prstGeom prst="flowChartProcess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r>
              <a:rPr lang="en-US" dirty="0" smtClean="0"/>
              <a:t>D </a:t>
            </a:r>
            <a:r>
              <a:rPr lang="ru-RU" dirty="0" smtClean="0"/>
              <a:t>и 2</a:t>
            </a:r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23" name="Flowchart: Process 22"/>
          <p:cNvSpPr/>
          <p:nvPr/>
        </p:nvSpPr>
        <p:spPr>
          <a:xfrm>
            <a:off x="5183948" y="5004752"/>
            <a:ext cx="2088472" cy="576064"/>
          </a:xfrm>
          <a:prstGeom prst="flowChart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Высоко-температурная</a:t>
            </a:r>
            <a:endParaRPr lang="ru-RU" dirty="0"/>
          </a:p>
        </p:txBody>
      </p:sp>
      <p:cxnSp>
        <p:nvCxnSpPr>
          <p:cNvPr id="25" name="Straight Connector 24"/>
          <p:cNvCxnSpPr>
            <a:stCxn id="14" idx="2"/>
          </p:cNvCxnSpPr>
          <p:nvPr/>
        </p:nvCxnSpPr>
        <p:spPr>
          <a:xfrm flipH="1">
            <a:off x="4491793" y="2852936"/>
            <a:ext cx="1" cy="654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5" idx="3"/>
          </p:cNvCxnSpPr>
          <p:nvPr/>
        </p:nvCxnSpPr>
        <p:spPr>
          <a:xfrm flipH="1">
            <a:off x="2706564" y="3507111"/>
            <a:ext cx="17852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8" idx="1"/>
          </p:cNvCxnSpPr>
          <p:nvPr/>
        </p:nvCxnSpPr>
        <p:spPr>
          <a:xfrm>
            <a:off x="4491793" y="3507111"/>
            <a:ext cx="17363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15616" y="3795143"/>
            <a:ext cx="0" cy="22953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21" idx="1"/>
          </p:cNvCxnSpPr>
          <p:nvPr/>
        </p:nvCxnSpPr>
        <p:spPr>
          <a:xfrm>
            <a:off x="1115616" y="6090497"/>
            <a:ext cx="7297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20" idx="1"/>
          </p:cNvCxnSpPr>
          <p:nvPr/>
        </p:nvCxnSpPr>
        <p:spPr>
          <a:xfrm>
            <a:off x="1115616" y="5257812"/>
            <a:ext cx="7297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9" idx="1"/>
          </p:cNvCxnSpPr>
          <p:nvPr/>
        </p:nvCxnSpPr>
        <p:spPr>
          <a:xfrm>
            <a:off x="1115616" y="4425127"/>
            <a:ext cx="7297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884368" y="3795143"/>
            <a:ext cx="0" cy="14626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2" idx="3"/>
          </p:cNvCxnSpPr>
          <p:nvPr/>
        </p:nvCxnSpPr>
        <p:spPr>
          <a:xfrm flipH="1">
            <a:off x="7272420" y="4425127"/>
            <a:ext cx="6119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272420" y="5257812"/>
            <a:ext cx="6119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180000" y="1826704"/>
            <a:ext cx="5616136" cy="4356000"/>
          </a:xfrm>
        </p:spPr>
        <p:txBody>
          <a:bodyPr/>
          <a:lstStyle/>
          <a:p>
            <a:r>
              <a:rPr lang="ru-RU" sz="1700" dirty="0"/>
              <a:t>Чтение </a:t>
            </a:r>
            <a:r>
              <a:rPr lang="ru-RU" sz="1700" dirty="0" smtClean="0"/>
              <a:t>всех </a:t>
            </a:r>
            <a:r>
              <a:rPr lang="ru-RU" sz="1700" dirty="0"/>
              <a:t>распространенных штрих-кодов </a:t>
            </a:r>
            <a:endParaRPr lang="ru-RU" sz="1700" dirty="0" smtClean="0"/>
          </a:p>
          <a:p>
            <a:r>
              <a:rPr lang="ru-RU" sz="1700" b="1" dirty="0"/>
              <a:t>Двойная оптика </a:t>
            </a:r>
            <a:r>
              <a:rPr lang="ru-RU" sz="1700" dirty="0"/>
              <a:t>и высокое разрешение для чтения </a:t>
            </a:r>
            <a:r>
              <a:rPr lang="ru-RU" sz="1700" dirty="0" smtClean="0"/>
              <a:t>малых </a:t>
            </a:r>
            <a:r>
              <a:rPr lang="ru-RU" sz="1700" dirty="0"/>
              <a:t>и больших штрих-кодов </a:t>
            </a:r>
            <a:r>
              <a:rPr lang="ru-RU" sz="1700" dirty="0" smtClean="0"/>
              <a:t>одним устройством</a:t>
            </a:r>
          </a:p>
          <a:p>
            <a:r>
              <a:rPr lang="ru-RU" sz="1700" dirty="0"/>
              <a:t>Удобная адаптация выходной строки через программное обеспечение параметризации (</a:t>
            </a:r>
            <a:r>
              <a:rPr lang="ru-RU" sz="1700" b="1" dirty="0" err="1"/>
              <a:t>Vision</a:t>
            </a:r>
            <a:r>
              <a:rPr lang="ru-RU" sz="1700" b="1" dirty="0"/>
              <a:t> </a:t>
            </a:r>
            <a:r>
              <a:rPr lang="ru-RU" sz="1700" b="1" dirty="0" err="1"/>
              <a:t>Configurator</a:t>
            </a:r>
            <a:r>
              <a:rPr lang="ru-RU" sz="1700" dirty="0" smtClean="0"/>
              <a:t>)</a:t>
            </a:r>
          </a:p>
          <a:p>
            <a:r>
              <a:rPr lang="en-US" sz="1700" b="1" dirty="0" smtClean="0"/>
              <a:t>Java-Script</a:t>
            </a:r>
            <a:r>
              <a:rPr lang="en-US" sz="1700" dirty="0" smtClean="0"/>
              <a:t> </a:t>
            </a:r>
            <a:r>
              <a:rPr lang="ru-RU" sz="1700" dirty="0"/>
              <a:t>используется для адаптации к </a:t>
            </a:r>
            <a:r>
              <a:rPr lang="ru-RU" sz="1700" dirty="0" smtClean="0"/>
              <a:t>задачам покупателей</a:t>
            </a:r>
          </a:p>
          <a:p>
            <a:r>
              <a:rPr lang="ru-RU" sz="1700" dirty="0"/>
              <a:t>Технология </a:t>
            </a:r>
            <a:r>
              <a:rPr lang="ru-RU" sz="1700" b="1" dirty="0"/>
              <a:t>снижения бликов </a:t>
            </a:r>
            <a:r>
              <a:rPr lang="ru-RU" sz="1700" dirty="0"/>
              <a:t>для чтения кодов на блестящих </a:t>
            </a:r>
            <a:r>
              <a:rPr lang="ru-RU" sz="1700" dirty="0" smtClean="0"/>
              <a:t>поверхностях</a:t>
            </a:r>
          </a:p>
          <a:p>
            <a:r>
              <a:rPr lang="ru-RU" sz="1700" dirty="0"/>
              <a:t>Пакетный </a:t>
            </a:r>
            <a:r>
              <a:rPr lang="ru-RU" sz="1700" dirty="0" smtClean="0"/>
              <a:t>режим</a:t>
            </a:r>
          </a:p>
          <a:p>
            <a:r>
              <a:rPr lang="ru-RU" sz="1700" dirty="0"/>
              <a:t>Пользовательская обратная связь с вибрацией, </a:t>
            </a:r>
            <a:r>
              <a:rPr lang="ru-RU" sz="1700" dirty="0" smtClean="0"/>
              <a:t>звуковым и визуальным сопровождением</a:t>
            </a:r>
            <a:endParaRPr lang="en-US" sz="17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</p:spPr>
        <p:txBody>
          <a:bodyPr/>
          <a:lstStyle/>
          <a:p>
            <a:r>
              <a:rPr lang="ru-RU" dirty="0" smtClean="0"/>
              <a:t>Ручные сканеры</a:t>
            </a:r>
            <a:r>
              <a:rPr lang="de-DE" dirty="0" smtClean="0"/>
              <a:t>:</a:t>
            </a:r>
            <a:r>
              <a:rPr lang="ru-RU" dirty="0"/>
              <a:t> </a:t>
            </a:r>
            <a:r>
              <a:rPr lang="ru-RU" dirty="0" smtClean="0"/>
              <a:t>основные особенности</a:t>
            </a:r>
            <a:endParaRPr lang="de-DE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587691" cy="128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588225" y="4278133"/>
            <a:ext cx="2375776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dirty="0" smtClean="0">
                <a:solidFill>
                  <a:srgbClr val="00040C"/>
                </a:solidFill>
                <a:latin typeface="+mn-lt"/>
              </a:rPr>
              <a:t>Оптика с двумя полями зрения</a:t>
            </a:r>
            <a:endParaRPr lang="de-DE" sz="1600" dirty="0">
              <a:solidFill>
                <a:srgbClr val="00040C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1600" dirty="0">
                <a:solidFill>
                  <a:srgbClr val="00040C"/>
                </a:solidFill>
                <a:latin typeface="+mn-lt"/>
              </a:rPr>
              <a:t>1.2 Megapixel CMOS (1280 * 960 </a:t>
            </a:r>
            <a:r>
              <a:rPr lang="de-DE" sz="1600" dirty="0" err="1">
                <a:solidFill>
                  <a:srgbClr val="00040C"/>
                </a:solidFill>
                <a:latin typeface="+mn-lt"/>
              </a:rPr>
              <a:t>pixel</a:t>
            </a:r>
            <a:r>
              <a:rPr lang="de-DE" sz="1600" dirty="0">
                <a:solidFill>
                  <a:srgbClr val="00040C"/>
                </a:solidFill>
                <a:latin typeface="+mn-lt"/>
              </a:rPr>
              <a:t>)</a:t>
            </a:r>
          </a:p>
        </p:txBody>
      </p:sp>
      <p:cxnSp>
        <p:nvCxnSpPr>
          <p:cNvPr id="24" name="Gerade Verbindung mit Pfeil 2"/>
          <p:cNvCxnSpPr>
            <a:cxnSpLocks noChangeShapeType="1"/>
          </p:cNvCxnSpPr>
          <p:nvPr/>
        </p:nvCxnSpPr>
        <p:spPr bwMode="auto">
          <a:xfrm flipH="1" flipV="1">
            <a:off x="7524328" y="2852936"/>
            <a:ext cx="506356" cy="1316857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10"/>
          <p:cNvCxnSpPr>
            <a:cxnSpLocks noChangeShapeType="1"/>
          </p:cNvCxnSpPr>
          <p:nvPr/>
        </p:nvCxnSpPr>
        <p:spPr bwMode="auto">
          <a:xfrm flipV="1">
            <a:off x="6732240" y="2991964"/>
            <a:ext cx="717781" cy="1229124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37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/>
          <p:cNvGrpSpPr/>
          <p:nvPr/>
        </p:nvGrpSpPr>
        <p:grpSpPr>
          <a:xfrm>
            <a:off x="2320263" y="1555928"/>
            <a:ext cx="4160812" cy="4220948"/>
            <a:chOff x="2051720" y="690420"/>
            <a:chExt cx="5328591" cy="5257630"/>
          </a:xfrm>
          <a:scene3d>
            <a:camera prst="orthographicFront">
              <a:rot lat="0" lon="0" rev="3900000"/>
            </a:camera>
            <a:lightRig rig="threePt" dir="t"/>
          </a:scene3d>
        </p:grpSpPr>
        <p:pic>
          <p:nvPicPr>
            <p:cNvPr id="32" name="Picture 7" descr="C:\Documents and Settings\tweis\My Documents\Product-Management\Handleser\OHV Barcodescanner\Bilder Barcode\d426039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402" y="4275043"/>
              <a:ext cx="1521256" cy="1673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uppieren 32"/>
            <p:cNvGrpSpPr/>
            <p:nvPr/>
          </p:nvGrpSpPr>
          <p:grpSpPr>
            <a:xfrm>
              <a:off x="2051720" y="690420"/>
              <a:ext cx="5328591" cy="5196278"/>
              <a:chOff x="2051720" y="690420"/>
              <a:chExt cx="5328591" cy="5196278"/>
            </a:xfrm>
          </p:grpSpPr>
          <p:pic>
            <p:nvPicPr>
              <p:cNvPr id="34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720" y="690420"/>
                <a:ext cx="5328591" cy="5196278"/>
              </a:xfrm>
              <a:prstGeom prst="rect">
                <a:avLst/>
              </a:prstGeom>
            </p:spPr>
          </p:pic>
          <p:pic>
            <p:nvPicPr>
              <p:cNvPr id="35" name="Grafik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1155726">
                <a:off x="5361268" y="3259835"/>
                <a:ext cx="342900" cy="165272"/>
              </a:xfrm>
              <a:prstGeom prst="rect">
                <a:avLst/>
              </a:prstGeom>
            </p:spPr>
          </p:pic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OHV300:</a:t>
            </a:r>
            <a:r>
              <a:rPr lang="ru-RU" dirty="0" smtClean="0"/>
              <a:t> Особенности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31840" y="1649419"/>
            <a:ext cx="20891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dirty="0" smtClean="0">
                <a:solidFill>
                  <a:srgbClr val="00040C"/>
                </a:solidFill>
              </a:rPr>
              <a:t>Программируемые кнопки</a:t>
            </a:r>
            <a:endParaRPr lang="de-DE" sz="1600" dirty="0">
              <a:solidFill>
                <a:srgbClr val="00040C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35752" y="4431243"/>
            <a:ext cx="20891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dirty="0">
                <a:solidFill>
                  <a:srgbClr val="00040C"/>
                </a:solidFill>
              </a:rPr>
              <a:t>Яркий </a:t>
            </a:r>
            <a:r>
              <a:rPr lang="ru-RU" sz="1600" dirty="0" err="1">
                <a:solidFill>
                  <a:srgbClr val="00040C"/>
                </a:solidFill>
              </a:rPr>
              <a:t>целеуказатель</a:t>
            </a:r>
            <a:endParaRPr lang="de-DE" sz="1600" dirty="0">
              <a:solidFill>
                <a:srgbClr val="00040C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724128" y="1556792"/>
            <a:ext cx="123152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dirty="0" smtClean="0">
                <a:solidFill>
                  <a:srgbClr val="00040C"/>
                </a:solidFill>
              </a:rPr>
              <a:t>Двойная оптика</a:t>
            </a:r>
            <a:endParaRPr lang="de-DE" sz="1600" dirty="0">
              <a:solidFill>
                <a:srgbClr val="00040C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9592" y="2466908"/>
            <a:ext cx="20891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dirty="0" smtClean="0">
                <a:solidFill>
                  <a:srgbClr val="00040C"/>
                </a:solidFill>
              </a:rPr>
              <a:t>Быстросменная батарея</a:t>
            </a:r>
            <a:endParaRPr lang="de-DE" sz="1600" dirty="0">
              <a:solidFill>
                <a:srgbClr val="00040C"/>
              </a:solidFill>
            </a:endParaRPr>
          </a:p>
        </p:txBody>
      </p:sp>
      <p:cxnSp>
        <p:nvCxnSpPr>
          <p:cNvPr id="14" name="Gerade Verbindung mit Pfeil 3"/>
          <p:cNvCxnSpPr>
            <a:cxnSpLocks noChangeShapeType="1"/>
            <a:stCxn id="13" idx="2"/>
          </p:cNvCxnSpPr>
          <p:nvPr/>
        </p:nvCxnSpPr>
        <p:spPr bwMode="auto">
          <a:xfrm>
            <a:off x="1944167" y="3053865"/>
            <a:ext cx="776446" cy="186470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4966" y="4437112"/>
            <a:ext cx="208915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dirty="0">
                <a:solidFill>
                  <a:srgbClr val="00040C"/>
                </a:solidFill>
              </a:rPr>
              <a:t>Индикация состояния батареи с 4 светодиодами</a:t>
            </a:r>
            <a:endParaRPr lang="de-DE" sz="1600" dirty="0">
              <a:solidFill>
                <a:srgbClr val="00040C"/>
              </a:solidFill>
            </a:endParaRPr>
          </a:p>
        </p:txBody>
      </p:sp>
      <p:cxnSp>
        <p:nvCxnSpPr>
          <p:cNvPr id="16" name="Gerade Verbindung mit Pfeil 16"/>
          <p:cNvCxnSpPr>
            <a:cxnSpLocks noChangeShapeType="1"/>
          </p:cNvCxnSpPr>
          <p:nvPr/>
        </p:nvCxnSpPr>
        <p:spPr bwMode="auto">
          <a:xfrm>
            <a:off x="4138856" y="2216311"/>
            <a:ext cx="24534" cy="688747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8"/>
          <p:cNvCxnSpPr>
            <a:cxnSpLocks noChangeShapeType="1"/>
          </p:cNvCxnSpPr>
          <p:nvPr/>
        </p:nvCxnSpPr>
        <p:spPr bwMode="auto">
          <a:xfrm>
            <a:off x="4259318" y="2154671"/>
            <a:ext cx="280156" cy="727289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mit Pfeil 23"/>
          <p:cNvCxnSpPr>
            <a:cxnSpLocks noChangeShapeType="1"/>
            <a:stCxn id="10" idx="0"/>
          </p:cNvCxnSpPr>
          <p:nvPr/>
        </p:nvCxnSpPr>
        <p:spPr bwMode="auto">
          <a:xfrm flipH="1" flipV="1">
            <a:off x="6127840" y="3462289"/>
            <a:ext cx="252487" cy="968954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25"/>
          <p:cNvCxnSpPr>
            <a:cxnSpLocks noChangeShapeType="1"/>
          </p:cNvCxnSpPr>
          <p:nvPr/>
        </p:nvCxnSpPr>
        <p:spPr bwMode="auto">
          <a:xfrm flipH="1">
            <a:off x="6062323" y="2154671"/>
            <a:ext cx="190217" cy="992429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163390" y="1412776"/>
            <a:ext cx="250561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rgbClr val="00040C"/>
                </a:solidFill>
              </a:rPr>
              <a:t>Экран</a:t>
            </a:r>
            <a:endParaRPr lang="de-DE" sz="1600" dirty="0">
              <a:solidFill>
                <a:srgbClr val="00040C"/>
              </a:solidFill>
            </a:endParaRP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1597827" y="1628800"/>
            <a:ext cx="153401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rgbClr val="00040C"/>
                </a:solidFill>
              </a:rPr>
              <a:t>Клавиатура</a:t>
            </a:r>
            <a:endParaRPr lang="de-DE" sz="1600" dirty="0">
              <a:solidFill>
                <a:srgbClr val="00040C"/>
              </a:solidFill>
            </a:endParaRPr>
          </a:p>
        </p:txBody>
      </p:sp>
      <p:cxnSp>
        <p:nvCxnSpPr>
          <p:cNvPr id="48" name="Gerade Verbindung mit Pfeil 18"/>
          <p:cNvCxnSpPr>
            <a:cxnSpLocks noChangeShapeType="1"/>
          </p:cNvCxnSpPr>
          <p:nvPr/>
        </p:nvCxnSpPr>
        <p:spPr bwMode="auto">
          <a:xfrm>
            <a:off x="2853644" y="1893058"/>
            <a:ext cx="756444" cy="1160807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18"/>
          <p:cNvCxnSpPr>
            <a:cxnSpLocks noChangeShapeType="1"/>
          </p:cNvCxnSpPr>
          <p:nvPr/>
        </p:nvCxnSpPr>
        <p:spPr bwMode="auto">
          <a:xfrm flipH="1">
            <a:off x="5115032" y="1699373"/>
            <a:ext cx="220720" cy="1354492"/>
          </a:xfrm>
          <a:prstGeom prst="straightConnector1">
            <a:avLst/>
          </a:prstGeom>
          <a:noFill/>
          <a:ln w="12700" algn="ctr">
            <a:solidFill>
              <a:srgbClr val="00040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2" name="Grafik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28" y="3493203"/>
            <a:ext cx="1810975" cy="8722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928" y="2132856"/>
            <a:ext cx="1641604" cy="2373039"/>
          </a:xfrm>
          <a:prstGeom prst="rect">
            <a:avLst/>
          </a:prstGeom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6818915" y="1700808"/>
            <a:ext cx="250561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dirty="0" smtClean="0">
                <a:solidFill>
                  <a:srgbClr val="00040C"/>
                </a:solidFill>
              </a:rPr>
              <a:t>Клавиатура</a:t>
            </a:r>
            <a:endParaRPr lang="de-DE" sz="1600" dirty="0">
              <a:solidFill>
                <a:srgbClr val="00040C"/>
              </a:solidFill>
            </a:endParaRPr>
          </a:p>
        </p:txBody>
      </p:sp>
      <p:sp>
        <p:nvSpPr>
          <p:cNvPr id="36" name="Inhaltsplatzhalter 3"/>
          <p:cNvSpPr>
            <a:spLocks noGrp="1"/>
          </p:cNvSpPr>
          <p:nvPr>
            <p:ph sz="quarter" idx="14"/>
          </p:nvPr>
        </p:nvSpPr>
        <p:spPr>
          <a:xfrm>
            <a:off x="192416" y="5841752"/>
            <a:ext cx="5688144" cy="683592"/>
          </a:xfrm>
        </p:spPr>
        <p:txBody>
          <a:bodyPr/>
          <a:lstStyle/>
          <a:p>
            <a:pPr>
              <a:defRPr/>
            </a:pPr>
            <a:r>
              <a:rPr lang="ru-RU" dirty="0"/>
              <a:t>Интерфейсы </a:t>
            </a:r>
            <a:r>
              <a:rPr lang="de-DE" sz="1700" dirty="0" smtClean="0"/>
              <a:t>: </a:t>
            </a:r>
            <a:r>
              <a:rPr lang="de-DE" sz="1700" b="1" dirty="0"/>
              <a:t>USB, </a:t>
            </a:r>
            <a:r>
              <a:rPr lang="de-DE" sz="1700" b="1" dirty="0" smtClean="0"/>
              <a:t>Bluetooth</a:t>
            </a:r>
            <a:endParaRPr lang="de-DE" sz="1700" b="1" dirty="0"/>
          </a:p>
          <a:p>
            <a:r>
              <a:rPr lang="de-DE" sz="1700" dirty="0" smtClean="0"/>
              <a:t>IP54</a:t>
            </a:r>
            <a:endParaRPr lang="de-DE" sz="17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611" y="1261118"/>
            <a:ext cx="1151640" cy="3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OHV300:</a:t>
            </a:r>
            <a:r>
              <a:rPr lang="ru-RU" dirty="0" smtClean="0"/>
              <a:t> Зарядная станция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180000" y="2036670"/>
            <a:ext cx="5897912" cy="4077363"/>
          </a:xfrm>
        </p:spPr>
        <p:txBody>
          <a:bodyPr/>
          <a:lstStyle/>
          <a:p>
            <a:r>
              <a:rPr lang="ru-RU" sz="1700" dirty="0"/>
              <a:t>Зарядная станция с интегрированным модемным модулем и без </a:t>
            </a:r>
            <a:r>
              <a:rPr lang="ru-RU" sz="1700" dirty="0" smtClean="0"/>
              <a:t>него</a:t>
            </a:r>
          </a:p>
          <a:p>
            <a:r>
              <a:rPr lang="ru-RU" sz="1700" dirty="0"/>
              <a:t>Автоматическая передача данных </a:t>
            </a:r>
            <a:r>
              <a:rPr lang="de-DE" sz="1700" dirty="0" smtClean="0"/>
              <a:t>: </a:t>
            </a:r>
            <a:endParaRPr lang="de-DE" sz="1700" dirty="0"/>
          </a:p>
          <a:p>
            <a:pPr marL="266700" lvl="1" indent="0">
              <a:buNone/>
            </a:pPr>
            <a:r>
              <a:rPr lang="ru-RU" dirty="0" smtClean="0"/>
              <a:t>- при </a:t>
            </a:r>
            <a:r>
              <a:rPr lang="ru-RU" dirty="0"/>
              <a:t>подключении </a:t>
            </a:r>
            <a:r>
              <a:rPr lang="ru-RU" dirty="0" smtClean="0"/>
              <a:t>к зарядному устройству</a:t>
            </a:r>
          </a:p>
          <a:p>
            <a:pPr marL="0" indent="0">
              <a:buNone/>
            </a:pPr>
            <a:r>
              <a:rPr lang="ru-RU" sz="1700" dirty="0" smtClean="0"/>
              <a:t>    - постоянно, через </a:t>
            </a:r>
            <a:r>
              <a:rPr lang="ru-RU" sz="1700" b="1" dirty="0" err="1" smtClean="0"/>
              <a:t>Bluetooth</a:t>
            </a:r>
            <a:r>
              <a:rPr lang="ru-RU" sz="1700" b="1" dirty="0" smtClean="0"/>
              <a:t> </a:t>
            </a:r>
            <a:r>
              <a:rPr lang="ru-RU" sz="1700" dirty="0" smtClean="0"/>
              <a:t>модем    </a:t>
            </a:r>
          </a:p>
          <a:p>
            <a:r>
              <a:rPr lang="ru-RU" sz="1700" dirty="0" smtClean="0"/>
              <a:t>Встроенный 2</a:t>
            </a:r>
            <a:r>
              <a:rPr lang="en-US" sz="1700" dirty="0" smtClean="0"/>
              <a:t>D </a:t>
            </a:r>
            <a:r>
              <a:rPr lang="ru-RU" sz="1700" dirty="0" smtClean="0"/>
              <a:t>код для простой установки </a:t>
            </a:r>
            <a:r>
              <a:rPr lang="ru-RU" sz="1700" dirty="0" err="1" smtClean="0"/>
              <a:t>соедине-ния</a:t>
            </a:r>
            <a:r>
              <a:rPr lang="ru-RU" sz="1700" dirty="0" smtClean="0"/>
              <a:t> между считывателем и зарядным устройством</a:t>
            </a:r>
            <a:endParaRPr lang="de-DE" sz="1700" dirty="0"/>
          </a:p>
          <a:p>
            <a:r>
              <a:rPr lang="ru-RU" sz="1700" dirty="0" smtClean="0"/>
              <a:t>Индикатор заряда</a:t>
            </a:r>
            <a:endParaRPr lang="de-DE" sz="1700" dirty="0"/>
          </a:p>
          <a:p>
            <a:r>
              <a:rPr lang="ru-RU" sz="1700" dirty="0"/>
              <a:t>Кнопка вызова для удобного поиска портативного считывателя</a:t>
            </a:r>
            <a:r>
              <a:rPr lang="de-DE" sz="1700" dirty="0" smtClean="0"/>
              <a:t>	</a:t>
            </a:r>
            <a:endParaRPr lang="de-DE" sz="17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87" y="3571352"/>
            <a:ext cx="3154947" cy="2881984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6077912" y="1331499"/>
            <a:ext cx="2382519" cy="2239853"/>
            <a:chOff x="6077912" y="1331499"/>
            <a:chExt cx="2382519" cy="2239853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7912" y="1331499"/>
              <a:ext cx="2382519" cy="2239853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807173">
              <a:off x="6708665" y="1455345"/>
              <a:ext cx="355008" cy="6945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611" y="1261118"/>
            <a:ext cx="1151640" cy="3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OHV200</a:t>
            </a:r>
            <a:r>
              <a:rPr lang="ru-RU" dirty="0" smtClean="0"/>
              <a:t>-</a:t>
            </a:r>
            <a:r>
              <a:rPr lang="en-US" dirty="0" smtClean="0"/>
              <a:t>: Bluetooth DPM </a:t>
            </a:r>
            <a:r>
              <a:rPr lang="ru-RU" dirty="0" smtClean="0"/>
              <a:t>ручной сканер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180000" y="1988840"/>
            <a:ext cx="4933093" cy="4356000"/>
          </a:xfrm>
        </p:spPr>
        <p:txBody>
          <a:bodyPr/>
          <a:lstStyle/>
          <a:p>
            <a:r>
              <a:rPr lang="de-DE" sz="1700" dirty="0" smtClean="0"/>
              <a:t>DPM </a:t>
            </a:r>
            <a:r>
              <a:rPr lang="ru-RU" sz="1700" dirty="0" smtClean="0"/>
              <a:t>ручной считыватель с </a:t>
            </a:r>
            <a:r>
              <a:rPr lang="de-DE" sz="1700" dirty="0" smtClean="0"/>
              <a:t>Bluetooth </a:t>
            </a:r>
            <a:r>
              <a:rPr lang="ru-RU" sz="1700" dirty="0" smtClean="0"/>
              <a:t>интерфейсом</a:t>
            </a:r>
            <a:endParaRPr lang="de-DE" sz="1700" dirty="0" smtClean="0"/>
          </a:p>
          <a:p>
            <a:r>
              <a:rPr lang="ru-RU" sz="1700" dirty="0" smtClean="0"/>
              <a:t>Чтение </a:t>
            </a:r>
            <a:r>
              <a:rPr lang="en-US" sz="1700" dirty="0" smtClean="0"/>
              <a:t>DPM </a:t>
            </a:r>
            <a:r>
              <a:rPr lang="ru-RU" sz="1700" dirty="0" smtClean="0"/>
              <a:t>кодов нанесенных лазером или механически а также всех распространённых </a:t>
            </a:r>
            <a:r>
              <a:rPr lang="de-DE" sz="1700" dirty="0" smtClean="0"/>
              <a:t>1D </a:t>
            </a:r>
            <a:r>
              <a:rPr lang="ru-RU" sz="1700" dirty="0" smtClean="0"/>
              <a:t>и</a:t>
            </a:r>
            <a:r>
              <a:rPr lang="de-DE" sz="1700" dirty="0" smtClean="0"/>
              <a:t> 2D</a:t>
            </a:r>
            <a:r>
              <a:rPr lang="ru-RU" sz="1700" dirty="0"/>
              <a:t> </a:t>
            </a:r>
            <a:r>
              <a:rPr lang="ru-RU" sz="1700" dirty="0" smtClean="0"/>
              <a:t>кодов</a:t>
            </a:r>
            <a:endParaRPr lang="en-US" sz="1700" dirty="0" smtClean="0"/>
          </a:p>
          <a:p>
            <a:endParaRPr lang="ru-RU" sz="1700" dirty="0"/>
          </a:p>
          <a:p>
            <a:r>
              <a:rPr lang="ru-RU" sz="1700" dirty="0" smtClean="0"/>
              <a:t>Аксессуары</a:t>
            </a:r>
            <a:r>
              <a:rPr lang="en-US" sz="1700" dirty="0" smtClean="0"/>
              <a:t>:</a:t>
            </a:r>
            <a:endParaRPr lang="de-DE" sz="170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8" name="Picture 11" descr="C:\Documents and Settings\tweis\My Documents\Product-Management\Handleser\Präsentation OHV\Image_0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761" y="1836141"/>
            <a:ext cx="2329958" cy="231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5168071" y="4103549"/>
            <a:ext cx="3704053" cy="396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OHV200-F220-B15</a:t>
            </a:r>
            <a:r>
              <a:rPr lang="en-US" sz="1600" dirty="0" smtClean="0"/>
              <a:t>  </a:t>
            </a:r>
            <a:r>
              <a:rPr lang="de-DE" sz="1600" dirty="0" smtClean="0"/>
              <a:t>OHV200-F221-B15</a:t>
            </a:r>
            <a:endParaRPr lang="de-DE" sz="1600" dirty="0"/>
          </a:p>
        </p:txBody>
      </p:sp>
      <p:pic>
        <p:nvPicPr>
          <p:cNvPr id="12" name="Picture 6" descr="C:\Documents and Settings\tweis\My Documents\Product-Management\Handleser\OHV Barcodescanner\Bilder Barcode\d42596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6" y="4121478"/>
            <a:ext cx="1720155" cy="189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:\Documents and Settings\tweis\My Documents\Product-Management\Handleser\OHV Barcodescanner\Bilder Barcode\d42603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03" y="4121478"/>
            <a:ext cx="1610117" cy="177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tweis\Documents\Product-Management\Handleser\DPM Handheld\Bilder\Code 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2" y="4937969"/>
            <a:ext cx="2300320" cy="16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3336856" y="5830000"/>
            <a:ext cx="2159421" cy="396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OHV-</a:t>
            </a:r>
            <a:r>
              <a:rPr lang="ru-RU" dirty="0"/>
              <a:t>зарядное </a:t>
            </a:r>
            <a:r>
              <a:rPr lang="ru-RU" dirty="0" smtClean="0"/>
              <a:t>устройство </a:t>
            </a:r>
            <a:r>
              <a:rPr lang="en-US" b="1" dirty="0" smtClean="0"/>
              <a:t>BT</a:t>
            </a:r>
            <a:endParaRPr lang="de-DE" b="1" dirty="0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4294967295"/>
          </p:nvPr>
        </p:nvSpPr>
        <p:spPr>
          <a:xfrm>
            <a:off x="515163" y="5816269"/>
            <a:ext cx="2159421" cy="396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OHV-</a:t>
            </a:r>
            <a:r>
              <a:rPr lang="ru-RU" dirty="0" smtClean="0"/>
              <a:t>зарядное устройство</a:t>
            </a:r>
            <a:endParaRPr lang="de-DE" dirty="0"/>
          </a:p>
        </p:txBody>
      </p:sp>
      <p:pic>
        <p:nvPicPr>
          <p:cNvPr id="11266" name="Picture 2" descr="https://files.pepperl-fuchs.com/webcat/navi/productInfo/pd/b237653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67118"/>
            <a:ext cx="1905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304" y="1517806"/>
            <a:ext cx="1080295" cy="3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40C"/>
                </a:solidFill>
              </a:rPr>
              <a:t>Ручные сканеры</a:t>
            </a:r>
            <a:r>
              <a:rPr lang="en-US" dirty="0" smtClean="0">
                <a:solidFill>
                  <a:srgbClr val="00040C"/>
                </a:solidFill>
              </a:rPr>
              <a:t>:</a:t>
            </a:r>
            <a:r>
              <a:rPr lang="ru-RU" dirty="0" smtClean="0">
                <a:solidFill>
                  <a:srgbClr val="00040C"/>
                </a:solidFill>
              </a:rPr>
              <a:t> коды разных типов</a:t>
            </a:r>
            <a:endParaRPr lang="de-DE" dirty="0">
              <a:solidFill>
                <a:srgbClr val="00040C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sz="1600" dirty="0" smtClean="0"/>
              <a:t>Одинаково хорошо читает как небольшие </a:t>
            </a:r>
            <a:r>
              <a:rPr lang="de-DE" sz="1600" dirty="0" smtClean="0"/>
              <a:t>DPM</a:t>
            </a:r>
            <a:r>
              <a:rPr lang="ru-RU" sz="1600" dirty="0"/>
              <a:t> </a:t>
            </a:r>
            <a:r>
              <a:rPr lang="ru-RU" sz="1600" dirty="0" smtClean="0"/>
              <a:t>коды, так и большие </a:t>
            </a:r>
            <a:r>
              <a:rPr lang="de-DE" sz="1600" dirty="0" smtClean="0"/>
              <a:t>1-D </a:t>
            </a:r>
            <a:r>
              <a:rPr lang="ru-RU" sz="1600" dirty="0" err="1" smtClean="0"/>
              <a:t>штрихкоды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3" name="AutoShape 2" descr="Bildergebnis für Auftragskarte Barcode Bild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6" descr="Bildergebnis für Auftragskarte Barcode Bild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8" descr="Bildergebnis für Auftragskarte Barcode Bild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10" descr="Bildergebnis für Auftragskarte Barcode Bild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Inhaltsplatzhalter 3"/>
          <p:cNvSpPr txBox="1">
            <a:spLocks/>
          </p:cNvSpPr>
          <p:nvPr/>
        </p:nvSpPr>
        <p:spPr>
          <a:xfrm>
            <a:off x="180000" y="5661248"/>
            <a:ext cx="8208424" cy="2088232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285750" indent="-285750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22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7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7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endParaRPr lang="de-DE" sz="1800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96" y="2943476"/>
            <a:ext cx="4262705" cy="313157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004048" y="2235589"/>
            <a:ext cx="18136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Применение в логистике</a:t>
            </a:r>
            <a:r>
              <a:rPr lang="de-DE" sz="2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:</a:t>
            </a:r>
            <a:endParaRPr lang="de-DE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8704" y="1883234"/>
            <a:ext cx="41048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Чтение</a:t>
            </a:r>
            <a:r>
              <a:rPr lang="de-DE" sz="2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Data Matrix </a:t>
            </a:r>
            <a:r>
              <a:rPr lang="ru-RU" sz="2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кодов на продукции</a:t>
            </a:r>
            <a:endParaRPr lang="de-DE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de-DE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C:\Users\tweis\Documents\Product-Management\Handleser\DPM Handheld\OHV300-Lesu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0" y="2571567"/>
            <a:ext cx="4199924" cy="305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tweis\Documents\Product-Management\Präsentationen\ETI\gelasert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4" t="27116" r="15493"/>
          <a:stretch/>
        </p:blipFill>
        <p:spPr bwMode="auto">
          <a:xfrm>
            <a:off x="103670" y="4736584"/>
            <a:ext cx="1553235" cy="110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735" y1="16776" x2="47735" y2="16776"/>
                        <a14:foregroundMark x1="38328" y1="67105" x2="38328" y2="67105"/>
                        <a14:foregroundMark x1="22300" y1="35855" x2="22300" y2="35855"/>
                        <a14:foregroundMark x1="82927" y1="7895" x2="82927" y2="7895"/>
                        <a14:foregroundMark x1="86063" y1="56908" x2="86063" y2="56908"/>
                        <a14:foregroundMark x1="91289" y1="85197" x2="91289" y2="85197"/>
                        <a14:foregroundMark x1="33798" y1="92105" x2="33798" y2="92105"/>
                        <a14:foregroundMark x1="15679" y1="91118" x2="15679" y2="91118"/>
                        <a14:foregroundMark x1="47735" y1="39803" x2="47735" y2="39803"/>
                        <a14:foregroundMark x1="67944" y1="61184" x2="67944" y2="61184"/>
                        <a14:foregroundMark x1="51916" y1="73026" x2="51916" y2="73026"/>
                        <a14:foregroundMark x1="13589" y1="73026" x2="13589" y2="73026"/>
                        <a14:foregroundMark x1="19164" y1="53947" x2="19164" y2="53947"/>
                        <a14:foregroundMark x1="20209" y1="19737" x2="20209" y2="19737"/>
                        <a14:foregroundMark x1="79791" y1="82237" x2="79791" y2="82237"/>
                        <a14:foregroundMark x1="68990" y1="23026" x2="68990" y2="23026"/>
                        <a14:foregroundMark x1="63763" y1="35855" x2="63763" y2="35855"/>
                        <a14:backgroundMark x1="11498" y1="6908" x2="11498" y2="6908"/>
                        <a14:backgroundMark x1="3136" y1="23026" x2="3136" y2="23026"/>
                        <a14:backgroundMark x1="6272" y1="34868" x2="6272" y2="34868"/>
                        <a14:backgroundMark x1="22300" y1="4934" x2="22300" y2="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1" t="31658" r="18552" b="5026"/>
          <a:stretch/>
        </p:blipFill>
        <p:spPr bwMode="auto">
          <a:xfrm>
            <a:off x="1559947" y="5316038"/>
            <a:ext cx="1285739" cy="112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 descr="C:\Users\tweis\Documents\Product-Management\Handleser\DPM Handheld\Bilder\Code 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15503" r="31268" b="11179"/>
          <a:stretch/>
        </p:blipFill>
        <p:spPr bwMode="auto">
          <a:xfrm>
            <a:off x="2828093" y="4922810"/>
            <a:ext cx="1475501" cy="13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00040C"/>
                </a:solidFill>
              </a:rPr>
              <a:t>Vision </a:t>
            </a:r>
            <a:r>
              <a:rPr lang="de-DE" sz="2800" dirty="0" err="1">
                <a:solidFill>
                  <a:srgbClr val="00040C"/>
                </a:solidFill>
              </a:rPr>
              <a:t>Configurator</a:t>
            </a:r>
            <a:r>
              <a:rPr lang="de-DE" sz="2800" dirty="0">
                <a:solidFill>
                  <a:srgbClr val="00040C"/>
                </a:solidFill>
              </a:rPr>
              <a:t>: </a:t>
            </a:r>
            <a:r>
              <a:rPr lang="ru-RU" sz="2800" dirty="0" smtClean="0">
                <a:solidFill>
                  <a:srgbClr val="00040C"/>
                </a:solidFill>
              </a:rPr>
              <a:t>форматирование результата</a:t>
            </a:r>
            <a:endParaRPr lang="de-DE" sz="28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de-DE" altLang="de-DE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6130"/>
            <a:ext cx="9036496" cy="484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0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Системы оптической идентификации </a:t>
            </a:r>
            <a:r>
              <a:rPr lang="en-US" dirty="0" err="1" smtClean="0"/>
              <a:t>Pepperl+Fuchs</a:t>
            </a:r>
            <a:endParaRPr lang="ru-RU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0000" y="4797152"/>
            <a:ext cx="8784000" cy="1589593"/>
          </a:xfrm>
        </p:spPr>
        <p:txBody>
          <a:bodyPr/>
          <a:lstStyle/>
          <a:p>
            <a:r>
              <a:rPr lang="ru-RU" dirty="0" smtClean="0"/>
              <a:t>Высокотемпературная идентификация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46</a:t>
            </a:fld>
            <a:endParaRPr lang="de-DE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932" b="593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OIT </a:t>
            </a:r>
            <a:r>
              <a:rPr lang="ru-RU" dirty="0" smtClean="0"/>
              <a:t>Системы</a:t>
            </a:r>
            <a:endParaRPr lang="en-US" dirty="0">
              <a:solidFill>
                <a:srgbClr val="00040C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-125443" y="1910181"/>
            <a:ext cx="9252520" cy="1296144"/>
          </a:xfrm>
        </p:spPr>
        <p:txBody>
          <a:bodyPr/>
          <a:lstStyle/>
          <a:p>
            <a:pPr lvl="1">
              <a:spcBef>
                <a:spcPct val="50000"/>
              </a:spcBef>
            </a:pPr>
            <a:r>
              <a:rPr lang="ru-RU" sz="1800" dirty="0" smtClean="0"/>
              <a:t>Надежная идентификация в зонах высоких температур</a:t>
            </a:r>
            <a:endParaRPr lang="en-US" sz="180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47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8" y="2374145"/>
            <a:ext cx="3513080" cy="2076433"/>
          </a:xfrm>
          <a:prstGeom prst="rect">
            <a:avLst/>
          </a:prstGeom>
        </p:spPr>
      </p:pic>
      <p:pic>
        <p:nvPicPr>
          <p:cNvPr id="12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86" y="2420888"/>
            <a:ext cx="362927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04472"/>
            <a:ext cx="3041297" cy="17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959344" y="4364881"/>
            <a:ext cx="252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40C"/>
                </a:solidFill>
              </a:rPr>
              <a:t>Окрасочная камера</a:t>
            </a:r>
            <a:endParaRPr lang="de-DE" dirty="0">
              <a:solidFill>
                <a:srgbClr val="00040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067944" y="589933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40C"/>
                </a:solidFill>
              </a:rPr>
              <a:t>OIT500: </a:t>
            </a:r>
            <a:r>
              <a:rPr lang="ru-RU" dirty="0" smtClean="0">
                <a:solidFill>
                  <a:srgbClr val="00040C"/>
                </a:solidFill>
              </a:rPr>
              <a:t>Чтение кодовой пластины</a:t>
            </a:r>
            <a:endParaRPr lang="de-DE" dirty="0">
              <a:solidFill>
                <a:srgbClr val="00040C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884368" y="2546343"/>
            <a:ext cx="124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40C"/>
                </a:solidFill>
              </a:rPr>
              <a:t>Кодовая пластина</a:t>
            </a:r>
            <a:endParaRPr lang="de-DE" dirty="0">
              <a:solidFill>
                <a:srgbClr val="00040C"/>
              </a:solidFill>
            </a:endParaRPr>
          </a:p>
        </p:txBody>
      </p:sp>
      <p:cxnSp>
        <p:nvCxnSpPr>
          <p:cNvPr id="10" name="Gerade Verbindung mit Pfeil 9"/>
          <p:cNvCxnSpPr>
            <a:stCxn id="17" idx="1"/>
          </p:cNvCxnSpPr>
          <p:nvPr/>
        </p:nvCxnSpPr>
        <p:spPr>
          <a:xfrm flipH="1" flipV="1">
            <a:off x="5436096" y="2636913"/>
            <a:ext cx="2448272" cy="232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</p:spPr>
        <p:txBody>
          <a:bodyPr/>
          <a:lstStyle/>
          <a:p>
            <a:r>
              <a:rPr lang="ru-RU" sz="2000" dirty="0" smtClean="0"/>
              <a:t>Чтение кодов при температуре до </a:t>
            </a:r>
            <a:r>
              <a:rPr lang="de-DE" sz="2000" dirty="0" smtClean="0"/>
              <a:t>500°C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0381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OIT </a:t>
            </a:r>
            <a:r>
              <a:rPr lang="ru-RU" dirty="0" smtClean="0"/>
              <a:t>Система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95287" y="1594980"/>
            <a:ext cx="7848600" cy="8678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239" rtl="0" eaLnBrk="1" latinLnBrk="0" hangingPunct="1">
              <a:lnSpc>
                <a:spcPct val="110000"/>
              </a:lnSpc>
              <a:defRPr sz="1200" b="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8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7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9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6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5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4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de-DE" sz="1800" b="1" dirty="0" smtClean="0">
                <a:solidFill>
                  <a:schemeClr val="tx2"/>
                </a:solidFill>
              </a:rPr>
              <a:t>Принцип работы</a:t>
            </a:r>
            <a:r>
              <a:rPr lang="de-DE" altLang="de-DE" sz="1800" b="1" dirty="0" smtClean="0">
                <a:solidFill>
                  <a:schemeClr val="tx2"/>
                </a:solidFill>
              </a:rPr>
              <a:t>:</a:t>
            </a:r>
            <a:endParaRPr lang="de-DE" altLang="de-DE" sz="1800" b="1" dirty="0">
              <a:solidFill>
                <a:schemeClr val="tx2"/>
              </a:solidFill>
            </a:endParaRPr>
          </a:p>
          <a:p>
            <a:r>
              <a:rPr lang="ru-RU" altLang="de-DE" sz="1800" dirty="0">
                <a:solidFill>
                  <a:schemeClr val="tx1"/>
                </a:solidFill>
              </a:rPr>
              <a:t>OIT500 обнаруживает отверстия в перфорированной пластине с помощью </a:t>
            </a:r>
            <a:r>
              <a:rPr lang="ru-RU" altLang="de-DE" sz="1800" dirty="0" smtClean="0">
                <a:solidFill>
                  <a:schemeClr val="tx1"/>
                </a:solidFill>
              </a:rPr>
              <a:t>алгоритма цифровой обработки изображения</a:t>
            </a:r>
            <a:r>
              <a:rPr lang="en-US" altLang="de-DE" sz="1800" dirty="0" smtClean="0">
                <a:solidFill>
                  <a:schemeClr val="tx1"/>
                </a:solidFill>
              </a:rPr>
              <a:t> </a:t>
            </a:r>
            <a:r>
              <a:rPr lang="ru-RU" altLang="de-DE" sz="1800" dirty="0" smtClean="0">
                <a:solidFill>
                  <a:schemeClr val="tx1"/>
                </a:solidFill>
              </a:rPr>
              <a:t>с видеокамеры.</a:t>
            </a:r>
            <a:endParaRPr lang="de-DE" altLang="de-DE" sz="1800" dirty="0">
              <a:solidFill>
                <a:schemeClr val="tx1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27025" y="2646127"/>
            <a:ext cx="7299325" cy="136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Aft>
                <a:spcPct val="20000"/>
              </a:spcAft>
              <a:tabLst>
                <a:tab pos="854075" algn="l"/>
                <a:tab pos="1046163" algn="l"/>
              </a:tabLst>
            </a:pPr>
            <a:r>
              <a:rPr lang="ru-RU" b="1" dirty="0" smtClean="0">
                <a:solidFill>
                  <a:schemeClr val="tx2"/>
                </a:solidFill>
              </a:rPr>
              <a:t>Условия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Отверстия должны иметь форму круга</a:t>
            </a:r>
            <a:r>
              <a:rPr lang="de-DE" altLang="de-DE" dirty="0" smtClean="0">
                <a:latin typeface="Arial" pitchFamily="34" charset="0"/>
                <a:cs typeface="Arial" pitchFamily="34" charset="0"/>
              </a:rPr>
              <a:t>.</a:t>
            </a:r>
            <a:endParaRPr lang="ru-RU" altLang="de-DE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altLang="de-DE" dirty="0">
                <a:latin typeface="Arial" pitchFamily="34" charset="0"/>
                <a:cs typeface="Arial" pitchFamily="34" charset="0"/>
              </a:rPr>
              <a:t>У</a:t>
            </a: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гол между источникам света и камерой должен быть достаточен для образования теней в отверстиях</a:t>
            </a:r>
            <a:endParaRPr lang="de-DE" altLang="de-DE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endParaRPr lang="de-DE" altLang="de-DE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381875" y="5241412"/>
            <a:ext cx="1584325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Кодовая пластина</a:t>
            </a:r>
            <a:endParaRPr lang="de-DE" sz="1600" b="1" dirty="0">
              <a:solidFill>
                <a:schemeClr val="tx2"/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270451" y="4178094"/>
            <a:ext cx="26638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sz="1600" b="1" dirty="0" smtClean="0">
                <a:solidFill>
                  <a:schemeClr val="tx2"/>
                </a:solidFill>
                <a:cs typeface="Times New Roman" pitchFamily="18" charset="0"/>
              </a:rPr>
              <a:t>Направление света</a:t>
            </a:r>
            <a:endParaRPr lang="de-DE" sz="1600" b="1" dirty="0">
              <a:solidFill>
                <a:schemeClr val="tx2"/>
              </a:solidFill>
            </a:endParaRPr>
          </a:p>
        </p:txBody>
      </p:sp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4876800" y="4402138"/>
            <a:ext cx="2619375" cy="1692275"/>
            <a:chOff x="3299" y="2727"/>
            <a:chExt cx="1650" cy="1066"/>
          </a:xfrm>
        </p:grpSpPr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3299" y="3085"/>
              <a:ext cx="210" cy="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3797" y="3087"/>
              <a:ext cx="432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12"/>
            <p:cNvSpPr>
              <a:spLocks noChangeShapeType="1"/>
            </p:cNvSpPr>
            <p:nvPr/>
          </p:nvSpPr>
          <p:spPr bwMode="auto">
            <a:xfrm>
              <a:off x="4517" y="3087"/>
              <a:ext cx="432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3317" y="3793"/>
              <a:ext cx="1560" cy="0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 flipV="1">
              <a:off x="4013" y="2727"/>
              <a:ext cx="0" cy="10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3869" y="3447"/>
              <a:ext cx="288" cy="2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16"/>
            <p:cNvSpPr>
              <a:spLocks noChangeShapeType="1"/>
            </p:cNvSpPr>
            <p:nvPr/>
          </p:nvSpPr>
          <p:spPr bwMode="auto">
            <a:xfrm flipH="1" flipV="1">
              <a:off x="3869" y="3620"/>
              <a:ext cx="14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17"/>
            <p:cNvSpPr>
              <a:spLocks noChangeShapeType="1"/>
            </p:cNvSpPr>
            <p:nvPr/>
          </p:nvSpPr>
          <p:spPr bwMode="auto">
            <a:xfrm flipV="1">
              <a:off x="4013" y="3469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flipV="1">
              <a:off x="4013" y="3620"/>
              <a:ext cx="14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Arc 19"/>
            <p:cNvSpPr>
              <a:spLocks/>
            </p:cNvSpPr>
            <p:nvPr/>
          </p:nvSpPr>
          <p:spPr bwMode="auto">
            <a:xfrm>
              <a:off x="4013" y="3246"/>
              <a:ext cx="232" cy="504"/>
            </a:xfrm>
            <a:custGeom>
              <a:avLst/>
              <a:gdLst>
                <a:gd name="T0" fmla="*/ 0 w 9923"/>
                <a:gd name="T1" fmla="*/ 0 h 21600"/>
                <a:gd name="T2" fmla="*/ 0 w 9923"/>
                <a:gd name="T3" fmla="*/ 0 h 21600"/>
                <a:gd name="T4" fmla="*/ 0 w 992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923" h="21600" fill="none" extrusionOk="0">
                  <a:moveTo>
                    <a:pt x="-1" y="0"/>
                  </a:moveTo>
                  <a:cubicBezTo>
                    <a:pt x="3453" y="0"/>
                    <a:pt x="6855" y="827"/>
                    <a:pt x="9922" y="2414"/>
                  </a:cubicBezTo>
                </a:path>
                <a:path w="9923" h="21600" stroke="0" extrusionOk="0">
                  <a:moveTo>
                    <a:pt x="-1" y="0"/>
                  </a:moveTo>
                  <a:cubicBezTo>
                    <a:pt x="3453" y="0"/>
                    <a:pt x="6855" y="827"/>
                    <a:pt x="9922" y="241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flipV="1">
              <a:off x="4013" y="2848"/>
              <a:ext cx="500" cy="88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flipH="1" flipV="1">
              <a:off x="3344" y="3104"/>
              <a:ext cx="670" cy="65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4014" y="3166"/>
              <a:ext cx="272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2400" dirty="0">
                  <a:solidFill>
                    <a:schemeClr val="tx2"/>
                  </a:solidFill>
                </a:rPr>
                <a:t>γ</a:t>
              </a:r>
              <a:r>
                <a:rPr lang="de-DE" sz="2400" dirty="0"/>
                <a:t>  </a:t>
              </a:r>
            </a:p>
          </p:txBody>
        </p:sp>
      </p:grpSp>
      <p:pic>
        <p:nvPicPr>
          <p:cNvPr id="5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014913"/>
            <a:ext cx="1479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5014913"/>
            <a:ext cx="15113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27025" y="4116388"/>
            <a:ext cx="50370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Aft>
                <a:spcPct val="20000"/>
              </a:spcAft>
              <a:tabLst>
                <a:tab pos="854075" algn="l"/>
                <a:tab pos="1046163" algn="l"/>
              </a:tabLst>
            </a:pPr>
            <a:r>
              <a:rPr lang="ru-RU" b="1" dirty="0" smtClean="0">
                <a:solidFill>
                  <a:schemeClr val="tx2"/>
                </a:solidFill>
              </a:rPr>
              <a:t>Пример оптимального угла освещения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611187" y="4581525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chemeClr val="tx2"/>
                </a:solidFill>
              </a:rPr>
              <a:t>Y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>
                <a:solidFill>
                  <a:schemeClr val="tx2"/>
                </a:solidFill>
              </a:rPr>
              <a:t>= 5°</a:t>
            </a: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2128837" y="4548322"/>
            <a:ext cx="2679701" cy="3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2000" dirty="0" smtClean="0">
                <a:solidFill>
                  <a:schemeClr val="tx2"/>
                </a:solidFill>
              </a:rPr>
              <a:t>Y </a:t>
            </a:r>
            <a:r>
              <a:rPr lang="ru-RU" sz="2000" dirty="0">
                <a:solidFill>
                  <a:schemeClr val="tx2"/>
                </a:solidFill>
              </a:rPr>
              <a:t>о</a:t>
            </a:r>
            <a:r>
              <a:rPr lang="ru-RU" sz="2000" dirty="0" smtClean="0">
                <a:solidFill>
                  <a:schemeClr val="tx2"/>
                </a:solidFill>
              </a:rPr>
              <a:t>птимальный </a:t>
            </a:r>
            <a:r>
              <a:rPr lang="de-DE" sz="2000" dirty="0" smtClean="0">
                <a:solidFill>
                  <a:schemeClr val="tx2"/>
                </a:solidFill>
              </a:rPr>
              <a:t>=15</a:t>
            </a:r>
            <a:r>
              <a:rPr lang="de-DE" sz="2000" dirty="0">
                <a:solidFill>
                  <a:schemeClr val="tx2"/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9183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Кодовые пластины</a:t>
            </a:r>
            <a:r>
              <a:rPr lang="en-US" dirty="0" smtClean="0"/>
              <a:t>: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179512" y="1988840"/>
            <a:ext cx="5184576" cy="1872208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CB1: (</a:t>
            </a:r>
            <a:r>
              <a:rPr lang="ru-RU" b="1" dirty="0" smtClean="0"/>
              <a:t>для</a:t>
            </a:r>
            <a:r>
              <a:rPr lang="de-DE" b="1" dirty="0" smtClean="0"/>
              <a:t> OIT200/500/1500)</a:t>
            </a:r>
          </a:p>
          <a:p>
            <a:r>
              <a:rPr lang="ru-RU" dirty="0" smtClean="0"/>
              <a:t>Размеры</a:t>
            </a:r>
            <a:r>
              <a:rPr lang="en-US" dirty="0" smtClean="0"/>
              <a:t>:		</a:t>
            </a:r>
            <a:r>
              <a:rPr lang="ru-RU" dirty="0" smtClean="0"/>
              <a:t>	</a:t>
            </a:r>
            <a:r>
              <a:rPr lang="en-US" dirty="0" smtClean="0"/>
              <a:t>130 x 80 mm</a:t>
            </a:r>
          </a:p>
          <a:p>
            <a:r>
              <a:rPr lang="ru-RU" dirty="0" smtClean="0"/>
              <a:t>Размерность</a:t>
            </a:r>
            <a:r>
              <a:rPr lang="en-US" dirty="0" smtClean="0"/>
              <a:t>:	</a:t>
            </a:r>
            <a:r>
              <a:rPr lang="ru-RU" dirty="0" smtClean="0"/>
              <a:t>	</a:t>
            </a:r>
            <a:r>
              <a:rPr lang="en-US" dirty="0" smtClean="0"/>
              <a:t>6-</a:t>
            </a:r>
            <a:r>
              <a:rPr lang="ru-RU" dirty="0" smtClean="0"/>
              <a:t>цифр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ru-RU" dirty="0" smtClean="0"/>
              <a:t>	от </a:t>
            </a:r>
            <a:r>
              <a:rPr lang="en-US" dirty="0" smtClean="0"/>
              <a:t>1 </a:t>
            </a:r>
            <a:r>
              <a:rPr lang="ru-RU" dirty="0" smtClean="0"/>
              <a:t>до </a:t>
            </a:r>
            <a:r>
              <a:rPr lang="en-US" dirty="0" smtClean="0"/>
              <a:t>999999</a:t>
            </a:r>
          </a:p>
          <a:p>
            <a:r>
              <a:rPr lang="ru-RU" dirty="0" smtClean="0"/>
              <a:t>Расстояние считывания</a:t>
            </a:r>
            <a:r>
              <a:rPr lang="en-US" dirty="0" smtClean="0"/>
              <a:t>:	140 .. 1700 mm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7"/>
          </p:nvPr>
        </p:nvSpPr>
        <p:spPr>
          <a:xfrm>
            <a:off x="179512" y="4309467"/>
            <a:ext cx="4969222" cy="174129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CB2: (</a:t>
            </a:r>
            <a:r>
              <a:rPr lang="ru-RU" b="1" dirty="0" smtClean="0"/>
              <a:t>для</a:t>
            </a:r>
            <a:r>
              <a:rPr lang="en-US" b="1" dirty="0" smtClean="0"/>
              <a:t> OIT300)</a:t>
            </a:r>
          </a:p>
          <a:p>
            <a:r>
              <a:rPr lang="ru-RU" dirty="0"/>
              <a:t>Размеры </a:t>
            </a:r>
            <a:r>
              <a:rPr lang="en-US" dirty="0" smtClean="0"/>
              <a:t>:</a:t>
            </a:r>
            <a:r>
              <a:rPr lang="en-US" dirty="0"/>
              <a:t>			</a:t>
            </a:r>
            <a:r>
              <a:rPr lang="en-US" dirty="0" smtClean="0"/>
              <a:t>80 </a:t>
            </a:r>
            <a:r>
              <a:rPr lang="en-US" dirty="0"/>
              <a:t>x </a:t>
            </a:r>
            <a:r>
              <a:rPr lang="en-US" dirty="0" smtClean="0"/>
              <a:t>36 </a:t>
            </a:r>
            <a:r>
              <a:rPr lang="en-US" dirty="0"/>
              <a:t>mm</a:t>
            </a:r>
          </a:p>
          <a:p>
            <a:r>
              <a:rPr lang="ru-RU" dirty="0"/>
              <a:t>Размерность </a:t>
            </a:r>
            <a:r>
              <a:rPr lang="en-US" dirty="0" smtClean="0"/>
              <a:t>: </a:t>
            </a:r>
            <a:r>
              <a:rPr lang="en-US" dirty="0"/>
              <a:t>	</a:t>
            </a:r>
            <a:r>
              <a:rPr lang="en-US" dirty="0" smtClean="0"/>
              <a:t>	4-</a:t>
            </a:r>
            <a:r>
              <a:rPr lang="ru-RU" dirty="0" smtClean="0"/>
              <a:t>цифры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dirty="0" smtClean="0"/>
              <a:t>	1 up to 4095</a:t>
            </a:r>
            <a:endParaRPr lang="en-US" dirty="0"/>
          </a:p>
          <a:p>
            <a:r>
              <a:rPr lang="ru-RU" dirty="0"/>
              <a:t>Расстояние </a:t>
            </a:r>
            <a:r>
              <a:rPr lang="ru-RU" dirty="0" smtClean="0"/>
              <a:t>считывания</a:t>
            </a:r>
            <a:r>
              <a:rPr lang="en-US" dirty="0" smtClean="0"/>
              <a:t>: </a:t>
            </a:r>
            <a:r>
              <a:rPr lang="en-US" dirty="0"/>
              <a:t>	</a:t>
            </a:r>
            <a:r>
              <a:rPr lang="en-US" dirty="0" smtClean="0"/>
              <a:t>100 </a:t>
            </a:r>
            <a:r>
              <a:rPr lang="en-US" dirty="0"/>
              <a:t>.. </a:t>
            </a:r>
            <a:r>
              <a:rPr lang="en-US" dirty="0" smtClean="0"/>
              <a:t>270 </a:t>
            </a:r>
            <a:r>
              <a:rPr lang="en-US" dirty="0"/>
              <a:t>mm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pic>
        <p:nvPicPr>
          <p:cNvPr id="5122" name="Picture 2" descr="https://files.pepperl-fuchs.com/webcat/navi/productInfo/pd/b23212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34277"/>
            <a:ext cx="2876303" cy="31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iles.pepperl-fuchs.com/webcat/navi/productInfo/pd/b233149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11" y="3445868"/>
            <a:ext cx="305180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Системы радиочастотной идентификации</a:t>
            </a:r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LF / HF / UHF</a:t>
            </a:r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028" name="Picture 4" descr="https://www.pepperl-fuchs.com/global/campaigns/cumulus_img/EC_EW_20160322_01_RFID_KeyVisual_rdax_100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r="920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OIT:	</a:t>
            </a:r>
            <a:r>
              <a:rPr lang="ru-RU" dirty="0"/>
              <a:t> </a:t>
            </a:r>
            <a:r>
              <a:rPr lang="ru-RU" dirty="0" smtClean="0"/>
              <a:t>Варианты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50</a:t>
            </a:fld>
            <a:endParaRPr lang="de-DE" dirty="0"/>
          </a:p>
        </p:txBody>
      </p:sp>
      <p:graphicFrame>
        <p:nvGraphicFramePr>
          <p:cNvPr id="21" name="Diagramm 20"/>
          <p:cNvGraphicFramePr/>
          <p:nvPr>
            <p:extLst>
              <p:ext uri="{D42A27DB-BD31-4B8C-83A1-F6EECF244321}">
                <p14:modId xmlns:p14="http://schemas.microsoft.com/office/powerpoint/2010/main" val="3995248696"/>
              </p:ext>
            </p:extLst>
          </p:nvPr>
        </p:nvGraphicFramePr>
        <p:xfrm>
          <a:off x="131162" y="1700808"/>
          <a:ext cx="885698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126486" y="4554449"/>
            <a:ext cx="2498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OIT</a:t>
            </a:r>
            <a:r>
              <a:rPr lang="de-DE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1500</a:t>
            </a:r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-F113-B12-CB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875576" y="4492893"/>
            <a:ext cx="2088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OIT</a:t>
            </a:r>
            <a:r>
              <a:rPr lang="de-DE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500</a:t>
            </a:r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-F113-B12-CB</a:t>
            </a:r>
            <a:endParaRPr lang="ru-RU" sz="16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OIT</a:t>
            </a:r>
            <a:r>
              <a:rPr lang="de-DE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500</a:t>
            </a:r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-F113-B12-CB</a:t>
            </a: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de-DE" sz="160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863402" y="3429000"/>
            <a:ext cx="212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OIT</a:t>
            </a:r>
            <a:r>
              <a:rPr lang="de-DE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300</a:t>
            </a:r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-F113-B12-CB2</a:t>
            </a:r>
            <a:r>
              <a:rPr lang="de-DE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de-DE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48807" y="3416805"/>
            <a:ext cx="2354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OIT</a:t>
            </a:r>
            <a:r>
              <a:rPr lang="de-DE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200</a:t>
            </a:r>
            <a:r>
              <a:rPr lang="de-DE" sz="1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-F113-B12-CB</a:t>
            </a:r>
            <a:r>
              <a:rPr lang="de-DE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de-DE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ahornberge\AppData\Local\Temp\d421384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261" b="72803" l="1835" r="98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18217"/>
            <a:ext cx="1400486" cy="15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hornberge\AppData\Local\Temp\d410882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3" b="99404" l="2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43" y="2243733"/>
            <a:ext cx="936923" cy="9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hornberge\AppData\Local\Temp\d409375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144" b="72996" l="353" r="99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21164"/>
            <a:ext cx="1044456" cy="11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ahornberge\AppData\Local\Temp\d409375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144" b="72996" l="353" r="99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01" y="4893003"/>
            <a:ext cx="1044456" cy="11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56168" y="1620206"/>
            <a:ext cx="325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кодовая пластина </a:t>
            </a:r>
            <a:r>
              <a:rPr lang="de-DE" b="1" dirty="0">
                <a:solidFill>
                  <a:schemeClr val="tx2"/>
                </a:solidFill>
              </a:rPr>
              <a:t>„CB2“ </a:t>
            </a:r>
            <a:endParaRPr lang="de-DE" dirty="0">
              <a:solidFill>
                <a:schemeClr val="tx2"/>
              </a:solidFill>
            </a:endParaRPr>
          </a:p>
          <a:p>
            <a:pPr lvl="0">
              <a:lnSpc>
                <a:spcPct val="100000"/>
              </a:lnSpc>
            </a:pPr>
            <a:r>
              <a:rPr lang="ru-RU" dirty="0">
                <a:solidFill>
                  <a:schemeClr val="tx2"/>
                </a:solidFill>
              </a:rPr>
              <a:t>расстояние</a:t>
            </a:r>
            <a:r>
              <a:rPr lang="de-DE" dirty="0">
                <a:solidFill>
                  <a:schemeClr val="tx2"/>
                </a:solidFill>
              </a:rPr>
              <a:t> 100 .. </a:t>
            </a:r>
            <a:r>
              <a:rPr lang="de-DE" dirty="0" smtClean="0">
                <a:solidFill>
                  <a:schemeClr val="tx2"/>
                </a:solidFill>
              </a:rPr>
              <a:t>270</a:t>
            </a:r>
            <a:r>
              <a:rPr lang="ru-RU" dirty="0" smtClean="0">
                <a:solidFill>
                  <a:schemeClr val="tx2"/>
                </a:solidFill>
              </a:rPr>
              <a:t> мм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993" y="1677314"/>
            <a:ext cx="3044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кодовая пластина </a:t>
            </a:r>
            <a:r>
              <a:rPr lang="de-DE" b="1" dirty="0">
                <a:solidFill>
                  <a:schemeClr val="tx2"/>
                </a:solidFill>
              </a:rPr>
              <a:t>„CB1“ </a:t>
            </a:r>
            <a:endParaRPr lang="de-DE" dirty="0">
              <a:solidFill>
                <a:schemeClr val="tx2"/>
              </a:solidFill>
            </a:endParaRPr>
          </a:p>
          <a:p>
            <a:pPr lvl="0">
              <a:lnSpc>
                <a:spcPct val="100000"/>
              </a:lnSpc>
            </a:pPr>
            <a:r>
              <a:rPr lang="ru-RU" dirty="0">
                <a:solidFill>
                  <a:schemeClr val="tx2"/>
                </a:solidFill>
              </a:rPr>
              <a:t>расстояние </a:t>
            </a:r>
            <a:r>
              <a:rPr lang="de-DE" dirty="0">
                <a:solidFill>
                  <a:schemeClr val="tx2"/>
                </a:solidFill>
              </a:rPr>
              <a:t> 140 .. 200 </a:t>
            </a:r>
            <a:r>
              <a:rPr lang="ru-RU" dirty="0" smtClean="0">
                <a:solidFill>
                  <a:schemeClr val="tx2"/>
                </a:solidFill>
              </a:rPr>
              <a:t>мм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993" y="5838951"/>
            <a:ext cx="316948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кодовая пластина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de-DE" sz="2000" b="1" dirty="0">
                <a:solidFill>
                  <a:schemeClr val="tx2"/>
                </a:solidFill>
              </a:rPr>
              <a:t>„CB1“ </a:t>
            </a:r>
            <a:endParaRPr lang="de-DE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00000"/>
              </a:lnSpc>
            </a:pPr>
            <a:r>
              <a:rPr lang="ru-RU" dirty="0">
                <a:solidFill>
                  <a:schemeClr val="tx2"/>
                </a:solidFill>
              </a:rPr>
              <a:t>расстояние</a:t>
            </a:r>
            <a:r>
              <a:rPr lang="de-DE" dirty="0">
                <a:solidFill>
                  <a:schemeClr val="tx2"/>
                </a:solidFill>
              </a:rPr>
              <a:t> 750 ..1700 </a:t>
            </a:r>
            <a:r>
              <a:rPr lang="ru-RU" dirty="0" smtClean="0">
                <a:solidFill>
                  <a:schemeClr val="tx2"/>
                </a:solidFill>
              </a:rPr>
              <a:t>мм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6848" y="5840608"/>
            <a:ext cx="3440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кодовая пластина </a:t>
            </a:r>
            <a:r>
              <a:rPr lang="de-DE" b="1" dirty="0">
                <a:solidFill>
                  <a:schemeClr val="tx2"/>
                </a:solidFill>
              </a:rPr>
              <a:t>„</a:t>
            </a:r>
            <a:r>
              <a:rPr lang="de-DE" b="1" dirty="0" smtClean="0">
                <a:solidFill>
                  <a:schemeClr val="tx2"/>
                </a:solidFill>
              </a:rPr>
              <a:t>CB1“</a:t>
            </a:r>
            <a:endParaRPr lang="ru-RU" dirty="0" smtClean="0">
              <a:solidFill>
                <a:schemeClr val="tx2"/>
              </a:solidFill>
            </a:endParaRPr>
          </a:p>
          <a:p>
            <a:pPr lvl="0">
              <a:lnSpc>
                <a:spcPct val="100000"/>
              </a:lnSpc>
            </a:pPr>
            <a:r>
              <a:rPr lang="ru-RU" dirty="0" smtClean="0">
                <a:solidFill>
                  <a:schemeClr val="tx2"/>
                </a:solidFill>
              </a:rPr>
              <a:t>расстояние 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>
                <a:solidFill>
                  <a:schemeClr val="tx2"/>
                </a:solidFill>
              </a:rPr>
              <a:t>200 .. 450 </a:t>
            </a:r>
            <a:r>
              <a:rPr lang="ru-RU" dirty="0" smtClean="0">
                <a:solidFill>
                  <a:schemeClr val="tx2"/>
                </a:solidFill>
              </a:rPr>
              <a:t>мм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40C"/>
                </a:solidFill>
              </a:rPr>
              <a:t>OIT:	</a:t>
            </a:r>
            <a:r>
              <a:rPr lang="en-US" dirty="0" smtClean="0">
                <a:solidFill>
                  <a:srgbClr val="00040C"/>
                </a:solidFill>
              </a:rPr>
              <a:t> OIT500 (OIT500-F113-B12-CB)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459788" y="6640513"/>
            <a:ext cx="576262" cy="161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5C3166-839A-4AFA-8423-7FD1DC28B884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sp>
        <p:nvSpPr>
          <p:cNvPr id="17" name="Inhaltsplatzhalter 3"/>
          <p:cNvSpPr>
            <a:spLocks noGrp="1"/>
          </p:cNvSpPr>
          <p:nvPr>
            <p:ph sz="quarter" idx="14"/>
          </p:nvPr>
        </p:nvSpPr>
        <p:spPr>
          <a:xfrm>
            <a:off x="179756" y="1654123"/>
            <a:ext cx="5472120" cy="2539725"/>
          </a:xfrm>
        </p:spPr>
        <p:txBody>
          <a:bodyPr/>
          <a:lstStyle/>
          <a:p>
            <a:pPr marL="266700" lvl="1" indent="0">
              <a:lnSpc>
                <a:spcPct val="100000"/>
              </a:lnSpc>
              <a:spcAft>
                <a:spcPct val="35000"/>
              </a:spcAft>
              <a:buNone/>
              <a:defRPr/>
            </a:pPr>
            <a:r>
              <a:rPr lang="ru-RU" sz="1800" b="1" dirty="0" smtClean="0"/>
              <a:t>Функции </a:t>
            </a:r>
            <a:r>
              <a:rPr lang="de-DE" sz="1800" b="1" dirty="0" smtClean="0"/>
              <a:t>:</a:t>
            </a:r>
          </a:p>
          <a:p>
            <a:pPr lvl="2">
              <a:lnSpc>
                <a:spcPct val="100000"/>
              </a:lnSpc>
              <a:spcAft>
                <a:spcPct val="35000"/>
              </a:spcAft>
              <a:defRPr/>
            </a:pPr>
            <a:r>
              <a:rPr lang="ru-RU" sz="1800" dirty="0" smtClean="0">
                <a:sym typeface="Wingdings" panose="05000000000000000000" pitchFamily="2" charset="2"/>
              </a:rPr>
              <a:t>Чтение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ru-RU" sz="1800" dirty="0">
                <a:sym typeface="Wingdings" panose="05000000000000000000" pitchFamily="2" charset="2"/>
              </a:rPr>
              <a:t>кодовых </a:t>
            </a:r>
            <a:r>
              <a:rPr lang="ru-RU" sz="1800" dirty="0" smtClean="0">
                <a:sym typeface="Wingdings" panose="05000000000000000000" pitchFamily="2" charset="2"/>
              </a:rPr>
              <a:t>пластин </a:t>
            </a:r>
            <a:r>
              <a:rPr lang="en-US" sz="1800" dirty="0" smtClean="0">
                <a:sym typeface="Wingdings" panose="05000000000000000000" pitchFamily="2" charset="2"/>
              </a:rPr>
              <a:t>“</a:t>
            </a:r>
            <a:r>
              <a:rPr lang="de-DE" sz="1800" dirty="0" smtClean="0">
                <a:sym typeface="Wingdings" panose="05000000000000000000" pitchFamily="2" charset="2"/>
              </a:rPr>
              <a:t>CB1“ </a:t>
            </a:r>
            <a:endParaRPr lang="ru-RU" sz="1800" dirty="0" smtClean="0"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  <a:spcAft>
                <a:spcPct val="35000"/>
              </a:spcAft>
              <a:defRPr/>
            </a:pPr>
            <a:r>
              <a:rPr lang="ru-RU" sz="1800" dirty="0" smtClean="0">
                <a:sym typeface="Wingdings" panose="05000000000000000000" pitchFamily="2" charset="2"/>
              </a:rPr>
              <a:t>Чтение кодовых пластин </a:t>
            </a:r>
            <a:r>
              <a:rPr lang="de-DE" sz="1800" b="1" dirty="0" err="1" smtClean="0">
                <a:sym typeface="Wingdings" panose="05000000000000000000" pitchFamily="2" charset="2"/>
              </a:rPr>
              <a:t>Elobid</a:t>
            </a:r>
            <a:endParaRPr lang="de-DE" sz="1800" b="1" dirty="0" smtClean="0"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  <a:spcAft>
                <a:spcPct val="35000"/>
              </a:spcAft>
              <a:defRPr/>
            </a:pPr>
            <a:r>
              <a:rPr lang="ru-RU" sz="1800" dirty="0" smtClean="0">
                <a:sym typeface="Wingdings" panose="05000000000000000000" pitchFamily="2" charset="2"/>
              </a:rPr>
              <a:t>Настройка через</a:t>
            </a:r>
            <a:r>
              <a:rPr lang="de-DE" sz="1800" dirty="0" smtClean="0">
                <a:sym typeface="Wingdings" panose="05000000000000000000" pitchFamily="2" charset="2"/>
              </a:rPr>
              <a:t> Vision</a:t>
            </a:r>
            <a:r>
              <a:rPr lang="ru-RU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Configurator</a:t>
            </a:r>
            <a:endParaRPr lang="ru-RU" sz="1800" dirty="0" smtClean="0"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  <a:spcAft>
                <a:spcPct val="35000"/>
              </a:spcAft>
              <a:defRPr/>
            </a:pPr>
            <a:r>
              <a:rPr lang="ru-RU" sz="1800" dirty="0" smtClean="0">
                <a:sym typeface="Wingdings" panose="05000000000000000000" pitchFamily="2" charset="2"/>
              </a:rPr>
              <a:t>Рабочая температура сканера 0…45</a:t>
            </a:r>
            <a:r>
              <a:rPr lang="en-US" sz="1800" dirty="0"/>
              <a:t>°C</a:t>
            </a:r>
            <a:endParaRPr lang="ru-RU" sz="1800" dirty="0" smtClean="0"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  <a:spcAft>
                <a:spcPct val="35000"/>
              </a:spcAft>
              <a:defRPr/>
            </a:pPr>
            <a:r>
              <a:rPr lang="ru-RU" sz="1800" dirty="0" smtClean="0">
                <a:sym typeface="Wingdings" panose="05000000000000000000" pitchFamily="2" charset="2"/>
              </a:rPr>
              <a:t>Рабочая температура пластины до </a:t>
            </a:r>
            <a:r>
              <a:rPr lang="ru-RU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500</a:t>
            </a:r>
            <a:r>
              <a:rPr lang="en-US" sz="1800" b="1" dirty="0" smtClean="0">
                <a:solidFill>
                  <a:srgbClr val="FF0000"/>
                </a:solidFill>
              </a:rPr>
              <a:t>°C</a:t>
            </a:r>
            <a:endParaRPr lang="de-DE" sz="1800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541338" lvl="2" indent="0">
              <a:lnSpc>
                <a:spcPct val="100000"/>
              </a:lnSpc>
              <a:spcAft>
                <a:spcPct val="35000"/>
              </a:spcAft>
              <a:buNone/>
              <a:defRPr/>
            </a:pPr>
            <a:endParaRPr lang="de-DE" sz="1800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9219" y="1654124"/>
            <a:ext cx="3074318" cy="144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Codeträger-Edelstahl_01_red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6468" y="3100528"/>
            <a:ext cx="1599819" cy="135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312" y="4646389"/>
            <a:ext cx="2488476" cy="159658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915832"/>
              </p:ext>
            </p:extLst>
          </p:nvPr>
        </p:nvGraphicFramePr>
        <p:xfrm>
          <a:off x="539552" y="4193848"/>
          <a:ext cx="4752528" cy="15852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82936"/>
                <a:gridCol w="2069592"/>
              </a:tblGrid>
              <a:tr h="39631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Поле чтения</a:t>
                      </a:r>
                      <a:r>
                        <a:rPr lang="de-DE" sz="1600" b="1" dirty="0" smtClean="0"/>
                        <a:t>: 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320</a:t>
                      </a:r>
                      <a:r>
                        <a:rPr lang="ru-RU" sz="1600" dirty="0" smtClean="0"/>
                        <a:t> мм</a:t>
                      </a:r>
                      <a:r>
                        <a:rPr lang="de-DE" sz="1600" dirty="0" smtClean="0"/>
                        <a:t> * 200</a:t>
                      </a:r>
                      <a:r>
                        <a:rPr lang="ru-RU" sz="1600" baseline="0" dirty="0" smtClean="0"/>
                        <a:t> мм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631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Расстояние чтения</a:t>
                      </a:r>
                      <a:r>
                        <a:rPr lang="de-DE" sz="1600" b="1" dirty="0" smtClean="0"/>
                        <a:t>: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</a:t>
                      </a:r>
                      <a:r>
                        <a:rPr lang="de-DE" sz="1600" dirty="0" smtClean="0"/>
                        <a:t>0</a:t>
                      </a:r>
                      <a:r>
                        <a:rPr lang="ru-RU" sz="1600" dirty="0" smtClean="0"/>
                        <a:t> мм</a:t>
                      </a:r>
                      <a:r>
                        <a:rPr lang="de-DE" sz="1600" dirty="0" smtClean="0"/>
                        <a:t> </a:t>
                      </a:r>
                      <a:r>
                        <a:rPr lang="ru-RU" sz="1600" dirty="0" smtClean="0"/>
                        <a:t>… </a:t>
                      </a:r>
                      <a:r>
                        <a:rPr lang="de-DE" sz="1600" dirty="0" smtClean="0"/>
                        <a:t>4</a:t>
                      </a:r>
                      <a:r>
                        <a:rPr lang="ru-RU" sz="1600" dirty="0" smtClean="0"/>
                        <a:t>5</a:t>
                      </a:r>
                      <a:r>
                        <a:rPr lang="de-DE" sz="1600" dirty="0" smtClean="0"/>
                        <a:t>0</a:t>
                      </a:r>
                      <a:r>
                        <a:rPr lang="ru-RU" sz="1600" baseline="0" dirty="0" smtClean="0"/>
                        <a:t> мм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631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Скорость объекта</a:t>
                      </a:r>
                      <a:r>
                        <a:rPr lang="de-DE" sz="1600" b="1" dirty="0" smtClean="0"/>
                        <a:t>: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до</a:t>
                      </a:r>
                      <a:r>
                        <a:rPr lang="de-DE" sz="1600" dirty="0" smtClean="0"/>
                        <a:t> 0,5m/s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631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Скорость чтения</a:t>
                      </a:r>
                      <a:r>
                        <a:rPr lang="de-DE" sz="1600" b="1" dirty="0" smtClean="0"/>
                        <a:t>: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5 </a:t>
                      </a:r>
                      <a:r>
                        <a:rPr lang="ru-RU" sz="1600" dirty="0" smtClean="0"/>
                        <a:t>чтений/с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16" y="6035385"/>
            <a:ext cx="1001979" cy="4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7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Головки чтения </a:t>
            </a:r>
            <a:r>
              <a:rPr lang="ru-RU" dirty="0" smtClean="0"/>
              <a:t>- </a:t>
            </a:r>
            <a:r>
              <a:rPr lang="ru-RU" dirty="0"/>
              <a:t>записи и метки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LF / HF / UHF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4098" name="Picture 2" descr="https://www.pepperl-fuchs.com/global/images_inet_lowres_GLOBAL/EC_NP_20160301_01_RFID_Heads_Tags_1024x300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Головки чтения - записи и метки. 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12532" y="4800533"/>
            <a:ext cx="8784000" cy="1652803"/>
          </a:xfrm>
        </p:spPr>
        <p:txBody>
          <a:bodyPr/>
          <a:lstStyle/>
          <a:p>
            <a:r>
              <a:rPr lang="ru-RU" sz="1900" dirty="0"/>
              <a:t>Головка </a:t>
            </a:r>
            <a:r>
              <a:rPr lang="ru-RU" sz="1900" dirty="0" smtClean="0"/>
              <a:t>чтения-записи </a:t>
            </a:r>
            <a:r>
              <a:rPr lang="ru-RU" sz="1900" dirty="0"/>
              <a:t>с транспондером энергии электромагнитного </a:t>
            </a:r>
            <a:r>
              <a:rPr lang="ru-RU" sz="1900" dirty="0" smtClean="0"/>
              <a:t>поля.</a:t>
            </a:r>
            <a:endParaRPr lang="ru-RU" sz="1900" dirty="0"/>
          </a:p>
          <a:p>
            <a:r>
              <a:rPr lang="ru-RU" sz="1900" dirty="0" smtClean="0"/>
              <a:t>Пассивные метки не </a:t>
            </a:r>
            <a:r>
              <a:rPr lang="ru-RU" sz="1900" dirty="0"/>
              <a:t>требующие питания для обмена </a:t>
            </a:r>
            <a:r>
              <a:rPr lang="ru-RU" sz="1900" dirty="0" smtClean="0"/>
              <a:t>данными.</a:t>
            </a:r>
          </a:p>
          <a:p>
            <a:r>
              <a:rPr lang="ru-RU" sz="1900" dirty="0"/>
              <a:t>Модуль интерфейса </a:t>
            </a:r>
            <a:r>
              <a:rPr lang="en-US" sz="2000" b="1" dirty="0" err="1">
                <a:solidFill>
                  <a:srgbClr val="395266"/>
                </a:solidFill>
              </a:rPr>
              <a:t>IDENTControl</a:t>
            </a:r>
            <a:r>
              <a:rPr lang="ru-RU" sz="1900" dirty="0"/>
              <a:t>,</a:t>
            </a:r>
            <a:r>
              <a:rPr lang="en-US" sz="1900" dirty="0"/>
              <a:t> </a:t>
            </a:r>
            <a:r>
              <a:rPr lang="ru-RU" sz="1900" dirty="0"/>
              <a:t>для обеспечения работы головки чтения-записи и передачи данных в контроллер.</a:t>
            </a:r>
            <a:endParaRPr lang="en-US" sz="1900" dirty="0"/>
          </a:p>
          <a:p>
            <a:endParaRPr lang="ru-RU" sz="19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b="3164"/>
          <a:stretch>
            <a:fillRect/>
          </a:stretch>
        </p:blipFill>
        <p:spPr>
          <a:xfrm>
            <a:off x="534478" y="1664825"/>
            <a:ext cx="8075044" cy="3023399"/>
          </a:xfrm>
        </p:spPr>
      </p:pic>
    </p:spTree>
    <p:extLst>
      <p:ext uri="{BB962C8B-B14F-4D97-AF65-F5344CB8AC3E}">
        <p14:creationId xmlns:p14="http://schemas.microsoft.com/office/powerpoint/2010/main" val="42768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Головки чтения </a:t>
            </a:r>
            <a:r>
              <a:rPr lang="ru-RU" dirty="0" smtClean="0"/>
              <a:t>– записи и метки</a:t>
            </a:r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tx2"/>
                </a:solidFill>
              </a:rPr>
              <a:t>Типы устройств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4064" y="1842972"/>
            <a:ext cx="8784000" cy="4356000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  <a:cs typeface="+mn-cs"/>
              </a:rPr>
              <a:t>RFID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+mn-cs"/>
              </a:rPr>
              <a:t> головки и метки разделены по рабочим диапазонам частот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+mn-cs"/>
              </a:rPr>
              <a:t>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</a:t>
            </a:r>
            <a:r>
              <a:rPr lang="en-US" sz="2000" b="1" dirty="0" smtClean="0">
                <a:solidFill>
                  <a:schemeClr val="tx1"/>
                </a:solidFill>
              </a:rPr>
              <a:t>LF</a:t>
            </a:r>
            <a:r>
              <a:rPr lang="en-US" sz="2000" dirty="0" smtClean="0">
                <a:solidFill>
                  <a:schemeClr val="tx1"/>
                </a:solidFill>
              </a:rPr>
              <a:t> (</a:t>
            </a:r>
            <a:r>
              <a:rPr lang="ru-RU" sz="2000" dirty="0" smtClean="0">
                <a:solidFill>
                  <a:schemeClr val="tx1"/>
                </a:solidFill>
              </a:rPr>
              <a:t>низкая частота)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smtClean="0">
                <a:solidFill>
                  <a:schemeClr val="tx1"/>
                </a:solidFill>
              </a:rPr>
              <a:t>125 kHz</a:t>
            </a:r>
            <a:r>
              <a:rPr lang="ru-RU" sz="2000" dirty="0" smtClean="0">
                <a:solidFill>
                  <a:schemeClr val="tx1"/>
                </a:solidFill>
              </a:rPr>
              <a:t>,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HF</a:t>
            </a:r>
            <a:r>
              <a:rPr lang="ru-RU" sz="2000" dirty="0" smtClean="0">
                <a:solidFill>
                  <a:schemeClr val="tx1"/>
                </a:solidFill>
              </a:rPr>
              <a:t> (высокая частота)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13,56 MHz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</a:t>
            </a:r>
            <a:r>
              <a:rPr lang="en-US" sz="2000" b="1" dirty="0" smtClean="0">
                <a:solidFill>
                  <a:schemeClr val="tx1"/>
                </a:solidFill>
              </a:rPr>
              <a:t>UHF</a:t>
            </a:r>
            <a:r>
              <a:rPr lang="ru-RU" sz="2000" dirty="0" smtClean="0">
                <a:solidFill>
                  <a:schemeClr val="tx1"/>
                </a:solidFill>
              </a:rPr>
              <a:t> (ультра высокая частота)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865…928 </a:t>
            </a:r>
            <a:r>
              <a:rPr lang="en-US" sz="2000" dirty="0" smtClean="0">
                <a:solidFill>
                  <a:schemeClr val="tx1"/>
                </a:solidFill>
              </a:rPr>
              <a:t>MHz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  <a:cs typeface="+mn-cs"/>
              </a:rPr>
              <a:t>RFID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+mn-cs"/>
              </a:rPr>
              <a:t>устройства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+mn-cs"/>
              </a:rPr>
              <a:t>чтения - записи 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+mn-cs"/>
              </a:rPr>
              <a:t>могут иметь стационарное или мобильное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cs typeface="+mn-cs"/>
              </a:rPr>
              <a:t>исполнение, а также различный дизайн корпуса.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9" y="3324273"/>
            <a:ext cx="8794204" cy="15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Обзор меток </a:t>
            </a:r>
            <a:r>
              <a:rPr lang="en-US" dirty="0" smtClean="0"/>
              <a:t>RFID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8" name="Picture 2" descr="https://files.pepperl-fuchs.com/webcat/navi/productInfo/pd/b23065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" y="5691529"/>
            <a:ext cx="786148" cy="8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files.pepperl-fuchs.com/webcat/navi/productInfo/pd/b23221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19" y="5484726"/>
            <a:ext cx="692620" cy="7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files.pepperl-fuchs.com/webcat/navi/productInfo/pd/b229797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49" y="5768136"/>
            <a:ext cx="651224" cy="71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files.pepperl-fuchs.com/webcat/navi/productInfo/pd/b24076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43" y="5373216"/>
            <a:ext cx="812644" cy="89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files.pepperl-fuchs.com/webcat/navi/productInfo/pd/b232128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86" y="5806214"/>
            <a:ext cx="630592" cy="6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s://files.pepperl-fuchs.com/webcat/navi/productInfo/pd/b232661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93" y="5557079"/>
            <a:ext cx="626119" cy="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s://files.pepperl-fuchs.com/webcat/navi/productInfo/pd/b240767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65" y="5901015"/>
            <a:ext cx="624785" cy="6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files.pepperl-fuchs.com/webcat/navi/productInfo/pd/b239756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93" y="3311786"/>
            <a:ext cx="716276" cy="7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files.pepperl-fuchs.com/webcat/navi/productInfo/pd/b242334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47" y="1630082"/>
            <a:ext cx="768385" cy="8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files.pepperl-fuchs.com/webcat/navi/productInfo/pd/b233297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74" y="5823571"/>
            <a:ext cx="553213" cy="5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files.pepperl-fuchs.com/webcat/navi/productInfo/pd/b231719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88" y="5484726"/>
            <a:ext cx="715630" cy="78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s://files.pepperl-fuchs.com/webcat/navi/productInfo/pd/b237243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87" y="3088746"/>
            <a:ext cx="726998" cy="7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s://files.pepperl-fuchs.com/webcat/navi/productInfo/pd/b242417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14" y="1178946"/>
            <a:ext cx="815721" cy="89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s://files.pepperl-fuchs.com/webcat/navi/productInfo/pd/b238107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93" y="2488614"/>
            <a:ext cx="748339" cy="82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s://files.pepperl-fuchs.com/webcat/navi/productInfo/pd/b234785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78" y="3824959"/>
            <a:ext cx="802215" cy="88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https://files.pepperl-fuchs.com/webcat/navi/productInfo/pd/b228664a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825" y="2254037"/>
            <a:ext cx="887314" cy="9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files.pepperl-fuchs.com/webcat/navi/productInfo/pd/b233732a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36" y="5363221"/>
            <a:ext cx="887442" cy="97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files.pepperl-fuchs.com/webcat/navi/productInfo/pd/b236724a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25" y="5029356"/>
            <a:ext cx="607027" cy="6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files.pepperl-fuchs.com/webcat/navi/productInfo/pd/b235707a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717" y="4868898"/>
            <a:ext cx="738534" cy="8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files.pepperl-fuchs.com/webcat/navi/productInfo/pd/b240765a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18" y="4114751"/>
            <a:ext cx="714164" cy="7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files.pepperl-fuchs.com/webcat/navi/productInfo/pd/b238016a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184" y="6095201"/>
            <a:ext cx="524207" cy="57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files.pepperl-fuchs.com/webcat/navi/productInfo/pd/b239734a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60" y="5562468"/>
            <a:ext cx="850783" cy="93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s://files.pepperl-fuchs.com/webcat/navi/productInfo/pd/b241178a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21" y="5574993"/>
            <a:ext cx="997918" cy="10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s://files.pepperl-fuchs.com/webcat/navi/productInfo/pd/b240761a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97" y="4269605"/>
            <a:ext cx="1107529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274213"/>
              </p:ext>
            </p:extLst>
          </p:nvPr>
        </p:nvGraphicFramePr>
        <p:xfrm>
          <a:off x="140252" y="1613405"/>
          <a:ext cx="6948264" cy="3711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9420"/>
                <a:gridCol w="1368152"/>
                <a:gridCol w="1512168"/>
                <a:gridCol w="1348524"/>
              </a:tblGrid>
              <a:tr h="5775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LF 125 </a:t>
                      </a:r>
                      <a:r>
                        <a:rPr lang="ru-RU" sz="1400" noProof="0" dirty="0" smtClean="0">
                          <a:effectLst/>
                        </a:rPr>
                        <a:t>кГц</a:t>
                      </a:r>
                      <a:endParaRPr lang="en-US" sz="1400" noProof="0" dirty="0">
                        <a:effectLst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HF 13,56 </a:t>
                      </a:r>
                      <a:r>
                        <a:rPr lang="ru-RU" sz="1400" noProof="0" dirty="0" err="1" smtClean="0">
                          <a:effectLst/>
                        </a:rPr>
                        <a:t>мГц</a:t>
                      </a:r>
                      <a:endParaRPr lang="en-US" sz="1400" noProof="0" dirty="0" smtClean="0">
                        <a:effectLst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noProof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</a:rPr>
                        <a:t>UHF 900 </a:t>
                      </a:r>
                      <a:r>
                        <a:rPr lang="ru-RU" sz="1400" noProof="0" dirty="0" err="1" smtClean="0">
                          <a:effectLst/>
                        </a:rPr>
                        <a:t>мГц</a:t>
                      </a:r>
                      <a:endParaRPr lang="en-US" sz="1400" noProof="0" dirty="0">
                        <a:effectLst/>
                      </a:endParaRPr>
                    </a:p>
                  </a:txBody>
                  <a:tcPr marL="68577" marR="68577" marT="0" marB="0"/>
                </a:tc>
              </a:tr>
              <a:tr h="359824">
                <a:tc>
                  <a:txBody>
                    <a:bodyPr/>
                    <a:lstStyle/>
                    <a:p>
                      <a:pPr marL="0" marR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effectLst/>
                        </a:rPr>
                        <a:t>Максимальное расстояние чтения-записи, мм</a:t>
                      </a:r>
                      <a:endParaRPr lang="en-US" sz="1400" b="1" kern="1200" noProof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2...140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2...150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0…4000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Установка метки заподлицо в металл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noProof="0" dirty="0" smtClean="0">
                          <a:effectLst/>
                          <a:latin typeface="+mj-lt"/>
                        </a:rPr>
                        <a:t>+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Установка метки на металл/неметалл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noProof="0" dirty="0" smtClean="0">
                          <a:effectLst/>
                        </a:rPr>
                        <a:t>Диапазон эксплуатационных температур, </a:t>
                      </a:r>
                      <a:r>
                        <a:rPr lang="en-US" sz="1400" noProof="0" dirty="0" smtClean="0">
                          <a:effectLst/>
                        </a:rPr>
                        <a:t>°C</a:t>
                      </a:r>
                      <a:endParaRPr lang="en-US" sz="14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-40…+120 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-40…+220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-40…+85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r>
                        <a:rPr lang="ru-RU" sz="1400" noProof="0" dirty="0" smtClean="0"/>
                        <a:t>Максимальный класс защиты</a:t>
                      </a:r>
                      <a:endParaRPr lang="en-US" sz="14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IP68/IP69K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IP68/IP69K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IP68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pPr marL="0" marR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Скорость обмена данными между головкой и меткой кбит/с</a:t>
                      </a:r>
                      <a:endParaRPr lang="en-US" sz="1400" b="1" kern="1200" noProof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2…10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ru-RU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de-DE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de-DE" sz="1400" b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</a:tr>
              <a:tr h="359824">
                <a:tc>
                  <a:txBody>
                    <a:bodyPr/>
                    <a:lstStyle/>
                    <a:p>
                      <a:pPr marL="0" marR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effectLst/>
                        </a:rPr>
                        <a:t>Метки только для чтения</a:t>
                      </a:r>
                      <a:endParaRPr lang="en-US" sz="1400" b="1" kern="1200" noProof="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noProof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400" b="1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+mj-lt"/>
                      </a:endParaRPr>
                    </a:p>
                  </a:txBody>
                  <a:tcPr marL="68577" marR="68577" marT="0" marB="0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marL="68577" marR="6857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8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+F Design">
  <a:themeElements>
    <a:clrScheme name="Pepperl+Fuchs 2014">
      <a:dk1>
        <a:srgbClr val="000000"/>
      </a:dk1>
      <a:lt1>
        <a:srgbClr val="FFFFFF"/>
      </a:lt1>
      <a:dk2>
        <a:srgbClr val="425563"/>
      </a:dk2>
      <a:lt2>
        <a:srgbClr val="B3BBC1"/>
      </a:lt2>
      <a:accent1>
        <a:srgbClr val="00A587"/>
      </a:accent1>
      <a:accent2>
        <a:srgbClr val="D0DF00"/>
      </a:accent2>
      <a:accent3>
        <a:srgbClr val="8DC8E8"/>
      </a:accent3>
      <a:accent4>
        <a:srgbClr val="EAAA00"/>
      </a:accent4>
      <a:accent5>
        <a:srgbClr val="FF6A39"/>
      </a:accent5>
      <a:accent6>
        <a:srgbClr val="7D2248"/>
      </a:accent6>
      <a:hlink>
        <a:srgbClr val="00A587"/>
      </a:hlink>
      <a:folHlink>
        <a:srgbClr val="8E99A1"/>
      </a:folHlink>
    </a:clrScheme>
    <a:fontScheme name="Pe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_PPT-Master_EN" id="{0C1F392D-2C75-48DF-BAC8-9290C41E60B5}" vid="{38DDBEFF-51B8-4AE2-B8A0-24BD4A46563C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pperl+Fuchs 2014">
    <a:dk1>
      <a:srgbClr val="000000"/>
    </a:dk1>
    <a:lt1>
      <a:srgbClr val="FFFFFF"/>
    </a:lt1>
    <a:dk2>
      <a:srgbClr val="425563"/>
    </a:dk2>
    <a:lt2>
      <a:srgbClr val="B3BBC1"/>
    </a:lt2>
    <a:accent1>
      <a:srgbClr val="00A587"/>
    </a:accent1>
    <a:accent2>
      <a:srgbClr val="D0DF00"/>
    </a:accent2>
    <a:accent3>
      <a:srgbClr val="8DC8E8"/>
    </a:accent3>
    <a:accent4>
      <a:srgbClr val="EAAA00"/>
    </a:accent4>
    <a:accent5>
      <a:srgbClr val="FF6A39"/>
    </a:accent5>
    <a:accent6>
      <a:srgbClr val="7D2248"/>
    </a:accent6>
    <a:hlink>
      <a:srgbClr val="00A587"/>
    </a:hlink>
    <a:folHlink>
      <a:srgbClr val="8E99A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3479</TotalTime>
  <Words>2071</Words>
  <Application>Microsoft Office PowerPoint</Application>
  <PresentationFormat>On-screen Show (4:3)</PresentationFormat>
  <Paragraphs>493</Paragraphs>
  <Slides>52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ＭＳ Ｐゴシック</vt:lpstr>
      <vt:lpstr>Arial</vt:lpstr>
      <vt:lpstr>Calibri</vt:lpstr>
      <vt:lpstr>Times</vt:lpstr>
      <vt:lpstr>Times New Roman</vt:lpstr>
      <vt:lpstr>Wingdings</vt:lpstr>
      <vt:lpstr>P+F Design</vt:lpstr>
      <vt:lpstr>CorelPhotoPaint.Image.8</vt:lpstr>
      <vt:lpstr>Picture</vt:lpstr>
      <vt:lpstr>PowerPoint Presentation</vt:lpstr>
      <vt:lpstr>Системы радиочастотной и оптической идентификации компании Pepperl+Fuchs</vt:lpstr>
      <vt:lpstr>Ключевые технологии для Industry 4.0</vt:lpstr>
      <vt:lpstr>Идентификация объектов</vt:lpstr>
      <vt:lpstr>Системы радиочастотной идентификации</vt:lpstr>
      <vt:lpstr>Головки чтения - записи и метки</vt:lpstr>
      <vt:lpstr>Головки чтения - записи и метки. </vt:lpstr>
      <vt:lpstr>Головки чтения – записи и метки</vt:lpstr>
      <vt:lpstr>Обзор меток RFID</vt:lpstr>
      <vt:lpstr>Обзор головок RFID</vt:lpstr>
      <vt:lpstr>Типичное применение LF систем</vt:lpstr>
      <vt:lpstr>Типичное применение HF систем</vt:lpstr>
      <vt:lpstr>Типичное применение UHF систем</vt:lpstr>
      <vt:lpstr>Интерфейсные модули RFID</vt:lpstr>
      <vt:lpstr>Интерфейсные модули</vt:lpstr>
      <vt:lpstr>Интерфейсные модули</vt:lpstr>
      <vt:lpstr>Интерфейсные модули</vt:lpstr>
      <vt:lpstr>RFID станции чтения/записи RS485 </vt:lpstr>
      <vt:lpstr>RFID станции чтения/записи RS485 </vt:lpstr>
      <vt:lpstr>RFID станции чтения/записи с IO-Link</vt:lpstr>
      <vt:lpstr>RFID станции чтения/записи с IO-Link</vt:lpstr>
      <vt:lpstr>RFID Ручные сканеры</vt:lpstr>
      <vt:lpstr>Достоинства RFID идентификации</vt:lpstr>
      <vt:lpstr>Системы оптической идентификации Pepperl+Fuchs</vt:lpstr>
      <vt:lpstr>Стационарные считыватели кода</vt:lpstr>
      <vt:lpstr>Надежное считывание на отражающих поверхностях</vt:lpstr>
      <vt:lpstr>Большая глубина резкости</vt:lpstr>
      <vt:lpstr>Проверка и сравнение</vt:lpstr>
      <vt:lpstr>Многооконность</vt:lpstr>
      <vt:lpstr>Системы оптической идентификации Pepperl+Fuchs</vt:lpstr>
      <vt:lpstr>Сканеры штрих-кодов: Стацинарные</vt:lpstr>
      <vt:lpstr>VB6-240: Особенности</vt:lpstr>
      <vt:lpstr>VB14N: Особенности</vt:lpstr>
      <vt:lpstr>VB14N-T: Сканер для работы в холоде</vt:lpstr>
      <vt:lpstr>VB24: Особенности</vt:lpstr>
      <vt:lpstr>VB24: Передовая реконструкция кода</vt:lpstr>
      <vt:lpstr>VB14N / VB24:Соединение в сеть</vt:lpstr>
      <vt:lpstr>VB34: Особенности</vt:lpstr>
      <vt:lpstr>Сканеры штрих-кодов: Ручные</vt:lpstr>
      <vt:lpstr>Ручные сканеры: основные особенности</vt:lpstr>
      <vt:lpstr>OHV300: Особенности</vt:lpstr>
      <vt:lpstr>OHV300: Зарядная станция</vt:lpstr>
      <vt:lpstr>OHV200-: Bluetooth DPM ручной сканер</vt:lpstr>
      <vt:lpstr>Ручные сканеры: коды разных типов</vt:lpstr>
      <vt:lpstr>Vision Configurator: форматирование результата</vt:lpstr>
      <vt:lpstr>Системы оптической идентификации Pepperl+Fuchs</vt:lpstr>
      <vt:lpstr>OIT Системы</vt:lpstr>
      <vt:lpstr>OIT Система</vt:lpstr>
      <vt:lpstr>Кодовые пластины:</vt:lpstr>
      <vt:lpstr>OIT:  Варианты</vt:lpstr>
      <vt:lpstr>OIT:  OIT500 (OIT500-F113-B12-CB)</vt:lpstr>
      <vt:lpstr>PowerPoint Presentation</vt:lpstr>
    </vt:vector>
  </TitlesOfParts>
  <Company>Pepperl+Fuchs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Kuzmin Alexander</dc:creator>
  <cp:lastModifiedBy>Kuzmin Alexander</cp:lastModifiedBy>
  <cp:revision>222</cp:revision>
  <cp:lastPrinted>2018-04-16T09:10:39Z</cp:lastPrinted>
  <dcterms:created xsi:type="dcterms:W3CDTF">2018-04-04T05:39:06Z</dcterms:created>
  <dcterms:modified xsi:type="dcterms:W3CDTF">2018-04-19T07:56:40Z</dcterms:modified>
</cp:coreProperties>
</file>