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1"/>
  </p:sldMasterIdLst>
  <p:notesMasterIdLst>
    <p:notesMasterId r:id="rId26"/>
  </p:notesMasterIdLst>
  <p:handoutMasterIdLst>
    <p:handoutMasterId r:id="rId27"/>
  </p:handoutMasterIdLst>
  <p:sldIdLst>
    <p:sldId id="353" r:id="rId2"/>
    <p:sldId id="3256" r:id="rId3"/>
    <p:sldId id="1487" r:id="rId4"/>
    <p:sldId id="3255" r:id="rId5"/>
    <p:sldId id="577" r:id="rId6"/>
    <p:sldId id="3257" r:id="rId7"/>
    <p:sldId id="1482" r:id="rId8"/>
    <p:sldId id="606" r:id="rId9"/>
    <p:sldId id="1474" r:id="rId10"/>
    <p:sldId id="1467" r:id="rId11"/>
    <p:sldId id="423" r:id="rId12"/>
    <p:sldId id="614" r:id="rId13"/>
    <p:sldId id="1468" r:id="rId14"/>
    <p:sldId id="1476" r:id="rId15"/>
    <p:sldId id="1469" r:id="rId16"/>
    <p:sldId id="1471" r:id="rId17"/>
    <p:sldId id="1483" r:id="rId18"/>
    <p:sldId id="1480" r:id="rId19"/>
    <p:sldId id="1478" r:id="rId20"/>
    <p:sldId id="1479" r:id="rId21"/>
    <p:sldId id="1481" r:id="rId22"/>
    <p:sldId id="617" r:id="rId23"/>
    <p:sldId id="560" r:id="rId24"/>
    <p:sldId id="1475" r:id="rId25"/>
  </p:sldIdLst>
  <p:sldSz cx="12190413" cy="6859588"/>
  <p:notesSz cx="6858000" cy="9144000"/>
  <p:defaultTextStyle>
    <a:defPPr>
      <a:defRPr lang="de-DE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300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3657">
          <p15:clr>
            <a:srgbClr val="A4A3A4"/>
          </p15:clr>
        </p15:guide>
        <p15:guide id="6" orient="horz" pos="3838">
          <p15:clr>
            <a:srgbClr val="A4A3A4"/>
          </p15:clr>
        </p15:guide>
        <p15:guide id="7" orient="horz" pos="4065">
          <p15:clr>
            <a:srgbClr val="A4A3A4"/>
          </p15:clr>
        </p15:guide>
        <p15:guide id="8" pos="7332">
          <p15:clr>
            <a:srgbClr val="A4A3A4"/>
          </p15:clr>
        </p15:guide>
        <p15:guide id="9" pos="5064">
          <p15:clr>
            <a:srgbClr val="A4A3A4"/>
          </p15:clr>
        </p15:guide>
        <p15:guide id="10" pos="346">
          <p15:clr>
            <a:srgbClr val="A4A3A4"/>
          </p15:clr>
        </p15:guide>
        <p15:guide id="11" pos="2705">
          <p15:clr>
            <a:srgbClr val="A4A3A4"/>
          </p15:clr>
        </p15:guide>
        <p15:guide id="12" pos="3794">
          <p15:clr>
            <a:srgbClr val="A4A3A4"/>
          </p15:clr>
        </p15:guide>
        <p15:guide id="13" pos="3884">
          <p15:clr>
            <a:srgbClr val="A4A3A4"/>
          </p15:clr>
        </p15:guide>
        <p15:guide id="14" pos="2614">
          <p15:clr>
            <a:srgbClr val="A4A3A4"/>
          </p15:clr>
        </p15:guide>
        <p15:guide id="15" pos="4973">
          <p15:clr>
            <a:srgbClr val="A4A3A4"/>
          </p15:clr>
        </p15:guide>
        <p15:guide id="1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FF"/>
    <a:srgbClr val="99CCFF"/>
    <a:srgbClr val="99FFCC"/>
    <a:srgbClr val="FFCC00"/>
    <a:srgbClr val="FFFF00"/>
    <a:srgbClr val="FF9933"/>
    <a:srgbClr val="FF9900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2761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348" y="96"/>
      </p:cViewPr>
      <p:guideLst>
        <p:guide orient="horz" pos="2160"/>
        <p:guide orient="horz" pos="572"/>
        <p:guide orient="horz" pos="300"/>
        <p:guide orient="horz" pos="981"/>
        <p:guide orient="horz" pos="3657"/>
        <p:guide orient="horz" pos="3838"/>
        <p:guide orient="horz" pos="4065"/>
        <p:guide pos="7332"/>
        <p:guide pos="5064"/>
        <p:guide pos="346"/>
        <p:guide pos="2705"/>
        <p:guide pos="3794"/>
        <p:guide pos="3884"/>
        <p:guide pos="2614"/>
        <p:guide pos="497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244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82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05EE6-0555-4BD3-8EFF-7860A0E7DA14}" type="datetimeFigureOut">
              <a:rPr lang="de-DE" smtClean="0">
                <a:latin typeface="Arial" panose="020B0604020202020204" pitchFamily="34" charset="0"/>
              </a:rPr>
              <a:t>12.03.2021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E346A-0122-46E4-AECE-C481893FBCB9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20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8DD35AF-E6AE-4141-BF45-E7C4E548BFFD}" type="datetimeFigureOut">
              <a:rPr lang="de-DE" smtClean="0"/>
              <a:pPr/>
              <a:t>12.03.2021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170224-FE03-429C-83B7-DC36E71A855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82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4094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8345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92596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36847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1098" indent="-204094" algn="l" defTabSz="1088502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70224-FE03-429C-83B7-DC36E71A855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0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01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2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CFFB2-F5F0-4DFD-85C9-C58F55FE6C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1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70224-FE03-429C-83B7-DC36E71A8559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88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welcome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8" t="4597"/>
          <a:stretch/>
        </p:blipFill>
        <p:spPr bwMode="auto">
          <a:xfrm>
            <a:off x="4294188" y="1557794"/>
            <a:ext cx="7331099" cy="42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  <p:sp>
        <p:nvSpPr>
          <p:cNvPr id="9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</p:spTree>
    <p:extLst>
      <p:ext uri="{BB962C8B-B14F-4D97-AF65-F5344CB8AC3E}">
        <p14:creationId xmlns:p14="http://schemas.microsoft.com/office/powerpoint/2010/main" val="36260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2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an important statement or result.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05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highligh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3754800"/>
            <a:ext cx="12190413" cy="2052000"/>
          </a:xfrm>
          <a:prstGeom prst="rect">
            <a:avLst/>
          </a:prstGeom>
          <a:solidFill>
            <a:schemeClr val="accent3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a core information or strategic statement.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205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5806800"/>
          </a:xfrm>
          <a:prstGeom prst="rect">
            <a:avLst/>
          </a:prstGeom>
          <a:solidFill>
            <a:schemeClr val="accent2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For important summaries.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755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16 quot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12190412" cy="6859588"/>
          </a:xfrm>
          <a:prstGeom prst="rect">
            <a:avLst/>
          </a:prstGeom>
          <a:solidFill>
            <a:schemeClr val="tx1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800" baseline="0">
                <a:solidFill>
                  <a:schemeClr val="bg1"/>
                </a:solidFill>
              </a:defRPr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In exceptional cases, a special</a:t>
            </a:r>
            <a:br>
              <a:rPr lang="en-US" noProof="0" dirty="0"/>
            </a:br>
            <a:r>
              <a:rPr lang="en-US" noProof="0" dirty="0"/>
              <a:t>core information or strategic statement.</a:t>
            </a:r>
          </a:p>
        </p:txBody>
      </p:sp>
    </p:spTree>
    <p:extLst>
      <p:ext uri="{BB962C8B-B14F-4D97-AF65-F5344CB8AC3E}">
        <p14:creationId xmlns:p14="http://schemas.microsoft.com/office/powerpoint/2010/main" val="7857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67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774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 table and diagram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diagram, </a:t>
            </a:r>
            <a:r>
              <a:rPr lang="en-US" noProof="0" dirty="0" err="1"/>
              <a:t>smartart</a:t>
            </a:r>
            <a:r>
              <a:rPr lang="en-US" noProof="0" dirty="0"/>
              <a:t> or table.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38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5805488"/>
            <a:ext cx="7488250" cy="216445"/>
          </a:xfrm>
        </p:spPr>
        <p:txBody>
          <a:bodyPr tIns="36000" bIns="36000"/>
          <a:lstStyle>
            <a:lvl1pPr marL="0" indent="0" algn="l">
              <a:spcBef>
                <a:spcPts val="0"/>
              </a:spcBef>
              <a:buNone/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11088000" cy="4248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811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/>
            </a:lvl7pPr>
          </a:lstStyle>
          <a:p>
            <a:pPr lvl="0"/>
            <a:r>
              <a:rPr lang="en-US" noProof="0" dirty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85750">
              <a:buSzPct val="130000"/>
              <a:buFontTx/>
              <a:buBlip>
                <a:blip r:embed="rId2"/>
              </a:buBlip>
              <a:defRPr baseline="0">
                <a:solidFill>
                  <a:schemeClr val="tx1"/>
                </a:solidFill>
              </a:defRPr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defRPr>
                <a:solidFill>
                  <a:schemeClr val="tx1"/>
                </a:solidFill>
              </a:defRPr>
            </a:lvl6pPr>
            <a:lvl7pPr marL="2520000" marR="0" indent="-2700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7pPr>
            <a:lvl8pPr marL="2880000" indent="0">
              <a:buNone/>
              <a:defRPr/>
            </a:lvl8pPr>
          </a:lstStyle>
          <a:p>
            <a:pPr lvl="0"/>
            <a:r>
              <a:rPr lang="en-US" noProof="0" dirty="0"/>
              <a:t>Click to insert benefit.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819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7207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978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1207" y="1557794"/>
            <a:ext cx="11088000" cy="4248149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450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004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304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-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4295207" y="1557794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1207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107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2-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957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4295207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478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883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294800" y="1558800"/>
            <a:ext cx="7344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3600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6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22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2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idx="22" hasCustomPrompt="1"/>
          </p:nvPr>
        </p:nvSpPr>
        <p:spPr bwMode="gray">
          <a:xfrm>
            <a:off x="4295207" y="3753793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4296"/>
            <a:ext cx="3600000" cy="2051497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idx="21" hasCustomPrompt="1"/>
          </p:nvPr>
        </p:nvSpPr>
        <p:spPr bwMode="gray">
          <a:xfrm>
            <a:off x="4295207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>
              <a:defRPr lang="de-DE" dirty="0" smtClean="0"/>
            </a:lvl6pPr>
            <a:lvl7pPr>
              <a:defRPr lang="de-DE" dirty="0" smtClean="0"/>
            </a:lvl7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51207" y="468000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96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1-1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"/>
          <p:cNvSpPr>
            <a:spLocks noGrp="1"/>
          </p:cNvSpPr>
          <p:nvPr>
            <p:ph type="media" sz="quarter" idx="10" hasCustomPrompt="1"/>
          </p:nvPr>
        </p:nvSpPr>
        <p:spPr bwMode="gray">
          <a:xfrm>
            <a:off x="0" y="0"/>
            <a:ext cx="12190413" cy="6859588"/>
          </a:xfrm>
        </p:spPr>
        <p:txBody>
          <a:bodyPr lIns="540000" tIns="540000" rIns="540000" bIns="540000" anchor="ctr" anchorCtr="1"/>
          <a:lstStyle>
            <a:lvl1pPr marL="18000" indent="0">
              <a:buNone/>
              <a:defRPr/>
            </a:lvl1pPr>
          </a:lstStyle>
          <a:p>
            <a:r>
              <a:rPr lang="en-US" noProof="0" dirty="0"/>
              <a:t>Add </a:t>
            </a:r>
            <a:r>
              <a:rPr lang="en-US" noProof="0" dirty="0" err="1"/>
              <a:t>MediaClip</a:t>
            </a:r>
            <a:r>
              <a:rPr lang="en-US" noProof="0" dirty="0"/>
              <a:t> by clicking on symbol.</a:t>
            </a:r>
          </a:p>
        </p:txBody>
      </p:sp>
    </p:spTree>
    <p:extLst>
      <p:ext uri="{BB962C8B-B14F-4D97-AF65-F5344CB8AC3E}">
        <p14:creationId xmlns:p14="http://schemas.microsoft.com/office/powerpoint/2010/main" val="2632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473794"/>
            <a:ext cx="11088000" cy="1332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12189600" cy="43272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2" name="Foliennummernplatzhalter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517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3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038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3600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spcBef>
                <a:spcPts val="1000"/>
              </a:spcBef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4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287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2566958" y="1413514"/>
            <a:ext cx="7056498" cy="4679311"/>
          </a:xfrm>
          <a:prstGeom prst="rect">
            <a:avLst/>
          </a:prstGeom>
        </p:spPr>
      </p:pic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8451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4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887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10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11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9533207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7287606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2" name="Textplatzhalter 9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042004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96402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544579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9533207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8" name="Textplatzhalter 5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287606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042004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96402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3249814"/>
            <a:ext cx="2106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description</a:t>
            </a:r>
            <a:r>
              <a:rPr lang="de-DE" noProof="0" dirty="0"/>
              <a:t>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9" name="Bildplatzhalter 10"/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533207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8" name="Bildplatzhalter 9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7287606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5042004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6" name="Bildplatzhalter 7"/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2796402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550800" y="3754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2" name="Bildplatzhalter 5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9533207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7287606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042004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2796402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1558800"/>
            <a:ext cx="2106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marR="0" indent="0" algn="ctr" defTabSz="1088502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31" name="Textplatzhalter 1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4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926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8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9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2" name="Textplatzhalter 6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75207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67072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358936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2664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31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975207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67072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2" name="Bildplatzhalter 6"/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3358936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0" name="Bildplatzhalter 5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975207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358936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27" name="Textplatzhalter 1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4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243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6 pic + disc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038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4" name="Textplatzhalter 6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294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5446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038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94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3250800"/>
            <a:ext cx="3600000" cy="360000"/>
          </a:xfrm>
          <a:prstGeom prst="rect">
            <a:avLst/>
          </a:prstGeom>
        </p:spPr>
        <p:txBody>
          <a:bodyPr tIns="0" bIns="0" anchor="ctr" anchorCtr="0"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description for the picture.</a:t>
            </a:r>
          </a:p>
        </p:txBody>
      </p:sp>
      <p:sp>
        <p:nvSpPr>
          <p:cNvPr id="31" name="Bildplatzhalter 6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8038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4294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30" name="Bildplatzhalter 4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550800" y="3754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8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94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3600000" cy="169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23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90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4 pic + text,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5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975207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67072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58936" y="3753794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0800" y="3753794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975207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167072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58936" y="1558800"/>
            <a:ext cx="2664000" cy="2052000"/>
          </a:xfrm>
          <a:prstGeom prst="rect">
            <a:avLst/>
          </a:prstGeom>
        </p:spPr>
        <p:txBody>
          <a:bodyPr tIns="72000" bIns="72000"/>
          <a:lstStyle>
            <a:lvl1pPr marL="0" indent="0" algn="l">
              <a:buFontTx/>
              <a:buNone/>
              <a:defRPr/>
            </a:lvl1pPr>
            <a:lvl2pPr marL="632408" indent="0">
              <a:buFontTx/>
              <a:buNone/>
              <a:defRPr/>
            </a:lvl2pPr>
            <a:lvl3pPr marL="1108627" indent="0">
              <a:buFontTx/>
              <a:buNone/>
              <a:defRPr/>
            </a:lvl3pPr>
            <a:lvl4pPr marL="1652878" indent="0">
              <a:buFontTx/>
              <a:buNone/>
              <a:defRPr/>
            </a:lvl4pPr>
            <a:lvl5pPr marL="1925004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1558800"/>
            <a:ext cx="2664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9" name="Textplatzhalter 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663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title, 4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5"/>
          <p:cNvSpPr>
            <a:spLocks noGrp="1"/>
          </p:cNvSpPr>
          <p:nvPr>
            <p:ph idx="16" hasCustomPrompt="1"/>
          </p:nvPr>
        </p:nvSpPr>
        <p:spPr bwMode="gray">
          <a:xfrm>
            <a:off x="6166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idx="15" hasCustomPrompt="1"/>
          </p:nvPr>
        </p:nvSpPr>
        <p:spPr bwMode="gray">
          <a:xfrm>
            <a:off x="550800" y="3753794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9" name="Textplatzhalter 3"/>
          <p:cNvSpPr>
            <a:spLocks noGrp="1"/>
          </p:cNvSpPr>
          <p:nvPr>
            <p:ph idx="14" hasCustomPrompt="1"/>
          </p:nvPr>
        </p:nvSpPr>
        <p:spPr bwMode="gray">
          <a:xfrm>
            <a:off x="6166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5472000" cy="20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252000" tIns="252000" rIns="252000" bIns="25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29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6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4485272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3022036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13212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336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pic +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8800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294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550800" y="4852472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4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noProof="0" dirty="0"/>
              <a:t>Click to insert text.</a:t>
            </a:r>
          </a:p>
        </p:txBody>
      </p:sp>
      <p:sp>
        <p:nvSpPr>
          <p:cNvPr id="37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58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6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294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50800" y="265669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4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294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3600000" cy="954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6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496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8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platzhalter 9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5207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6" name="Textplatzhalter 8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167072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5" name="Textplatzhalter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58936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3" name="Textplatzhalter 5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975207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167072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1" name="Textplatzhalt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58936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550800" y="1558800"/>
            <a:ext cx="2664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5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230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5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8039207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295206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50800" y="3754800"/>
            <a:ext cx="3600000" cy="205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252000" tIns="252000" rIns="252000" bIns="25200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to insert text.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1" name="Textplatzhalter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484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551207" y="1557794"/>
            <a:ext cx="11088000" cy="4248150"/>
          </a:xfrm>
          <a:prstGeom prst="rect">
            <a:avLst/>
          </a:prstGeom>
        </p:spPr>
      </p:pic>
      <p:sp>
        <p:nvSpPr>
          <p:cNvPr id="6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7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281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  text +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39207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95206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9" name="Bildplatzhalt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50800" y="3754800"/>
            <a:ext cx="3600000" cy="2052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00" y="1558800"/>
            <a:ext cx="7344000" cy="2052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en-US" noProof="0" dirty="0"/>
              <a:t>Click to insert text.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92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15 title, 1-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insert the topic of the slide</a:t>
            </a:r>
            <a:endParaRPr lang="de-DE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9577" y="453080"/>
            <a:ext cx="10750489" cy="4318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400" baseline="0"/>
            </a:lvl1pPr>
            <a:lvl2pPr marL="474002" indent="0">
              <a:buNone/>
              <a:defRPr/>
            </a:lvl2pPr>
            <a:lvl3pPr marL="948004" indent="0">
              <a:buNone/>
              <a:defRPr/>
            </a:lvl3pPr>
            <a:lvl4pPr marL="1434705" indent="0">
              <a:buNone/>
              <a:defRPr/>
            </a:lvl4pPr>
            <a:lvl5pPr marL="1917172" indent="0">
              <a:buNone/>
              <a:defRPr/>
            </a:lvl5pPr>
          </a:lstStyle>
          <a:p>
            <a:pPr lvl="0"/>
            <a:r>
              <a:rPr lang="en-US" dirty="0"/>
              <a:t>Please insert the name of the chapter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9" hasCustomPrompt="1"/>
          </p:nvPr>
        </p:nvSpPr>
        <p:spPr>
          <a:xfrm>
            <a:off x="719574" y="1748773"/>
            <a:ext cx="4031726" cy="3889217"/>
          </a:xfrm>
        </p:spPr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20" hasCustomPrompt="1"/>
          </p:nvPr>
        </p:nvSpPr>
        <p:spPr>
          <a:xfrm>
            <a:off x="4943890" y="1748773"/>
            <a:ext cx="6526950" cy="3889217"/>
          </a:xfrm>
        </p:spPr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4688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start standar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549274" y="1557337"/>
            <a:ext cx="11088000" cy="4247271"/>
          </a:xfrm>
          <a:prstGeom prst="rect">
            <a:avLst/>
          </a:prstGeom>
        </p:spPr>
      </p:pic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58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end thank yo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8" t="1055" r="-2668"/>
          <a:stretch/>
        </p:blipFill>
        <p:spPr bwMode="auto">
          <a:xfrm>
            <a:off x="4294188" y="1557338"/>
            <a:ext cx="7345361" cy="42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49275" y="1557338"/>
            <a:ext cx="3598329" cy="4248150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7" name="Textplatzhalter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275" y="468000"/>
            <a:ext cx="11088000" cy="431800"/>
          </a:xfrm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insert: Name of the speaker / Title or department of the speaker / Date</a:t>
            </a:r>
          </a:p>
        </p:txBody>
      </p:sp>
      <p:sp>
        <p:nvSpPr>
          <p:cNvPr id="1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5" y="907200"/>
            <a:ext cx="11087999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639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f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7513" y="1557794"/>
            <a:ext cx="3600000" cy="4247693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0" indent="-285750" algn="ctr">
              <a:buNone/>
              <a:defRPr lang="de-DE" dirty="0"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207" y="1557794"/>
            <a:ext cx="7344000" cy="432000"/>
          </a:xfrm>
          <a:solidFill>
            <a:schemeClr val="accent1"/>
          </a:solidFill>
        </p:spPr>
        <p:txBody>
          <a:bodyPr/>
          <a:lstStyle>
            <a:lvl1pPr marL="1800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Auszeichnung</a:t>
            </a:r>
          </a:p>
        </p:txBody>
      </p:sp>
      <p:sp>
        <p:nvSpPr>
          <p:cNvPr id="8" name="Textplatzhalter 1"/>
          <p:cNvSpPr>
            <a:spLocks noGrp="1"/>
          </p:cNvSpPr>
          <p:nvPr>
            <p:ph idx="1" hasCustomPrompt="1"/>
          </p:nvPr>
        </p:nvSpPr>
        <p:spPr bwMode="gray">
          <a:xfrm>
            <a:off x="551207" y="1557794"/>
            <a:ext cx="7056000" cy="4248000"/>
          </a:xfrm>
          <a:prstGeom prst="rect">
            <a:avLst/>
          </a:prstGeom>
        </p:spPr>
        <p:txBody>
          <a:bodyPr vert="horz" lIns="7200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Please insert the name of Chapter 1 …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274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Agenda</a:t>
            </a:r>
          </a:p>
        </p:txBody>
      </p:sp>
      <p:sp>
        <p:nvSpPr>
          <p:cNvPr id="11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en-US" noProof="0" dirty="0"/>
              <a:t>Please insert the topic of the presentation</a:t>
            </a:r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 noProof="0" dirty="0"/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37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 title, 1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207" y="1557794"/>
            <a:ext cx="7344000" cy="4248000"/>
          </a:xfrm>
          <a:noFill/>
          <a:ln>
            <a:noFill/>
          </a:ln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8" name="Textplatzhalter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07" y="467175"/>
            <a:ext cx="11088000" cy="432000"/>
          </a:xfrm>
          <a:noFill/>
        </p:spPr>
        <p:txBody>
          <a:bodyPr tIns="0" b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noProof="0" dirty="0"/>
              <a:t>Please insert the name of the chapter</a:t>
            </a:r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 noProof="0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81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_2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39207" y="1558800"/>
            <a:ext cx="3600000" cy="4248000"/>
          </a:xfrm>
          <a:prstGeom prst="rect">
            <a:avLst/>
          </a:prstGeom>
          <a:solidFill>
            <a:schemeClr val="bg1"/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noProof="0" dirty="0"/>
              <a:t>Please insert a picture.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5" hasCustomPrompt="1"/>
          </p:nvPr>
        </p:nvSpPr>
        <p:spPr bwMode="gray">
          <a:xfrm>
            <a:off x="550800" y="1558800"/>
            <a:ext cx="7344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0" marR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0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00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0" marR="0" lvl="0" indent="-27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insert text. For further chart layouts, please refer to Layout.</a:t>
            </a:r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00" y="907200"/>
            <a:ext cx="11088000" cy="648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467175"/>
            <a:ext cx="11088000" cy="4320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dirty="0"/>
              <a:t>Please insert the name of the chapter</a:t>
            </a:r>
          </a:p>
        </p:txBody>
      </p:sp>
      <p:sp>
        <p:nvSpPr>
          <p:cNvPr id="3" name="Fußzeilenplatzhalter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de-DE" noProof="0" dirty="0"/>
          </a:p>
        </p:txBody>
      </p:sp>
      <p:sp>
        <p:nvSpPr>
          <p:cNvPr id="5" name="Foliennummernplatzhalt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89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29492" y="6120000"/>
            <a:ext cx="3760921" cy="438876"/>
          </a:xfrm>
          <a:prstGeom prst="rect">
            <a:avLst/>
          </a:prstGeom>
        </p:spPr>
      </p:pic>
      <p:grpSp>
        <p:nvGrpSpPr>
          <p:cNvPr id="47" name="Vermaßung"/>
          <p:cNvGrpSpPr/>
          <p:nvPr/>
        </p:nvGrpSpPr>
        <p:grpSpPr bwMode="gray">
          <a:xfrm>
            <a:off x="-345996" y="-294916"/>
            <a:ext cx="12338928" cy="7453932"/>
            <a:chOff x="-345996" y="-294916"/>
            <a:chExt cx="12338928" cy="7453932"/>
          </a:xfrm>
        </p:grpSpPr>
        <p:cxnSp>
          <p:nvCxnSpPr>
            <p:cNvPr id="41" name="Gerade Verbindung 40"/>
            <p:cNvCxnSpPr/>
            <p:nvPr/>
          </p:nvCxnSpPr>
          <p:spPr bwMode="gray">
            <a:xfrm flipV="1">
              <a:off x="428918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 bwMode="gray">
            <a:xfrm flipV="1">
              <a:off x="616370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 bwMode="gray">
            <a:xfrm flipV="1">
              <a:off x="8034409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Textfeld 39"/>
            <p:cNvSpPr txBox="1"/>
            <p:nvPr/>
          </p:nvSpPr>
          <p:spPr bwMode="gray">
            <a:xfrm>
              <a:off x="4277023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5,00</a:t>
              </a:r>
            </a:p>
          </p:txBody>
        </p:sp>
        <p:sp>
          <p:nvSpPr>
            <p:cNvPr id="45" name="Textfeld 39"/>
            <p:cNvSpPr txBox="1"/>
            <p:nvPr/>
          </p:nvSpPr>
          <p:spPr bwMode="gray">
            <a:xfrm>
              <a:off x="6145828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6" name="Textfeld 45"/>
            <p:cNvSpPr txBox="1"/>
            <p:nvPr/>
          </p:nvSpPr>
          <p:spPr bwMode="gray">
            <a:xfrm>
              <a:off x="8024157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</a:t>
              </a:r>
            </a:p>
          </p:txBody>
        </p:sp>
        <p:cxnSp>
          <p:nvCxnSpPr>
            <p:cNvPr id="26" name="Gerade Verbindung 25"/>
            <p:cNvCxnSpPr/>
            <p:nvPr/>
          </p:nvCxnSpPr>
          <p:spPr bwMode="gray">
            <a:xfrm flipV="1">
              <a:off x="549275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 bwMode="gray">
            <a:xfrm flipV="1">
              <a:off x="1163982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 bwMode="gray">
            <a:xfrm flipV="1">
              <a:off x="4149023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 bwMode="gray">
            <a:xfrm flipV="1">
              <a:off x="6021638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 bwMode="gray">
            <a:xfrm flipV="1">
              <a:off x="789425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feld 39"/>
            <p:cNvSpPr txBox="1"/>
            <p:nvPr/>
          </p:nvSpPr>
          <p:spPr bwMode="gray">
            <a:xfrm>
              <a:off x="11632932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25" name="Textfeld 39"/>
            <p:cNvSpPr txBox="1"/>
            <p:nvPr/>
          </p:nvSpPr>
          <p:spPr bwMode="gray">
            <a:xfrm>
              <a:off x="523081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32" name="Textfeld 39"/>
            <p:cNvSpPr txBox="1"/>
            <p:nvPr/>
          </p:nvSpPr>
          <p:spPr bwMode="gray">
            <a:xfrm>
              <a:off x="4136866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5,40</a:t>
              </a:r>
            </a:p>
          </p:txBody>
        </p:sp>
        <p:sp>
          <p:nvSpPr>
            <p:cNvPr id="38" name="Textfeld 39"/>
            <p:cNvSpPr txBox="1"/>
            <p:nvPr/>
          </p:nvSpPr>
          <p:spPr bwMode="gray">
            <a:xfrm>
              <a:off x="6005671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0" name="Textfeld 39"/>
            <p:cNvSpPr txBox="1"/>
            <p:nvPr/>
          </p:nvSpPr>
          <p:spPr bwMode="gray">
            <a:xfrm>
              <a:off x="7884000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</a:t>
              </a:r>
            </a:p>
          </p:txBody>
        </p:sp>
        <p:sp>
          <p:nvSpPr>
            <p:cNvPr id="11" name="Textfeld 39"/>
            <p:cNvSpPr txBox="1"/>
            <p:nvPr/>
          </p:nvSpPr>
          <p:spPr bwMode="gray">
            <a:xfrm>
              <a:off x="-343330" y="31882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8,20</a:t>
              </a:r>
            </a:p>
          </p:txBody>
        </p:sp>
        <p:cxnSp>
          <p:nvCxnSpPr>
            <p:cNvPr id="12" name="Gerade Verbindung 11"/>
            <p:cNvCxnSpPr/>
            <p:nvPr/>
          </p:nvCxnSpPr>
          <p:spPr bwMode="gray">
            <a:xfrm rot="5400000" flipV="1">
              <a:off x="-180000" y="3322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feld 39"/>
            <p:cNvSpPr txBox="1"/>
            <p:nvPr/>
          </p:nvSpPr>
          <p:spPr bwMode="gray">
            <a:xfrm>
              <a:off x="-345996" y="751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7,00</a:t>
              </a:r>
            </a:p>
          </p:txBody>
        </p:sp>
        <p:cxnSp>
          <p:nvCxnSpPr>
            <p:cNvPr id="14" name="Gerade Verbindung 13"/>
            <p:cNvCxnSpPr/>
            <p:nvPr/>
          </p:nvCxnSpPr>
          <p:spPr bwMode="gray">
            <a:xfrm rot="5400000" flipV="1">
              <a:off x="-180000" y="7640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Textfeld 39"/>
            <p:cNvSpPr txBox="1"/>
            <p:nvPr/>
          </p:nvSpPr>
          <p:spPr bwMode="gray">
            <a:xfrm>
              <a:off x="-345996" y="1363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5,20</a:t>
              </a:r>
            </a:p>
          </p:txBody>
        </p:sp>
        <p:cxnSp>
          <p:nvCxnSpPr>
            <p:cNvPr id="16" name="Gerade Verbindung 15"/>
            <p:cNvCxnSpPr/>
            <p:nvPr/>
          </p:nvCxnSpPr>
          <p:spPr bwMode="gray">
            <a:xfrm rot="5400000" flipV="1">
              <a:off x="-180000" y="1413794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feld 39"/>
            <p:cNvSpPr txBox="1"/>
            <p:nvPr/>
          </p:nvSpPr>
          <p:spPr bwMode="gray">
            <a:xfrm>
              <a:off x="-345996" y="566205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6,60</a:t>
              </a: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 rot="5400000" flipV="1">
              <a:off x="-165996" y="5659273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feld 39"/>
            <p:cNvSpPr txBox="1"/>
            <p:nvPr/>
          </p:nvSpPr>
          <p:spPr bwMode="gray">
            <a:xfrm>
              <a:off x="-345996" y="593465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7,40</a:t>
              </a:r>
            </a:p>
          </p:txBody>
        </p:sp>
        <p:cxnSp>
          <p:nvCxnSpPr>
            <p:cNvPr id="20" name="Gerade Verbindung 19"/>
            <p:cNvCxnSpPr/>
            <p:nvPr/>
          </p:nvCxnSpPr>
          <p:spPr bwMode="gray">
            <a:xfrm rot="5400000" flipV="1">
              <a:off x="-180000" y="5948825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feld 39"/>
            <p:cNvSpPr txBox="1"/>
            <p:nvPr/>
          </p:nvSpPr>
          <p:spPr bwMode="gray">
            <a:xfrm>
              <a:off x="-345996" y="629444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8,40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 rot="5400000" flipV="1">
              <a:off x="-180000" y="6309188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PPT Version"/>
          <p:cNvSpPr txBox="1">
            <a:spLocks noChangeArrowheads="1"/>
          </p:cNvSpPr>
          <p:nvPr/>
        </p:nvSpPr>
        <p:spPr bwMode="gray">
          <a:xfrm>
            <a:off x="12221857" y="6132637"/>
            <a:ext cx="72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noAutofit/>
          </a:bodyPr>
          <a:lstStyle/>
          <a:p>
            <a:r>
              <a:rPr lang="de-DE" sz="1300" dirty="0">
                <a:solidFill>
                  <a:schemeClr val="tx1"/>
                </a:solidFill>
                <a:latin typeface="Arial" panose="020B0604020202020204" pitchFamily="34" charset="0"/>
              </a:rPr>
              <a:t>P16a -en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9275" y="907200"/>
            <a:ext cx="11087999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Please insert the topic of the slide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1"/>
          </p:nvPr>
        </p:nvSpPr>
        <p:spPr bwMode="gray">
          <a:xfrm>
            <a:off x="551207" y="1557794"/>
            <a:ext cx="11088000" cy="4248000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/>
          <a:p>
            <a:pPr marL="270000" lvl="0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dirty="0"/>
              <a:t>Click to insert text.</a:t>
            </a:r>
            <a:endParaRPr lang="en-US" noProof="0" dirty="0"/>
          </a:p>
          <a:p>
            <a:pPr marL="720000" lvl="1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Second level</a:t>
            </a:r>
          </a:p>
          <a:p>
            <a:pPr marL="1080000" lvl="2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Third level</a:t>
            </a:r>
          </a:p>
          <a:p>
            <a:pPr marL="1440000" lvl="3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Fourth level</a:t>
            </a:r>
          </a:p>
          <a:p>
            <a:pPr marL="1800000" lvl="4" indent="-270000" defTabSz="91440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Fifth level</a:t>
            </a:r>
          </a:p>
          <a:p>
            <a:pPr marL="2160000" lvl="5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Sixth level</a:t>
            </a:r>
          </a:p>
          <a:p>
            <a:pPr marL="2520000" lvl="6" indent="-270000" defTabSz="9144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en-US" noProof="0" dirty="0"/>
              <a:t>Seventh level</a:t>
            </a:r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000" y="6092825"/>
            <a:ext cx="7164000" cy="359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273" y="6092825"/>
            <a:ext cx="252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5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79" r:id="rId6"/>
    <p:sldLayoutId id="2147483680" r:id="rId7"/>
    <p:sldLayoutId id="2147483705" r:id="rId8"/>
    <p:sldLayoutId id="2147483707" r:id="rId9"/>
    <p:sldLayoutId id="2147483690" r:id="rId10"/>
    <p:sldLayoutId id="2147483709" r:id="rId11"/>
    <p:sldLayoutId id="2147483683" r:id="rId12"/>
    <p:sldLayoutId id="2147483681" r:id="rId13"/>
    <p:sldLayoutId id="2147483666" r:id="rId14"/>
    <p:sldLayoutId id="2147483667" r:id="rId15"/>
    <p:sldLayoutId id="2147483663" r:id="rId16"/>
    <p:sldLayoutId id="2147483672" r:id="rId17"/>
    <p:sldLayoutId id="2147483662" r:id="rId18"/>
    <p:sldLayoutId id="2147483660" r:id="rId19"/>
    <p:sldLayoutId id="2147483686" r:id="rId20"/>
    <p:sldLayoutId id="2147483659" r:id="rId21"/>
    <p:sldLayoutId id="2147483658" r:id="rId22"/>
    <p:sldLayoutId id="2147483699" r:id="rId23"/>
    <p:sldLayoutId id="2147483698" r:id="rId24"/>
    <p:sldLayoutId id="2147483706" r:id="rId25"/>
    <p:sldLayoutId id="2147483674" r:id="rId26"/>
    <p:sldLayoutId id="2147483708" r:id="rId27"/>
    <p:sldLayoutId id="2147483692" r:id="rId28"/>
    <p:sldLayoutId id="2147483675" r:id="rId29"/>
    <p:sldLayoutId id="2147483676" r:id="rId30"/>
    <p:sldLayoutId id="2147483673" r:id="rId31"/>
    <p:sldLayoutId id="2147483669" r:id="rId32"/>
    <p:sldLayoutId id="2147483677" r:id="rId33"/>
    <p:sldLayoutId id="2147483696" r:id="rId34"/>
    <p:sldLayoutId id="2147483695" r:id="rId35"/>
    <p:sldLayoutId id="2147483684" r:id="rId36"/>
    <p:sldLayoutId id="2147483685" r:id="rId37"/>
    <p:sldLayoutId id="2147483697" r:id="rId38"/>
    <p:sldLayoutId id="2147483689" r:id="rId39"/>
    <p:sldLayoutId id="2147483694" r:id="rId40"/>
    <p:sldLayoutId id="2147483728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2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hyperlink" Target="mailto:info@phoenixcontact.ru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user/PhoenixContactRussia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microsoft.com/office/2007/relationships/hdphoto" Target="../media/hdphoto1.wdp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"/>
          <p:cNvSpPr>
            <a:spLocks noGrp="1"/>
          </p:cNvSpPr>
          <p:nvPr>
            <p:ph type="title"/>
          </p:nvPr>
        </p:nvSpPr>
        <p:spPr>
          <a:xfrm>
            <a:off x="2219483" y="389386"/>
            <a:ext cx="8062462" cy="863601"/>
          </a:xfrm>
        </p:spPr>
        <p:txBody>
          <a:bodyPr/>
          <a:lstStyle/>
          <a:p>
            <a:pPr algn="ctr"/>
            <a:r>
              <a:rPr lang="ru-RU" sz="3200" dirty="0">
                <a:cs typeface="Times New Roman" panose="02020603050405020304" pitchFamily="18" charset="0"/>
              </a:rPr>
              <a:t>Промышленные компьютеры</a:t>
            </a:r>
            <a:br>
              <a:rPr lang="ru-RU" sz="3200" dirty="0">
                <a:cs typeface="Times New Roman" panose="02020603050405020304" pitchFamily="18" charset="0"/>
              </a:rPr>
            </a:br>
            <a:r>
              <a:rPr lang="ru-RU" sz="3200" dirty="0">
                <a:cs typeface="Times New Roman" panose="02020603050405020304" pitchFamily="18" charset="0"/>
              </a:rPr>
              <a:t>для широкого спектра задач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10</a:t>
            </a:fld>
            <a:endParaRPr lang="de-DE" noProof="0" dirty="0"/>
          </a:p>
        </p:txBody>
      </p:sp>
      <p:pic>
        <p:nvPicPr>
          <p:cNvPr id="58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2406463A-5A91-40AC-A9D1-DA48DF12A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31" t="7246" r="9962" b="4246"/>
          <a:stretch/>
        </p:blipFill>
        <p:spPr>
          <a:xfrm>
            <a:off x="2203791" y="2101640"/>
            <a:ext cx="932198" cy="83006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1" b="2325"/>
          <a:stretch/>
        </p:blipFill>
        <p:spPr bwMode="auto">
          <a:xfrm>
            <a:off x="8293265" y="2183339"/>
            <a:ext cx="1189959" cy="6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Прямоугольник 142"/>
          <p:cNvSpPr/>
          <p:nvPr/>
        </p:nvSpPr>
        <p:spPr>
          <a:xfrm>
            <a:off x="672104" y="3613565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i7</a:t>
            </a:r>
            <a:endParaRPr lang="ru-RU" sz="14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167079" y="1545351"/>
            <a:ext cx="9167385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BL2 BPC …</a:t>
            </a:r>
            <a:endParaRPr lang="ru-RU" sz="1600" b="1" dirty="0"/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D38641A8-6DA1-4DC1-AC92-C6EE16A16D7A}"/>
              </a:ext>
            </a:extLst>
          </p:cNvPr>
          <p:cNvSpPr txBox="1">
            <a:spLocks/>
          </p:cNvSpPr>
          <p:nvPr/>
        </p:nvSpPr>
        <p:spPr>
          <a:xfrm>
            <a:off x="728906" y="359764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A17A4BD0-8F6C-44E0-A044-B9936FABFF7B}"/>
              </a:ext>
            </a:extLst>
          </p:cNvPr>
          <p:cNvSpPr txBox="1">
            <a:spLocks/>
          </p:cNvSpPr>
          <p:nvPr/>
        </p:nvSpPr>
        <p:spPr>
          <a:xfrm>
            <a:off x="835687" y="791665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Блочные компьютеры </a:t>
            </a:r>
            <a:r>
              <a:rPr lang="en-US" dirty="0" err="1"/>
              <a:t>Basicline</a:t>
            </a:r>
            <a:endParaRPr lang="en-US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3AB208E-A77B-415C-851B-F1B17051446C}"/>
              </a:ext>
            </a:extLst>
          </p:cNvPr>
          <p:cNvSpPr/>
          <p:nvPr/>
        </p:nvSpPr>
        <p:spPr>
          <a:xfrm>
            <a:off x="2257425" y="4987695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1501</a:t>
            </a:r>
            <a:endParaRPr lang="ru-RU" sz="1400" dirty="0"/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93CA40DB-0E09-475F-B4F2-D8F0BABC5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0" b="4570"/>
          <a:stretch/>
        </p:blipFill>
        <p:spPr bwMode="auto">
          <a:xfrm>
            <a:off x="5262336" y="2178576"/>
            <a:ext cx="1257325" cy="67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133B7D-7076-4C3F-B06A-553C2235FD4E}"/>
              </a:ext>
            </a:extLst>
          </p:cNvPr>
          <p:cNvSpPr/>
          <p:nvPr/>
        </p:nvSpPr>
        <p:spPr>
          <a:xfrm>
            <a:off x="2176605" y="1828162"/>
            <a:ext cx="3052620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B345B33-8925-439C-B406-E561DA6587F8}"/>
              </a:ext>
            </a:extLst>
          </p:cNvPr>
          <p:cNvSpPr/>
          <p:nvPr/>
        </p:nvSpPr>
        <p:spPr>
          <a:xfrm>
            <a:off x="5229225" y="1828163"/>
            <a:ext cx="3052620" cy="142401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B966542-5AFE-495B-817C-1F6E626F9B7E}"/>
              </a:ext>
            </a:extLst>
          </p:cNvPr>
          <p:cNvSpPr/>
          <p:nvPr/>
        </p:nvSpPr>
        <p:spPr>
          <a:xfrm>
            <a:off x="8281845" y="1830019"/>
            <a:ext cx="3052620" cy="142215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2F90903-BA1A-48E6-B5D0-D2750554B628}"/>
              </a:ext>
            </a:extLst>
          </p:cNvPr>
          <p:cNvSpPr/>
          <p:nvPr/>
        </p:nvSpPr>
        <p:spPr>
          <a:xfrm>
            <a:off x="5348287" y="4988823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1101</a:t>
            </a:r>
            <a:endParaRPr lang="ru-RU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48F1448-DBE0-4A83-B785-5CB1F911190A}"/>
              </a:ext>
            </a:extLst>
          </p:cNvPr>
          <p:cNvSpPr/>
          <p:nvPr/>
        </p:nvSpPr>
        <p:spPr>
          <a:xfrm>
            <a:off x="6846410" y="4988823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1100</a:t>
            </a:r>
            <a:endParaRPr lang="ru-RU" sz="14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39F15D7-5412-4B05-9AD7-5F61E340F0E6}"/>
              </a:ext>
            </a:extLst>
          </p:cNvPr>
          <p:cNvSpPr/>
          <p:nvPr/>
        </p:nvSpPr>
        <p:spPr>
          <a:xfrm>
            <a:off x="8446080" y="4988823"/>
            <a:ext cx="2809875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1000</a:t>
            </a:r>
            <a:endParaRPr lang="ru-RU" sz="14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4E6C56D-5DB9-4721-93D2-9216EF22BBD5}"/>
              </a:ext>
            </a:extLst>
          </p:cNvPr>
          <p:cNvSpPr/>
          <p:nvPr/>
        </p:nvSpPr>
        <p:spPr>
          <a:xfrm>
            <a:off x="5348287" y="4644681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2</a:t>
            </a:r>
            <a:r>
              <a:rPr lang="en-US" sz="1400" dirty="0"/>
              <a:t>101</a:t>
            </a:r>
            <a:endParaRPr lang="ru-RU" sz="1400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0B0A9F4-C122-4AE4-8FE5-43C5A8232B74}"/>
              </a:ext>
            </a:extLst>
          </p:cNvPr>
          <p:cNvSpPr/>
          <p:nvPr/>
        </p:nvSpPr>
        <p:spPr>
          <a:xfrm>
            <a:off x="6846410" y="4644681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2</a:t>
            </a:r>
            <a:r>
              <a:rPr lang="en-US" sz="1400" dirty="0"/>
              <a:t>100</a:t>
            </a:r>
            <a:endParaRPr lang="ru-RU" sz="1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9A48355-9683-40C6-98AD-33A3D334E2DF}"/>
              </a:ext>
            </a:extLst>
          </p:cNvPr>
          <p:cNvSpPr/>
          <p:nvPr/>
        </p:nvSpPr>
        <p:spPr>
          <a:xfrm>
            <a:off x="8446080" y="4644681"/>
            <a:ext cx="2809875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2</a:t>
            </a:r>
            <a:r>
              <a:rPr lang="en-US" sz="1400" dirty="0"/>
              <a:t>000</a:t>
            </a:r>
            <a:endParaRPr lang="ru-RU" sz="14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B1F2998-CE1C-4A59-9A41-5B1F286358F6}"/>
              </a:ext>
            </a:extLst>
          </p:cNvPr>
          <p:cNvSpPr/>
          <p:nvPr/>
        </p:nvSpPr>
        <p:spPr>
          <a:xfrm>
            <a:off x="5348287" y="4303792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3</a:t>
            </a:r>
            <a:r>
              <a:rPr lang="en-US" sz="1400" dirty="0"/>
              <a:t>101</a:t>
            </a:r>
            <a:endParaRPr lang="ru-RU" sz="14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D6793FB-25C1-4D8E-AB35-4EEF68107406}"/>
              </a:ext>
            </a:extLst>
          </p:cNvPr>
          <p:cNvSpPr/>
          <p:nvPr/>
        </p:nvSpPr>
        <p:spPr>
          <a:xfrm>
            <a:off x="6846410" y="4303792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3</a:t>
            </a:r>
            <a:r>
              <a:rPr lang="en-US" sz="1400" dirty="0"/>
              <a:t>100</a:t>
            </a:r>
            <a:endParaRPr lang="ru-RU" sz="14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553C9F5-050B-4B42-9767-E77BA0F8D2E0}"/>
              </a:ext>
            </a:extLst>
          </p:cNvPr>
          <p:cNvSpPr/>
          <p:nvPr/>
        </p:nvSpPr>
        <p:spPr>
          <a:xfrm>
            <a:off x="5348287" y="3963844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7</a:t>
            </a:r>
            <a:r>
              <a:rPr lang="en-US" sz="1400" dirty="0"/>
              <a:t>101</a:t>
            </a:r>
            <a:endParaRPr lang="ru-RU" sz="14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4C421AD-F09C-4F18-9E9D-E4860862F68F}"/>
              </a:ext>
            </a:extLst>
          </p:cNvPr>
          <p:cNvSpPr/>
          <p:nvPr/>
        </p:nvSpPr>
        <p:spPr>
          <a:xfrm>
            <a:off x="6846410" y="3963844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7</a:t>
            </a:r>
            <a:r>
              <a:rPr lang="en-US" sz="1400" dirty="0"/>
              <a:t>100</a:t>
            </a:r>
            <a:endParaRPr lang="ru-RU" sz="1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E68317A-8322-478C-A63A-6B29223573AC}"/>
              </a:ext>
            </a:extLst>
          </p:cNvPr>
          <p:cNvSpPr/>
          <p:nvPr/>
        </p:nvSpPr>
        <p:spPr>
          <a:xfrm>
            <a:off x="8446080" y="3963844"/>
            <a:ext cx="2809875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7</a:t>
            </a:r>
            <a:r>
              <a:rPr lang="en-US" sz="1400" dirty="0"/>
              <a:t>000</a:t>
            </a:r>
            <a:endParaRPr lang="ru-RU" sz="14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489996B-5AD3-4128-91FC-CA77450D312D}"/>
              </a:ext>
            </a:extLst>
          </p:cNvPr>
          <p:cNvSpPr/>
          <p:nvPr/>
        </p:nvSpPr>
        <p:spPr>
          <a:xfrm>
            <a:off x="5348287" y="3615806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9</a:t>
            </a:r>
            <a:r>
              <a:rPr lang="en-US" sz="1400" dirty="0"/>
              <a:t>101</a:t>
            </a:r>
            <a:endParaRPr lang="ru-RU" sz="14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903BC51-FEC0-4A3C-ACE3-3A1C92EE61D6}"/>
              </a:ext>
            </a:extLst>
          </p:cNvPr>
          <p:cNvSpPr/>
          <p:nvPr/>
        </p:nvSpPr>
        <p:spPr>
          <a:xfrm>
            <a:off x="6846410" y="3615806"/>
            <a:ext cx="132826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9</a:t>
            </a:r>
            <a:r>
              <a:rPr lang="en-US" sz="1400" dirty="0"/>
              <a:t>100</a:t>
            </a:r>
            <a:endParaRPr lang="ru-RU" sz="1400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C8F1477-5B8B-4827-830D-D67BC2FA5FE0}"/>
              </a:ext>
            </a:extLst>
          </p:cNvPr>
          <p:cNvSpPr/>
          <p:nvPr/>
        </p:nvSpPr>
        <p:spPr>
          <a:xfrm>
            <a:off x="2447926" y="5449351"/>
            <a:ext cx="8667750" cy="4793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7C037A0-A878-481F-8535-6EC42BC42C94}"/>
              </a:ext>
            </a:extLst>
          </p:cNvPr>
          <p:cNvSpPr/>
          <p:nvPr/>
        </p:nvSpPr>
        <p:spPr>
          <a:xfrm>
            <a:off x="5348287" y="3288679"/>
            <a:ext cx="1328260" cy="27791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Без </a:t>
            </a:r>
            <a:r>
              <a:rPr lang="en-US" sz="1400" dirty="0"/>
              <a:t>HDD</a:t>
            </a:r>
            <a:r>
              <a:rPr lang="ru-RU" sz="1400" dirty="0"/>
              <a:t>/</a:t>
            </a:r>
            <a:r>
              <a:rPr lang="en-US" sz="1400" dirty="0"/>
              <a:t>SSD</a:t>
            </a:r>
            <a:endParaRPr lang="ru-RU" sz="14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DB26242-AEB2-46FB-A164-40983F873928}"/>
              </a:ext>
            </a:extLst>
          </p:cNvPr>
          <p:cNvSpPr/>
          <p:nvPr/>
        </p:nvSpPr>
        <p:spPr>
          <a:xfrm>
            <a:off x="672104" y="3961603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i5</a:t>
            </a:r>
            <a:endParaRPr lang="ru-RU" sz="1400" b="1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3BA3F56-9F79-42C0-BE90-18B08661B307}"/>
              </a:ext>
            </a:extLst>
          </p:cNvPr>
          <p:cNvSpPr/>
          <p:nvPr/>
        </p:nvSpPr>
        <p:spPr>
          <a:xfrm>
            <a:off x="672104" y="4301551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i3</a:t>
            </a:r>
            <a:endParaRPr lang="ru-RU" sz="1400" b="1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4EFB57E-171D-4B3D-AD16-6D160CEF454B}"/>
              </a:ext>
            </a:extLst>
          </p:cNvPr>
          <p:cNvSpPr/>
          <p:nvPr/>
        </p:nvSpPr>
        <p:spPr>
          <a:xfrm>
            <a:off x="672104" y="4642440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Pentium</a:t>
            </a:r>
            <a:endParaRPr lang="ru-RU" sz="1400" b="1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8A11E88-36A6-438A-AC0A-8260C16B2444}"/>
              </a:ext>
            </a:extLst>
          </p:cNvPr>
          <p:cNvSpPr/>
          <p:nvPr/>
        </p:nvSpPr>
        <p:spPr>
          <a:xfrm>
            <a:off x="672104" y="4986582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Celeron</a:t>
            </a:r>
            <a:endParaRPr lang="ru-RU" sz="1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EC568C-D64B-4B62-831B-C0F1A2368B9D}"/>
              </a:ext>
            </a:extLst>
          </p:cNvPr>
          <p:cNvSpPr/>
          <p:nvPr/>
        </p:nvSpPr>
        <p:spPr>
          <a:xfrm>
            <a:off x="6406317" y="5512606"/>
            <a:ext cx="688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Цена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F881AAF-9BF1-4A31-8231-77CA36DED8C9}"/>
              </a:ext>
            </a:extLst>
          </p:cNvPr>
          <p:cNvSpPr/>
          <p:nvPr/>
        </p:nvSpPr>
        <p:spPr>
          <a:xfrm>
            <a:off x="3200779" y="1845003"/>
            <a:ext cx="2085062" cy="136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ОЗУ: 2 - 4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32 – 160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10 </a:t>
            </a:r>
            <a:r>
              <a:rPr lang="ru-RU" sz="800" dirty="0"/>
              <a:t>/</a:t>
            </a:r>
            <a:r>
              <a:rPr lang="en-US" sz="800" dirty="0"/>
              <a:t> Linux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</a:t>
            </a:r>
            <a:r>
              <a:rPr lang="ru-RU" sz="800" dirty="0"/>
              <a:t>2х</a:t>
            </a:r>
            <a:r>
              <a:rPr lang="en-US" sz="800" dirty="0"/>
              <a:t>USB, 1xDP, </a:t>
            </a:r>
            <a:r>
              <a:rPr lang="ru-RU" sz="800" dirty="0"/>
              <a:t>до </a:t>
            </a:r>
            <a:r>
              <a:rPr lang="en-US" sz="800" dirty="0"/>
              <a:t>2xCOM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WLAN 802.11 </a:t>
            </a:r>
            <a:r>
              <a:rPr lang="ru-RU" sz="800" dirty="0"/>
              <a:t>(опционально)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Габариты: 99 x 92 x </a:t>
            </a:r>
            <a:r>
              <a:rPr lang="en-US" sz="800" dirty="0"/>
              <a:t>46-63</a:t>
            </a:r>
            <a:r>
              <a:rPr lang="ru-RU" sz="800" dirty="0"/>
              <a:t> мм 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0 – 50 С</a:t>
            </a:r>
            <a:endParaRPr lang="en-US" sz="800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DD62149-D1FD-40E8-8A96-0C4D91E9E1A9}"/>
              </a:ext>
            </a:extLst>
          </p:cNvPr>
          <p:cNvSpPr/>
          <p:nvPr/>
        </p:nvSpPr>
        <p:spPr>
          <a:xfrm>
            <a:off x="9467769" y="1845003"/>
            <a:ext cx="2085062" cy="136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ОЗУ: </a:t>
            </a:r>
            <a:r>
              <a:rPr lang="en-US" sz="800" dirty="0"/>
              <a:t>4</a:t>
            </a:r>
            <a:r>
              <a:rPr lang="ru-RU" sz="800" dirty="0"/>
              <a:t> - </a:t>
            </a:r>
            <a:r>
              <a:rPr lang="en-US" sz="800" dirty="0"/>
              <a:t>16</a:t>
            </a:r>
            <a:r>
              <a:rPr lang="ru-RU" sz="8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</a:t>
            </a:r>
            <a:r>
              <a:rPr lang="en-US" sz="800" dirty="0"/>
              <a:t>0</a:t>
            </a:r>
            <a:r>
              <a:rPr lang="ru-RU" sz="800" dirty="0"/>
              <a:t> – </a:t>
            </a:r>
            <a:r>
              <a:rPr lang="en-US" sz="800" dirty="0"/>
              <a:t>48</a:t>
            </a:r>
            <a:r>
              <a:rPr lang="ru-RU" sz="800" dirty="0"/>
              <a:t>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10 </a:t>
            </a:r>
            <a:r>
              <a:rPr lang="ru-RU" sz="800" dirty="0"/>
              <a:t>/</a:t>
            </a:r>
            <a:r>
              <a:rPr lang="en-US" sz="800" dirty="0"/>
              <a:t> Linux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4</a:t>
            </a:r>
            <a:r>
              <a:rPr lang="ru-RU" sz="800" dirty="0"/>
              <a:t>х</a:t>
            </a:r>
            <a:r>
              <a:rPr lang="en-US" sz="800" dirty="0"/>
              <a:t>USB, 2xDP,</a:t>
            </a:r>
            <a:r>
              <a:rPr lang="ru-RU" sz="800" dirty="0"/>
              <a:t> </a:t>
            </a:r>
            <a:r>
              <a:rPr lang="en-US" sz="800" dirty="0"/>
              <a:t>3xCOM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WLAN 802.11 </a:t>
            </a:r>
            <a:r>
              <a:rPr lang="ru-RU" sz="800" dirty="0"/>
              <a:t>(опционально)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Габариты:</a:t>
            </a:r>
            <a:r>
              <a:rPr lang="en-US" sz="800" dirty="0"/>
              <a:t>161 </a:t>
            </a:r>
            <a:r>
              <a:rPr lang="ru-RU" sz="800" dirty="0"/>
              <a:t>x </a:t>
            </a:r>
            <a:r>
              <a:rPr lang="en-US" sz="800" dirty="0"/>
              <a:t>146</a:t>
            </a:r>
            <a:r>
              <a:rPr lang="ru-RU" sz="800" dirty="0"/>
              <a:t> x 65 мм 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</a:t>
            </a:r>
            <a:r>
              <a:rPr lang="en-US" sz="800" dirty="0"/>
              <a:t>-20</a:t>
            </a:r>
            <a:r>
              <a:rPr lang="ru-RU" sz="800" dirty="0"/>
              <a:t> – 50 С</a:t>
            </a:r>
            <a:endParaRPr lang="en-US" sz="80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A1DC870-131C-48B3-82BB-F40A6F1814C1}"/>
              </a:ext>
            </a:extLst>
          </p:cNvPr>
          <p:cNvSpPr/>
          <p:nvPr/>
        </p:nvSpPr>
        <p:spPr>
          <a:xfrm>
            <a:off x="6452614" y="1845003"/>
            <a:ext cx="2085062" cy="136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ОЗУ: </a:t>
            </a:r>
            <a:r>
              <a:rPr lang="en-US" sz="800" dirty="0"/>
              <a:t>4</a:t>
            </a:r>
            <a:r>
              <a:rPr lang="ru-RU" sz="800" dirty="0"/>
              <a:t> - </a:t>
            </a:r>
            <a:r>
              <a:rPr lang="en-US" sz="800" dirty="0"/>
              <a:t>16</a:t>
            </a:r>
            <a:r>
              <a:rPr lang="ru-RU" sz="8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</a:t>
            </a:r>
            <a:r>
              <a:rPr lang="en-US" sz="800" dirty="0"/>
              <a:t>0</a:t>
            </a:r>
            <a:r>
              <a:rPr lang="ru-RU" sz="800" dirty="0"/>
              <a:t> – </a:t>
            </a:r>
            <a:r>
              <a:rPr lang="en-US" sz="800" dirty="0"/>
              <a:t>50</a:t>
            </a:r>
            <a:r>
              <a:rPr lang="ru-RU" sz="800" dirty="0"/>
              <a:t>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7,10 </a:t>
            </a:r>
            <a:r>
              <a:rPr lang="ru-RU" sz="800" dirty="0"/>
              <a:t>/</a:t>
            </a:r>
            <a:r>
              <a:rPr lang="en-US" sz="800" dirty="0"/>
              <a:t> Linux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4</a:t>
            </a:r>
            <a:r>
              <a:rPr lang="ru-RU" sz="800" dirty="0"/>
              <a:t>х</a:t>
            </a:r>
            <a:r>
              <a:rPr lang="en-US" sz="800" dirty="0"/>
              <a:t>USB, 2xDP,</a:t>
            </a:r>
            <a:r>
              <a:rPr lang="ru-RU" sz="800" dirty="0"/>
              <a:t> </a:t>
            </a:r>
            <a:r>
              <a:rPr lang="en-US" sz="800" dirty="0"/>
              <a:t>3xCOM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WLAN 802.11 </a:t>
            </a:r>
            <a:r>
              <a:rPr lang="ru-RU" sz="800" dirty="0"/>
              <a:t>(опционально)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Габариты:</a:t>
            </a:r>
            <a:r>
              <a:rPr lang="en-US" sz="800" dirty="0"/>
              <a:t> 185 </a:t>
            </a:r>
            <a:r>
              <a:rPr lang="ru-RU" sz="800" dirty="0"/>
              <a:t>x </a:t>
            </a:r>
            <a:r>
              <a:rPr lang="en-US" sz="800" dirty="0"/>
              <a:t>131 </a:t>
            </a:r>
            <a:r>
              <a:rPr lang="ru-RU" sz="800" dirty="0"/>
              <a:t>x 65 мм 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</a:t>
            </a:r>
            <a:r>
              <a:rPr lang="en-US" sz="800" dirty="0"/>
              <a:t>0</a:t>
            </a:r>
            <a:r>
              <a:rPr lang="ru-RU" sz="800" dirty="0"/>
              <a:t> – 50 С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118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C3F66AF-96CB-455C-A86C-BECBDB22F2B8}"/>
              </a:ext>
            </a:extLst>
          </p:cNvPr>
          <p:cNvSpPr txBox="1"/>
          <p:nvPr/>
        </p:nvSpPr>
        <p:spPr>
          <a:xfrm>
            <a:off x="6094432" y="4777271"/>
            <a:ext cx="2303993" cy="10840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70 x </a:t>
            </a:r>
            <a:r>
              <a:rPr lang="ru-RU" sz="1800" dirty="0"/>
              <a:t>50</a:t>
            </a:r>
            <a:r>
              <a:rPr lang="de-DE" sz="1800" dirty="0"/>
              <a:t> x </a:t>
            </a:r>
            <a:r>
              <a:rPr lang="ru-RU" sz="1800" dirty="0"/>
              <a:t>12</a:t>
            </a:r>
            <a:r>
              <a:rPr lang="de-DE" sz="1800" dirty="0"/>
              <a:t>0 </a:t>
            </a:r>
            <a:r>
              <a:rPr lang="ru-RU" sz="1800" dirty="0"/>
              <a:t>мм</a:t>
            </a:r>
            <a:endParaRPr lang="de-DE" sz="18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EA2BBAA-E1B8-49C1-89C7-F6B27238443F}"/>
              </a:ext>
            </a:extLst>
          </p:cNvPr>
          <p:cNvSpPr txBox="1"/>
          <p:nvPr/>
        </p:nvSpPr>
        <p:spPr>
          <a:xfrm>
            <a:off x="600534" y="4769411"/>
            <a:ext cx="2303993" cy="10840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99 x 92 x 46 </a:t>
            </a:r>
            <a:r>
              <a:rPr lang="ru-RU" sz="1800" dirty="0"/>
              <a:t>мм</a:t>
            </a:r>
            <a:endParaRPr lang="de-DE" sz="180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01E4084-421E-4211-8D2A-F2AED4472670}"/>
              </a:ext>
            </a:extLst>
          </p:cNvPr>
          <p:cNvSpPr txBox="1"/>
          <p:nvPr/>
        </p:nvSpPr>
        <p:spPr>
          <a:xfrm>
            <a:off x="3436247" y="4768563"/>
            <a:ext cx="2303993" cy="10840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99 x 92 x 63 </a:t>
            </a:r>
            <a:r>
              <a:rPr lang="ru-RU" sz="1800" dirty="0"/>
              <a:t>мм</a:t>
            </a:r>
            <a:endParaRPr lang="de-DE" sz="18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1F0AE76-CFAA-463E-9A5B-52BCB7EBFC1D}"/>
              </a:ext>
            </a:extLst>
          </p:cNvPr>
          <p:cNvSpPr txBox="1"/>
          <p:nvPr/>
        </p:nvSpPr>
        <p:spPr>
          <a:xfrm>
            <a:off x="649294" y="1705551"/>
            <a:ext cx="2206471" cy="4787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BL2 BPC 150</a:t>
            </a:r>
            <a:r>
              <a:rPr lang="ru-RU" sz="1800" dirty="0"/>
              <a:t>1</a:t>
            </a:r>
            <a:r>
              <a:rPr lang="de-DE" sz="1800" dirty="0"/>
              <a:t>S</a:t>
            </a:r>
            <a:r>
              <a:rPr lang="ru-RU" sz="1800" dirty="0"/>
              <a:t>…</a:t>
            </a:r>
            <a:endParaRPr lang="de-DE" sz="180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E2BF26AA-F9F6-4989-B4C7-1E0F07DB25D5}"/>
              </a:ext>
            </a:extLst>
          </p:cNvPr>
          <p:cNvSpPr txBox="1"/>
          <p:nvPr/>
        </p:nvSpPr>
        <p:spPr>
          <a:xfrm>
            <a:off x="6191953" y="1705551"/>
            <a:ext cx="2303993" cy="30612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FL SWITCH SFN 8TX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DDFBDE4-9BCF-4A34-8E5F-B9036B14B8B0}"/>
              </a:ext>
            </a:extLst>
          </p:cNvPr>
          <p:cNvSpPr txBox="1"/>
          <p:nvPr/>
        </p:nvSpPr>
        <p:spPr>
          <a:xfrm>
            <a:off x="3476822" y="1705551"/>
            <a:ext cx="2206471" cy="4787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800" dirty="0"/>
              <a:t>BL2 BPC 150</a:t>
            </a:r>
            <a:r>
              <a:rPr lang="ru-RU" sz="1800" dirty="0"/>
              <a:t>1</a:t>
            </a:r>
            <a:r>
              <a:rPr lang="de-DE" sz="1800" dirty="0"/>
              <a:t>E</a:t>
            </a:r>
            <a:r>
              <a:rPr lang="ru-RU" sz="1800" dirty="0"/>
              <a:t>…</a:t>
            </a:r>
            <a:endParaRPr lang="de-DE" sz="1800" dirty="0"/>
          </a:p>
        </p:txBody>
      </p:sp>
      <p:pic>
        <p:nvPicPr>
          <p:cNvPr id="47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2406463A-5A91-40AC-A9D1-DA48DF12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999" y="2275760"/>
            <a:ext cx="3180433" cy="2521596"/>
          </a:xfrm>
          <a:prstGeom prst="rect">
            <a:avLst/>
          </a:prstGeom>
        </p:spPr>
      </p:pic>
      <p:pic>
        <p:nvPicPr>
          <p:cNvPr id="48" name="Picture 12" descr="A circuit board&#10;&#10;Description automatically generated">
            <a:extLst>
              <a:ext uri="{FF2B5EF4-FFF2-40B4-BE49-F238E27FC236}">
                <a16:creationId xmlns:a16="http://schemas.microsoft.com/office/drawing/2014/main" id="{D298DAD8-75F4-417B-B9F4-D0467CE5E2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226" y="2244271"/>
            <a:ext cx="2991052" cy="246431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C77757-79C4-40BD-A920-A68AC9596EA6}"/>
              </a:ext>
            </a:extLst>
          </p:cNvPr>
          <p:cNvSpPr txBox="1"/>
          <p:nvPr/>
        </p:nvSpPr>
        <p:spPr>
          <a:xfrm>
            <a:off x="9060551" y="1707027"/>
            <a:ext cx="2206471" cy="4787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800" dirty="0"/>
              <a:t>Банка газировки</a:t>
            </a:r>
            <a:endParaRPr lang="de-DE" sz="1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E9E7DCA-BD35-4618-A4FC-BB060286ADFC}"/>
              </a:ext>
            </a:extLst>
          </p:cNvPr>
          <p:cNvSpPr txBox="1"/>
          <p:nvPr/>
        </p:nvSpPr>
        <p:spPr>
          <a:xfrm>
            <a:off x="8954156" y="4778748"/>
            <a:ext cx="2303993" cy="10840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800" dirty="0"/>
              <a:t>65</a:t>
            </a:r>
            <a:r>
              <a:rPr lang="de-DE" sz="1800" dirty="0"/>
              <a:t> x </a:t>
            </a:r>
            <a:r>
              <a:rPr lang="ru-RU" sz="1800" dirty="0"/>
              <a:t>65</a:t>
            </a:r>
            <a:r>
              <a:rPr lang="de-DE" sz="1800" dirty="0"/>
              <a:t> x </a:t>
            </a:r>
            <a:r>
              <a:rPr lang="ru-RU" sz="1800" dirty="0"/>
              <a:t>95</a:t>
            </a:r>
            <a:r>
              <a:rPr lang="de-DE" sz="1800" dirty="0"/>
              <a:t> </a:t>
            </a:r>
            <a:r>
              <a:rPr lang="ru-RU" sz="1800" dirty="0"/>
              <a:t>мм</a:t>
            </a:r>
            <a:endParaRPr lang="de-DE" sz="18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1617339-F1D6-491F-8554-B9D27ADFC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986" y="2184292"/>
            <a:ext cx="1081873" cy="22170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F3E14C-93C5-49F1-ADB9-CD8EF692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152" y="2244271"/>
            <a:ext cx="2347268" cy="2205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0956F-89D0-4915-AF12-40A4D53A1FEF}"/>
              </a:ext>
            </a:extLst>
          </p:cNvPr>
          <p:cNvSpPr/>
          <p:nvPr/>
        </p:nvSpPr>
        <p:spPr>
          <a:xfrm>
            <a:off x="5909701" y="2790069"/>
            <a:ext cx="564503" cy="923210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539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≈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1BFD319-501B-4717-A665-559FE2EFE327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9C2E3D05-71E3-4BCD-B3EC-867A0033F543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Компактные компьютеры </a:t>
            </a:r>
            <a:r>
              <a:rPr lang="en-US" dirty="0"/>
              <a:t>BL2 BPC 1501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93A2675-A066-40A4-96C4-22B08A1A36BC}"/>
              </a:ext>
            </a:extLst>
          </p:cNvPr>
          <p:cNvSpPr/>
          <p:nvPr/>
        </p:nvSpPr>
        <p:spPr>
          <a:xfrm>
            <a:off x="1290203" y="5236052"/>
            <a:ext cx="370304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Одни из самых компактных на рынке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D04CD34-A9BF-4D00-983C-A629554D04BC}"/>
              </a:ext>
            </a:extLst>
          </p:cNvPr>
          <p:cNvSpPr/>
          <p:nvPr/>
        </p:nvSpPr>
        <p:spPr>
          <a:xfrm>
            <a:off x="1290203" y="5600627"/>
            <a:ext cx="370304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Можно взять на тесты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0DA1803-4006-4566-82BE-32A68F7E8EF8}"/>
              </a:ext>
            </a:extLst>
          </p:cNvPr>
          <p:cNvSpPr/>
          <p:nvPr/>
        </p:nvSpPr>
        <p:spPr>
          <a:xfrm>
            <a:off x="1290203" y="5972699"/>
            <a:ext cx="3703040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 цена</a:t>
            </a:r>
          </a:p>
        </p:txBody>
      </p:sp>
    </p:spTree>
    <p:extLst>
      <p:ext uri="{BB962C8B-B14F-4D97-AF65-F5344CB8AC3E}">
        <p14:creationId xmlns:p14="http://schemas.microsoft.com/office/powerpoint/2010/main" val="30469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EFDF9885-DB18-4FD3-982A-89659E934848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40" name="Titel 5">
            <a:extLst>
              <a:ext uri="{FF2B5EF4-FFF2-40B4-BE49-F238E27FC236}">
                <a16:creationId xmlns:a16="http://schemas.microsoft.com/office/drawing/2014/main" id="{477B0287-58B8-4D11-A428-9526B23B5416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Аксессуары</a:t>
            </a:r>
            <a:r>
              <a:rPr lang="en-US" dirty="0"/>
              <a:t> </a:t>
            </a:r>
            <a:r>
              <a:rPr lang="ru-RU" dirty="0"/>
              <a:t>для </a:t>
            </a:r>
            <a:r>
              <a:rPr lang="en-US" dirty="0"/>
              <a:t>BL2 BPC 1501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03D716E-EBFD-487F-AF45-496027B145DE}"/>
              </a:ext>
            </a:extLst>
          </p:cNvPr>
          <p:cNvSpPr/>
          <p:nvPr/>
        </p:nvSpPr>
        <p:spPr>
          <a:xfrm>
            <a:off x="2164138" y="4514988"/>
            <a:ext cx="305283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C64D083-BC0C-43EF-A9CB-798B73039700}"/>
              </a:ext>
            </a:extLst>
          </p:cNvPr>
          <p:cNvSpPr/>
          <p:nvPr/>
        </p:nvSpPr>
        <p:spPr>
          <a:xfrm>
            <a:off x="2190784" y="2184936"/>
            <a:ext cx="3000069" cy="2665738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FFC45-C554-41EE-82C8-B98BFB7C5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64" y="2441641"/>
            <a:ext cx="1895216" cy="1895216"/>
          </a:xfrm>
          <a:prstGeom prst="rect">
            <a:avLst/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965A1421-AD78-4307-9D4D-975A53BC0902}"/>
              </a:ext>
            </a:extLst>
          </p:cNvPr>
          <p:cNvSpPr/>
          <p:nvPr/>
        </p:nvSpPr>
        <p:spPr>
          <a:xfrm>
            <a:off x="2165384" y="1880699"/>
            <a:ext cx="3051592" cy="4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F3562C-AB89-40A8-9257-B61A0B3488B5}"/>
              </a:ext>
            </a:extLst>
          </p:cNvPr>
          <p:cNvSpPr txBox="1"/>
          <p:nvPr/>
        </p:nvSpPr>
        <p:spPr>
          <a:xfrm>
            <a:off x="2183264" y="4483730"/>
            <a:ext cx="30000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BL2 BPC 1500 DIN RAIL KIT</a:t>
            </a:r>
            <a:endParaRPr lang="ru-RU" sz="1600" dirty="0"/>
          </a:p>
          <a:p>
            <a:pPr algn="ctr"/>
            <a:r>
              <a:rPr lang="en-US" sz="1600" dirty="0"/>
              <a:t>1147464</a:t>
            </a:r>
            <a:endParaRPr lang="ru-RU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81BD50-D59E-4366-9D72-42050E708733}"/>
              </a:ext>
            </a:extLst>
          </p:cNvPr>
          <p:cNvSpPr txBox="1"/>
          <p:nvPr/>
        </p:nvSpPr>
        <p:spPr>
          <a:xfrm>
            <a:off x="2241605" y="1908431"/>
            <a:ext cx="297537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Крепление на </a:t>
            </a:r>
            <a:r>
              <a:rPr lang="en-US" sz="1800" b="1" dirty="0"/>
              <a:t>DIN</a:t>
            </a:r>
            <a:r>
              <a:rPr lang="ru-RU" sz="1800" b="1" dirty="0"/>
              <a:t>-рейку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298FF5D-6BF7-4C06-A790-9A69E7844D8D}"/>
              </a:ext>
            </a:extLst>
          </p:cNvPr>
          <p:cNvSpPr/>
          <p:nvPr/>
        </p:nvSpPr>
        <p:spPr>
          <a:xfrm>
            <a:off x="6895970" y="4514988"/>
            <a:ext cx="305283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CBE068-2A0D-45EE-A1AF-038EB72D7C04}"/>
              </a:ext>
            </a:extLst>
          </p:cNvPr>
          <p:cNvSpPr/>
          <p:nvPr/>
        </p:nvSpPr>
        <p:spPr>
          <a:xfrm>
            <a:off x="6922616" y="2184936"/>
            <a:ext cx="3000069" cy="2665738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AF318B-2B57-4F39-B052-624591C0DD98}"/>
              </a:ext>
            </a:extLst>
          </p:cNvPr>
          <p:cNvSpPr/>
          <p:nvPr/>
        </p:nvSpPr>
        <p:spPr>
          <a:xfrm>
            <a:off x="6897216" y="1880699"/>
            <a:ext cx="3051592" cy="4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2E9EA-E50F-4C8F-B611-1C700D2B11F9}"/>
              </a:ext>
            </a:extLst>
          </p:cNvPr>
          <p:cNvSpPr txBox="1"/>
          <p:nvPr/>
        </p:nvSpPr>
        <p:spPr>
          <a:xfrm>
            <a:off x="6915096" y="4483730"/>
            <a:ext cx="30000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BL2 BPC 1500 WALL MOUNT KIT</a:t>
            </a:r>
            <a:r>
              <a:rPr lang="ru-RU" sz="1600" dirty="0"/>
              <a:t> - </a:t>
            </a:r>
            <a:r>
              <a:rPr lang="en-US" sz="1600" dirty="0"/>
              <a:t>1147655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AFD0D-8BBB-47A2-AE85-7264F37B16FE}"/>
              </a:ext>
            </a:extLst>
          </p:cNvPr>
          <p:cNvSpPr txBox="1"/>
          <p:nvPr/>
        </p:nvSpPr>
        <p:spPr>
          <a:xfrm>
            <a:off x="7192512" y="1908431"/>
            <a:ext cx="247027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800" b="1" dirty="0"/>
              <a:t>Крепление на стену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420F0F-E638-413A-831E-6F6F4BD46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10"/>
          <a:stretch/>
        </p:blipFill>
        <p:spPr>
          <a:xfrm>
            <a:off x="7268754" y="2616836"/>
            <a:ext cx="2227672" cy="142770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971CBAE-DAF4-4D1E-B342-6215D5CE944B}"/>
              </a:ext>
            </a:extLst>
          </p:cNvPr>
          <p:cNvSpPr/>
          <p:nvPr/>
        </p:nvSpPr>
        <p:spPr>
          <a:xfrm>
            <a:off x="4153562" y="4799955"/>
            <a:ext cx="2165080" cy="660872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F0ED75-3858-4373-BECB-67628D83052D}"/>
              </a:ext>
            </a:extLst>
          </p:cNvPr>
          <p:cNvSpPr txBox="1"/>
          <p:nvPr/>
        </p:nvSpPr>
        <p:spPr>
          <a:xfrm>
            <a:off x="4087361" y="4844316"/>
            <a:ext cx="22974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Входит в комплект поставки компьютера </a:t>
            </a:r>
          </a:p>
        </p:txBody>
      </p:sp>
    </p:spTree>
    <p:extLst>
      <p:ext uri="{BB962C8B-B14F-4D97-AF65-F5344CB8AC3E}">
        <p14:creationId xmlns:p14="http://schemas.microsoft.com/office/powerpoint/2010/main" val="28964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13</a:t>
            </a:fld>
            <a:endParaRPr lang="de-DE" noProof="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167079" y="1545351"/>
            <a:ext cx="9167385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VL2 BPC …</a:t>
            </a:r>
            <a:endParaRPr lang="ru-RU" sz="1600" b="1" dirty="0"/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D38641A8-6DA1-4DC1-AC92-C6EE16A16D7A}"/>
              </a:ext>
            </a:extLst>
          </p:cNvPr>
          <p:cNvSpPr txBox="1">
            <a:spLocks/>
          </p:cNvSpPr>
          <p:nvPr/>
        </p:nvSpPr>
        <p:spPr>
          <a:xfrm>
            <a:off x="728906" y="359764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A17A4BD0-8F6C-44E0-A044-B9936FABFF7B}"/>
              </a:ext>
            </a:extLst>
          </p:cNvPr>
          <p:cNvSpPr txBox="1">
            <a:spLocks/>
          </p:cNvSpPr>
          <p:nvPr/>
        </p:nvSpPr>
        <p:spPr>
          <a:xfrm>
            <a:off x="835687" y="791665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Блочные компьютеры </a:t>
            </a:r>
            <a:r>
              <a:rPr lang="en-US" dirty="0" err="1"/>
              <a:t>Valueline</a:t>
            </a:r>
            <a:endParaRPr lang="en-US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D92C1D0-DA2F-48CE-BF6B-B25A41398B0D}"/>
              </a:ext>
            </a:extLst>
          </p:cNvPr>
          <p:cNvGraphicFramePr>
            <a:graphicFrameLocks noGrp="1"/>
          </p:cNvGraphicFramePr>
          <p:nvPr/>
        </p:nvGraphicFramePr>
        <p:xfrm>
          <a:off x="-204735" y="7380935"/>
          <a:ext cx="812694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388">
                  <a:extLst>
                    <a:ext uri="{9D8B030D-6E8A-4147-A177-3AD203B41FA5}">
                      <a16:colId xmlns:a16="http://schemas.microsoft.com/office/drawing/2014/main" val="1319627615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3933416694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1428570820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3904814818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21905964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BL2 BPC…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47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02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05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8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9227"/>
                  </a:ext>
                </a:extLst>
              </a:tr>
            </a:tbl>
          </a:graphicData>
        </a:graphic>
      </p:graphicFrame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4EFB57E-171D-4B3D-AD16-6D160CEF454B}"/>
              </a:ext>
            </a:extLst>
          </p:cNvPr>
          <p:cNvSpPr/>
          <p:nvPr/>
        </p:nvSpPr>
        <p:spPr>
          <a:xfrm>
            <a:off x="661890" y="5158122"/>
            <a:ext cx="941777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Atom</a:t>
            </a:r>
            <a:endParaRPr lang="ru-RU" sz="1400" b="1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0ECE65A-3AE4-4611-B356-B2DAAF28AFDA}"/>
              </a:ext>
            </a:extLst>
          </p:cNvPr>
          <p:cNvSpPr/>
          <p:nvPr/>
        </p:nvSpPr>
        <p:spPr>
          <a:xfrm>
            <a:off x="662579" y="4397259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Celeron</a:t>
            </a:r>
            <a:endParaRPr lang="ru-RU" sz="1400" b="1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8662119-6821-4A1D-9AFE-61CC6FE97ECF}"/>
              </a:ext>
            </a:extLst>
          </p:cNvPr>
          <p:cNvSpPr/>
          <p:nvPr/>
        </p:nvSpPr>
        <p:spPr>
          <a:xfrm>
            <a:off x="662579" y="2125013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i7</a:t>
            </a:r>
            <a:endParaRPr lang="ru-RU" sz="1400" b="1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4F98FAC-B47B-4D5C-A762-21821345CCD9}"/>
              </a:ext>
            </a:extLst>
          </p:cNvPr>
          <p:cNvGrpSpPr/>
          <p:nvPr/>
        </p:nvGrpSpPr>
        <p:grpSpPr>
          <a:xfrm>
            <a:off x="2315693" y="5142491"/>
            <a:ext cx="5880653" cy="695094"/>
            <a:chOff x="2315693" y="5134349"/>
            <a:chExt cx="5880653" cy="69509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2F90903-BA1A-48E6-B5D0-D2750554B628}"/>
                </a:ext>
              </a:extLst>
            </p:cNvPr>
            <p:cNvSpPr/>
            <p:nvPr/>
          </p:nvSpPr>
          <p:spPr>
            <a:xfrm>
              <a:off x="2315693" y="5155080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1000</a:t>
              </a:r>
              <a:endParaRPr lang="ru-RU" sz="14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59F443F7-9FA9-4B4B-9D27-355B9F97F125}"/>
                </a:ext>
              </a:extLst>
            </p:cNvPr>
            <p:cNvSpPr/>
            <p:nvPr/>
          </p:nvSpPr>
          <p:spPr>
            <a:xfrm>
              <a:off x="2989949" y="5169864"/>
              <a:ext cx="5206397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0B0E8E5-5FAD-4380-861D-5955D92E7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1760" b="1509"/>
            <a:stretch/>
          </p:blipFill>
          <p:spPr>
            <a:xfrm>
              <a:off x="3053574" y="5224034"/>
              <a:ext cx="1003037" cy="569029"/>
            </a:xfrm>
            <a:prstGeom prst="rect">
              <a:avLst/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570F426D-4906-4577-B111-5F57E76C9D27}"/>
                </a:ext>
              </a:extLst>
            </p:cNvPr>
            <p:cNvSpPr/>
            <p:nvPr/>
          </p:nvSpPr>
          <p:spPr>
            <a:xfrm>
              <a:off x="4061942" y="5134349"/>
              <a:ext cx="1582398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Windows 7, 10, EMB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33D87D2-601B-4DCD-9B84-80DCB5CB8C11}"/>
                </a:ext>
              </a:extLst>
            </p:cNvPr>
            <p:cNvSpPr/>
            <p:nvPr/>
          </p:nvSpPr>
          <p:spPr>
            <a:xfrm>
              <a:off x="5846404" y="5134349"/>
              <a:ext cx="2265910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2х</a:t>
              </a:r>
              <a:r>
                <a:rPr lang="en-US" sz="900" dirty="0"/>
                <a:t>Eth, 3</a:t>
              </a:r>
              <a:r>
                <a:rPr lang="ru-RU" sz="900" dirty="0"/>
                <a:t>х</a:t>
              </a:r>
              <a:r>
                <a:rPr lang="en-US" sz="900" dirty="0"/>
                <a:t>USB, 1xDP, </a:t>
              </a:r>
              <a:r>
                <a:rPr lang="ru-RU" sz="900" dirty="0"/>
                <a:t>до </a:t>
              </a:r>
              <a:r>
                <a:rPr lang="en-US" sz="900" dirty="0"/>
                <a:t>3xCOM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Габариты: </a:t>
              </a:r>
              <a:r>
                <a:rPr lang="en-US" sz="900" dirty="0"/>
                <a:t>271</a:t>
              </a:r>
              <a:r>
                <a:rPr lang="ru-RU" sz="900" dirty="0"/>
                <a:t> x </a:t>
              </a:r>
              <a:r>
                <a:rPr lang="en-US" sz="900" dirty="0"/>
                <a:t>211</a:t>
              </a:r>
              <a:r>
                <a:rPr lang="ru-RU" sz="900" dirty="0"/>
                <a:t> x </a:t>
              </a:r>
              <a:r>
                <a:rPr lang="en-US" sz="900" dirty="0"/>
                <a:t>65</a:t>
              </a:r>
              <a:r>
                <a:rPr lang="ru-RU" sz="900" dirty="0"/>
                <a:t> мм 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0 – </a:t>
              </a:r>
              <a:r>
                <a:rPr lang="en-US" sz="900" dirty="0"/>
                <a:t>45/50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8F660BF-5D67-4666-8B69-98B78A829134}"/>
              </a:ext>
            </a:extLst>
          </p:cNvPr>
          <p:cNvGrpSpPr/>
          <p:nvPr/>
        </p:nvGrpSpPr>
        <p:grpSpPr>
          <a:xfrm>
            <a:off x="2315693" y="4382476"/>
            <a:ext cx="5967355" cy="693398"/>
            <a:chOff x="2315693" y="4372032"/>
            <a:chExt cx="5967355" cy="693398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1B7BCF92-209A-420A-9820-8C23C3D07165}"/>
                </a:ext>
              </a:extLst>
            </p:cNvPr>
            <p:cNvSpPr/>
            <p:nvPr/>
          </p:nvSpPr>
          <p:spPr>
            <a:xfrm>
              <a:off x="2315693" y="4391067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2000</a:t>
              </a:r>
              <a:endParaRPr lang="ru-RU" sz="1400" dirty="0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870B475D-68B0-4132-B587-487FF07ACC87}"/>
                </a:ext>
              </a:extLst>
            </p:cNvPr>
            <p:cNvSpPr/>
            <p:nvPr/>
          </p:nvSpPr>
          <p:spPr>
            <a:xfrm>
              <a:off x="2989951" y="4405851"/>
              <a:ext cx="5206398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2A61438-5C54-4404-9648-F9F721A57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832" b="1509"/>
            <a:stretch/>
          </p:blipFill>
          <p:spPr>
            <a:xfrm>
              <a:off x="3084893" y="4445042"/>
              <a:ext cx="940399" cy="608054"/>
            </a:xfrm>
            <a:prstGeom prst="rect">
              <a:avLst/>
            </a:prstGeom>
          </p:spPr>
        </p:pic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EA357194-6B90-46E9-88C6-2334835AA123}"/>
                </a:ext>
              </a:extLst>
            </p:cNvPr>
            <p:cNvSpPr/>
            <p:nvPr/>
          </p:nvSpPr>
          <p:spPr>
            <a:xfrm>
              <a:off x="4061942" y="4372032"/>
              <a:ext cx="1582398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-8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Windows 7, 10, EMB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EFD880E3-5279-4D63-9E30-25522CCD9DA2}"/>
                </a:ext>
              </a:extLst>
            </p:cNvPr>
            <p:cNvSpPr/>
            <p:nvPr/>
          </p:nvSpPr>
          <p:spPr>
            <a:xfrm>
              <a:off x="5846404" y="4372032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2х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Габариты: 264 x </a:t>
              </a:r>
              <a:r>
                <a:rPr lang="en-US" sz="900" dirty="0"/>
                <a:t>21</a:t>
              </a:r>
              <a:r>
                <a:rPr lang="ru-RU" sz="900" dirty="0"/>
                <a:t>5 x 9</a:t>
              </a:r>
              <a:r>
                <a:rPr lang="en-US" sz="900" dirty="0"/>
                <a:t>5</a:t>
              </a:r>
              <a:r>
                <a:rPr lang="ru-RU" sz="900" dirty="0"/>
                <a:t> мм 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C1EC29F-4362-41FA-B211-ACDB01454E30}"/>
              </a:ext>
            </a:extLst>
          </p:cNvPr>
          <p:cNvGrpSpPr/>
          <p:nvPr/>
        </p:nvGrpSpPr>
        <p:grpSpPr>
          <a:xfrm>
            <a:off x="2315693" y="2117629"/>
            <a:ext cx="5925796" cy="699148"/>
            <a:chOff x="2315693" y="2133342"/>
            <a:chExt cx="5925796" cy="69914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914F1E1-AB82-4B00-8473-644DBC0CC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725" b="1510"/>
            <a:stretch/>
          </p:blipFill>
          <p:spPr>
            <a:xfrm>
              <a:off x="3054128" y="2188856"/>
              <a:ext cx="1001928" cy="618849"/>
            </a:xfrm>
            <a:prstGeom prst="rect">
              <a:avLst/>
            </a:prstGeom>
          </p:spPr>
        </p:pic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F8A35744-27E9-4F13-A47C-AAB249CE4A04}"/>
                </a:ext>
              </a:extLst>
            </p:cNvPr>
            <p:cNvSpPr/>
            <p:nvPr/>
          </p:nvSpPr>
          <p:spPr>
            <a:xfrm>
              <a:off x="2315693" y="2133342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9000</a:t>
              </a:r>
              <a:endParaRPr lang="ru-RU" sz="1400" dirty="0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7263FDEB-02F3-4AD4-B48A-CED27FD0FDBD}"/>
                </a:ext>
              </a:extLst>
            </p:cNvPr>
            <p:cNvSpPr/>
            <p:nvPr/>
          </p:nvSpPr>
          <p:spPr>
            <a:xfrm>
              <a:off x="2989951" y="2148126"/>
              <a:ext cx="5206398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D4F53E8-3885-492A-A39A-BCD7C7EE3176}"/>
                </a:ext>
              </a:extLst>
            </p:cNvPr>
            <p:cNvSpPr/>
            <p:nvPr/>
          </p:nvSpPr>
          <p:spPr>
            <a:xfrm>
              <a:off x="4061942" y="2142621"/>
              <a:ext cx="225665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</a:t>
              </a:r>
              <a:r>
                <a:rPr lang="ru-RU" sz="900" dirty="0"/>
                <a:t>32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 </a:t>
              </a:r>
              <a:r>
                <a:rPr lang="en-US" sz="900" dirty="0"/>
                <a:t>EMB, Server 2016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4B54A46-3BB9-4224-AF13-57139C20C393}"/>
                </a:ext>
              </a:extLst>
            </p:cNvPr>
            <p:cNvSpPr/>
            <p:nvPr/>
          </p:nvSpPr>
          <p:spPr>
            <a:xfrm>
              <a:off x="5804845" y="2142621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Габариты: 264 x </a:t>
              </a:r>
              <a:r>
                <a:rPr lang="en-US" sz="900" dirty="0"/>
                <a:t>21</a:t>
              </a:r>
              <a:r>
                <a:rPr lang="ru-RU" sz="900" dirty="0"/>
                <a:t>5 x 9</a:t>
              </a:r>
              <a:r>
                <a:rPr lang="en-US" sz="900" dirty="0"/>
                <a:t>5</a:t>
              </a:r>
              <a:r>
                <a:rPr lang="ru-RU" sz="900" dirty="0"/>
                <a:t> мм 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FEF3B73-DD41-4195-B66F-977AF5B45B5C}"/>
              </a:ext>
            </a:extLst>
          </p:cNvPr>
          <p:cNvSpPr/>
          <p:nvPr/>
        </p:nvSpPr>
        <p:spPr>
          <a:xfrm>
            <a:off x="662579" y="2878846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i5</a:t>
            </a:r>
            <a:endParaRPr lang="ru-RU" sz="1400" b="1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139B334-EF08-4D38-888A-9FE513081188}"/>
              </a:ext>
            </a:extLst>
          </p:cNvPr>
          <p:cNvSpPr/>
          <p:nvPr/>
        </p:nvSpPr>
        <p:spPr>
          <a:xfrm>
            <a:off x="661890" y="3642740"/>
            <a:ext cx="941777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i3</a:t>
            </a:r>
            <a:endParaRPr lang="ru-RU" sz="1400" b="1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A80738-4351-4D1C-870A-990594D88A27}"/>
              </a:ext>
            </a:extLst>
          </p:cNvPr>
          <p:cNvGrpSpPr/>
          <p:nvPr/>
        </p:nvGrpSpPr>
        <p:grpSpPr>
          <a:xfrm>
            <a:off x="2315693" y="2865828"/>
            <a:ext cx="5925796" cy="689869"/>
            <a:chOff x="2315693" y="2848435"/>
            <a:chExt cx="5925796" cy="689869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2439C20-85D1-42FB-980B-167726C79587}"/>
                </a:ext>
              </a:extLst>
            </p:cNvPr>
            <p:cNvSpPr/>
            <p:nvPr/>
          </p:nvSpPr>
          <p:spPr>
            <a:xfrm>
              <a:off x="2315693" y="2859922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7000</a:t>
              </a:r>
              <a:endParaRPr lang="ru-RU" sz="1400" dirty="0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CED32EE0-B5F3-4188-BE66-F9FF6FCE6963}"/>
                </a:ext>
              </a:extLst>
            </p:cNvPr>
            <p:cNvSpPr/>
            <p:nvPr/>
          </p:nvSpPr>
          <p:spPr>
            <a:xfrm>
              <a:off x="2989950" y="2874706"/>
              <a:ext cx="5206399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7B1F251D-7DAC-4632-97BD-F638F3E2F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832" b="1509"/>
            <a:stretch/>
          </p:blipFill>
          <p:spPr>
            <a:xfrm>
              <a:off x="3084893" y="2913897"/>
              <a:ext cx="940399" cy="608054"/>
            </a:xfrm>
            <a:prstGeom prst="rect">
              <a:avLst/>
            </a:prstGeom>
          </p:spPr>
        </p:pic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6131907F-C55D-40F9-BBC9-01C2D603EF3A}"/>
                </a:ext>
              </a:extLst>
            </p:cNvPr>
            <p:cNvSpPr/>
            <p:nvPr/>
          </p:nvSpPr>
          <p:spPr>
            <a:xfrm>
              <a:off x="4061942" y="2848435"/>
              <a:ext cx="203326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-16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</a:t>
              </a:r>
              <a:r>
                <a:rPr lang="en-US" sz="900" dirty="0"/>
                <a:t> EMB,</a:t>
              </a:r>
              <a:r>
                <a:rPr lang="ru-RU" sz="900" dirty="0"/>
                <a:t> </a:t>
              </a:r>
              <a:r>
                <a:rPr lang="en-US" sz="900" dirty="0"/>
                <a:t>Server 2016</a:t>
              </a: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222A3B4D-32C4-4F85-90A1-22BBB2AEC19A}"/>
                </a:ext>
              </a:extLst>
            </p:cNvPr>
            <p:cNvSpPr/>
            <p:nvPr/>
          </p:nvSpPr>
          <p:spPr>
            <a:xfrm>
              <a:off x="5804845" y="2848435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Габариты: 264 x </a:t>
              </a:r>
              <a:r>
                <a:rPr lang="en-US" sz="900" dirty="0"/>
                <a:t>21</a:t>
              </a:r>
              <a:r>
                <a:rPr lang="ru-RU" sz="900" dirty="0"/>
                <a:t>5 x 9</a:t>
              </a:r>
              <a:r>
                <a:rPr lang="en-US" sz="900" dirty="0"/>
                <a:t>5</a:t>
              </a:r>
              <a:r>
                <a:rPr lang="ru-RU" sz="900" dirty="0"/>
                <a:t> мм 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46BD091-4977-4D37-A7DB-0F0C75EAF1C9}"/>
              </a:ext>
            </a:extLst>
          </p:cNvPr>
          <p:cNvGrpSpPr/>
          <p:nvPr/>
        </p:nvGrpSpPr>
        <p:grpSpPr>
          <a:xfrm>
            <a:off x="2315693" y="3629722"/>
            <a:ext cx="5911147" cy="689869"/>
            <a:chOff x="2330342" y="3630504"/>
            <a:chExt cx="5911147" cy="689869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F455F159-6B85-4610-8B2F-1E4311811F59}"/>
                </a:ext>
              </a:extLst>
            </p:cNvPr>
            <p:cNvSpPr/>
            <p:nvPr/>
          </p:nvSpPr>
          <p:spPr>
            <a:xfrm>
              <a:off x="2330342" y="3638719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3000</a:t>
              </a:r>
              <a:endParaRPr lang="ru-RU" sz="1400" dirty="0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50A41C3-5D5C-40CE-BAF9-4821D891CE58}"/>
                </a:ext>
              </a:extLst>
            </p:cNvPr>
            <p:cNvSpPr/>
            <p:nvPr/>
          </p:nvSpPr>
          <p:spPr>
            <a:xfrm>
              <a:off x="3004599" y="3653503"/>
              <a:ext cx="5191750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2C6239-F890-4082-AB79-D695AF523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832" b="1509"/>
            <a:stretch/>
          </p:blipFill>
          <p:spPr>
            <a:xfrm>
              <a:off x="3084893" y="3692694"/>
              <a:ext cx="940399" cy="608054"/>
            </a:xfrm>
            <a:prstGeom prst="rect">
              <a:avLst/>
            </a:prstGeom>
          </p:spPr>
        </p:pic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423821C6-371D-46FF-B2E9-6FC23C9A1950}"/>
                </a:ext>
              </a:extLst>
            </p:cNvPr>
            <p:cNvSpPr/>
            <p:nvPr/>
          </p:nvSpPr>
          <p:spPr>
            <a:xfrm>
              <a:off x="4061941" y="3630504"/>
              <a:ext cx="2256655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-16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 </a:t>
              </a:r>
              <a:r>
                <a:rPr lang="en-US" sz="900" dirty="0"/>
                <a:t>EMB, Server 2016</a:t>
              </a: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B97824BD-03C6-429F-96C8-7E6CA3637AD9}"/>
                </a:ext>
              </a:extLst>
            </p:cNvPr>
            <p:cNvSpPr/>
            <p:nvPr/>
          </p:nvSpPr>
          <p:spPr>
            <a:xfrm>
              <a:off x="5804845" y="3630504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Габариты: 264 x </a:t>
              </a:r>
              <a:r>
                <a:rPr lang="en-US" sz="900" dirty="0"/>
                <a:t>21</a:t>
              </a:r>
              <a:r>
                <a:rPr lang="ru-RU" sz="900" dirty="0"/>
                <a:t>5 x 9</a:t>
              </a:r>
              <a:r>
                <a:rPr lang="en-US" sz="900" dirty="0"/>
                <a:t>5</a:t>
              </a:r>
              <a:r>
                <a:rPr lang="ru-RU" sz="900" dirty="0"/>
                <a:t> мм 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A520922-C5DA-4D0A-8DE9-6A8432FD54A5}"/>
              </a:ext>
            </a:extLst>
          </p:cNvPr>
          <p:cNvSpPr/>
          <p:nvPr/>
        </p:nvSpPr>
        <p:spPr>
          <a:xfrm>
            <a:off x="8611133" y="5145104"/>
            <a:ext cx="1253345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Один накопитель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98D0271-E5D4-40C7-9164-3FCF7B4A16D8}"/>
              </a:ext>
            </a:extLst>
          </p:cNvPr>
          <p:cNvSpPr/>
          <p:nvPr/>
        </p:nvSpPr>
        <p:spPr>
          <a:xfrm>
            <a:off x="8611133" y="4384241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8F44988-929E-44F1-B9D0-696DF14B00C7}"/>
              </a:ext>
            </a:extLst>
          </p:cNvPr>
          <p:cNvSpPr/>
          <p:nvPr/>
        </p:nvSpPr>
        <p:spPr>
          <a:xfrm>
            <a:off x="8611133" y="3629722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40" name="Плюс 24">
            <a:extLst>
              <a:ext uri="{FF2B5EF4-FFF2-40B4-BE49-F238E27FC236}">
                <a16:creationId xmlns:a16="http://schemas.microsoft.com/office/drawing/2014/main" id="{F4503FE8-4038-48FD-B984-A648EB25ED87}"/>
              </a:ext>
            </a:extLst>
          </p:cNvPr>
          <p:cNvSpPr/>
          <p:nvPr/>
        </p:nvSpPr>
        <p:spPr>
          <a:xfrm>
            <a:off x="10106609" y="3831781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F92B8B0-64DB-4BF8-ABB2-FC975D081ED7}"/>
              </a:ext>
            </a:extLst>
          </p:cNvPr>
          <p:cNvSpPr/>
          <p:nvPr/>
        </p:nvSpPr>
        <p:spPr>
          <a:xfrm>
            <a:off x="10629369" y="3629722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0B9524A-4A54-4673-A640-C65D3297AE80}"/>
              </a:ext>
            </a:extLst>
          </p:cNvPr>
          <p:cNvSpPr/>
          <p:nvPr/>
        </p:nvSpPr>
        <p:spPr>
          <a:xfrm>
            <a:off x="8611133" y="2865828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43" name="Плюс 24">
            <a:extLst>
              <a:ext uri="{FF2B5EF4-FFF2-40B4-BE49-F238E27FC236}">
                <a16:creationId xmlns:a16="http://schemas.microsoft.com/office/drawing/2014/main" id="{31D6DBA2-457C-4673-BF69-9FC0CB3027D8}"/>
              </a:ext>
            </a:extLst>
          </p:cNvPr>
          <p:cNvSpPr/>
          <p:nvPr/>
        </p:nvSpPr>
        <p:spPr>
          <a:xfrm>
            <a:off x="10106609" y="3067887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B12FA21-EBEC-4279-B751-E30CE55FE418}"/>
              </a:ext>
            </a:extLst>
          </p:cNvPr>
          <p:cNvSpPr/>
          <p:nvPr/>
        </p:nvSpPr>
        <p:spPr>
          <a:xfrm>
            <a:off x="10629369" y="2865828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4319001-C011-4B0F-BA4B-B4111E56D5F0}"/>
              </a:ext>
            </a:extLst>
          </p:cNvPr>
          <p:cNvSpPr/>
          <p:nvPr/>
        </p:nvSpPr>
        <p:spPr>
          <a:xfrm>
            <a:off x="8611133" y="2111995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46" name="Плюс 24">
            <a:extLst>
              <a:ext uri="{FF2B5EF4-FFF2-40B4-BE49-F238E27FC236}">
                <a16:creationId xmlns:a16="http://schemas.microsoft.com/office/drawing/2014/main" id="{5161D090-FE91-4412-8B2F-22F9EB8FBF94}"/>
              </a:ext>
            </a:extLst>
          </p:cNvPr>
          <p:cNvSpPr/>
          <p:nvPr/>
        </p:nvSpPr>
        <p:spPr>
          <a:xfrm>
            <a:off x="10106609" y="2314054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4C30C4C-B1F3-4088-9AE6-B3325536C3BF}"/>
              </a:ext>
            </a:extLst>
          </p:cNvPr>
          <p:cNvSpPr/>
          <p:nvPr/>
        </p:nvSpPr>
        <p:spPr>
          <a:xfrm>
            <a:off x="10629369" y="2111995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70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4">
            <a:extLst>
              <a:ext uri="{FF2B5EF4-FFF2-40B4-BE49-F238E27FC236}">
                <a16:creationId xmlns:a16="http://schemas.microsoft.com/office/drawing/2014/main" id="{7E73D8E6-CE40-4F1C-AEAC-C97A43C2456A}"/>
              </a:ext>
            </a:extLst>
          </p:cNvPr>
          <p:cNvSpPr/>
          <p:nvPr/>
        </p:nvSpPr>
        <p:spPr>
          <a:xfrm>
            <a:off x="0" y="0"/>
            <a:ext cx="7602876" cy="57345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9686A-4F98-403F-9C40-B943E6CD731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19573" y="1971666"/>
            <a:ext cx="6967102" cy="32846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dirty="0"/>
              <a:t>Удобная визуализация технологических процессов</a:t>
            </a:r>
          </a:p>
          <a:p>
            <a:pPr lvl="0">
              <a:lnSpc>
                <a:spcPct val="150000"/>
              </a:lnSpc>
            </a:pPr>
            <a:r>
              <a:rPr lang="ru-RU" dirty="0"/>
              <a:t>Резистивные и емкостные дисплеи</a:t>
            </a:r>
          </a:p>
          <a:p>
            <a:pPr lvl="0">
              <a:lnSpc>
                <a:spcPct val="150000"/>
              </a:lnSpc>
            </a:pPr>
            <a:r>
              <a:rPr lang="ru-RU" dirty="0"/>
              <a:t>Высокая надежность благодаря пассивному охлаждению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 и твердотельным накопителям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ru-RU" dirty="0"/>
              <a:t>Широкий модельный ряд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ru-RU" dirty="0"/>
              <a:t>Гибкое конфигурирование каждой модели</a:t>
            </a:r>
          </a:p>
        </p:txBody>
      </p:sp>
      <p:sp>
        <p:nvSpPr>
          <p:cNvPr id="4" name="Rechteck 24">
            <a:extLst>
              <a:ext uri="{FF2B5EF4-FFF2-40B4-BE49-F238E27FC236}">
                <a16:creationId xmlns:a16="http://schemas.microsoft.com/office/drawing/2014/main" id="{E1DA2019-88E7-4FD5-BDB5-D32B89E025F7}"/>
              </a:ext>
            </a:extLst>
          </p:cNvPr>
          <p:cNvSpPr/>
          <p:nvPr/>
        </p:nvSpPr>
        <p:spPr>
          <a:xfrm>
            <a:off x="9159878" y="2564172"/>
            <a:ext cx="149014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BL2 PPC </a:t>
            </a:r>
            <a:r>
              <a:rPr lang="ru-RU" sz="1800" dirty="0">
                <a:cs typeface="Times New Roman" panose="02020603050405020304" pitchFamily="18" charset="0"/>
              </a:rPr>
              <a:t>…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sp>
        <p:nvSpPr>
          <p:cNvPr id="13" name="Rechteck 24">
            <a:extLst>
              <a:ext uri="{FF2B5EF4-FFF2-40B4-BE49-F238E27FC236}">
                <a16:creationId xmlns:a16="http://schemas.microsoft.com/office/drawing/2014/main" id="{BD08297B-6E6C-44AE-8E52-167BD2E24237}"/>
              </a:ext>
            </a:extLst>
          </p:cNvPr>
          <p:cNvSpPr/>
          <p:nvPr/>
        </p:nvSpPr>
        <p:spPr>
          <a:xfrm>
            <a:off x="9159878" y="5144751"/>
            <a:ext cx="149014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VL2 PPC </a:t>
            </a:r>
            <a:r>
              <a:rPr lang="ru-RU" sz="1800" dirty="0">
                <a:cs typeface="Times New Roman" panose="02020603050405020304" pitchFamily="18" charset="0"/>
              </a:rPr>
              <a:t>…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CEF3CCE0-8808-4C48-B30E-F804B206C385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3F994059-8B86-4574-A909-6B8693B5466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Панельные компьютеры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D4D8E68-42B6-4854-A6BE-CA1105F84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2482"/>
          <a:stretch/>
        </p:blipFill>
        <p:spPr bwMode="auto">
          <a:xfrm>
            <a:off x="8727733" y="504660"/>
            <a:ext cx="2156995" cy="19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F045A6-D457-483D-A1CF-529F0B005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85"/>
          <a:stretch/>
        </p:blipFill>
        <p:spPr>
          <a:xfrm>
            <a:off x="8663700" y="3159991"/>
            <a:ext cx="2156995" cy="19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15</a:t>
            </a:fld>
            <a:endParaRPr lang="de-DE" noProof="0" dirty="0"/>
          </a:p>
        </p:txBody>
      </p:sp>
      <p:sp>
        <p:nvSpPr>
          <p:cNvPr id="143" name="Прямоугольник 142"/>
          <p:cNvSpPr/>
          <p:nvPr/>
        </p:nvSpPr>
        <p:spPr>
          <a:xfrm>
            <a:off x="672104" y="3620306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i7</a:t>
            </a:r>
            <a:endParaRPr lang="ru-RU" sz="14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167079" y="1545351"/>
            <a:ext cx="9167385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BL2 PPC …</a:t>
            </a:r>
            <a:endParaRPr lang="ru-RU" sz="1600" b="1" dirty="0"/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D38641A8-6DA1-4DC1-AC92-C6EE16A16D7A}"/>
              </a:ext>
            </a:extLst>
          </p:cNvPr>
          <p:cNvSpPr txBox="1">
            <a:spLocks/>
          </p:cNvSpPr>
          <p:nvPr/>
        </p:nvSpPr>
        <p:spPr>
          <a:xfrm>
            <a:off x="728906" y="359764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A17A4BD0-8F6C-44E0-A044-B9936FABFF7B}"/>
              </a:ext>
            </a:extLst>
          </p:cNvPr>
          <p:cNvSpPr txBox="1">
            <a:spLocks/>
          </p:cNvSpPr>
          <p:nvPr/>
        </p:nvSpPr>
        <p:spPr>
          <a:xfrm>
            <a:off x="835687" y="791665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Панельные компьютеры </a:t>
            </a:r>
            <a:r>
              <a:rPr lang="en-US" dirty="0" err="1"/>
              <a:t>Basicline</a:t>
            </a:r>
            <a:endParaRPr lang="en-US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3AB208E-A77B-415C-851B-F1B17051446C}"/>
              </a:ext>
            </a:extLst>
          </p:cNvPr>
          <p:cNvSpPr/>
          <p:nvPr/>
        </p:nvSpPr>
        <p:spPr>
          <a:xfrm>
            <a:off x="2277701" y="4978170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1000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133B7D-7076-4C3F-B06A-553C2235FD4E}"/>
              </a:ext>
            </a:extLst>
          </p:cNvPr>
          <p:cNvSpPr/>
          <p:nvPr/>
        </p:nvSpPr>
        <p:spPr>
          <a:xfrm>
            <a:off x="2176605" y="1828162"/>
            <a:ext cx="3052620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B345B33-8925-439C-B406-E561DA6587F8}"/>
              </a:ext>
            </a:extLst>
          </p:cNvPr>
          <p:cNvSpPr/>
          <p:nvPr/>
        </p:nvSpPr>
        <p:spPr>
          <a:xfrm>
            <a:off x="5229225" y="1828163"/>
            <a:ext cx="3052620" cy="142401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B966542-5AFE-495B-817C-1F6E626F9B7E}"/>
              </a:ext>
            </a:extLst>
          </p:cNvPr>
          <p:cNvSpPr/>
          <p:nvPr/>
        </p:nvSpPr>
        <p:spPr>
          <a:xfrm>
            <a:off x="8281845" y="1830019"/>
            <a:ext cx="3052620" cy="142215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9A48355-9683-40C6-98AD-33A3D334E2DF}"/>
              </a:ext>
            </a:extLst>
          </p:cNvPr>
          <p:cNvSpPr/>
          <p:nvPr/>
        </p:nvSpPr>
        <p:spPr>
          <a:xfrm>
            <a:off x="8441317" y="4644688"/>
            <a:ext cx="2809875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en-US" sz="1400" dirty="0"/>
              <a:t>AIO65 2000</a:t>
            </a:r>
            <a:endParaRPr lang="ru-RU" sz="14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E68317A-8322-478C-A63A-6B29223573AC}"/>
              </a:ext>
            </a:extLst>
          </p:cNvPr>
          <p:cNvSpPr/>
          <p:nvPr/>
        </p:nvSpPr>
        <p:spPr>
          <a:xfrm>
            <a:off x="8441317" y="3963569"/>
            <a:ext cx="2809875" cy="27791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en-US" sz="1400" dirty="0"/>
              <a:t>AIO65 7000</a:t>
            </a:r>
            <a:endParaRPr lang="ru-RU" sz="1400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C8F1477-5B8B-4827-830D-D67BC2FA5FE0}"/>
              </a:ext>
            </a:extLst>
          </p:cNvPr>
          <p:cNvSpPr/>
          <p:nvPr/>
        </p:nvSpPr>
        <p:spPr>
          <a:xfrm>
            <a:off x="2447926" y="5449351"/>
            <a:ext cx="8667750" cy="47935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7C037A0-A878-481F-8535-6EC42BC42C94}"/>
              </a:ext>
            </a:extLst>
          </p:cNvPr>
          <p:cNvSpPr/>
          <p:nvPr/>
        </p:nvSpPr>
        <p:spPr>
          <a:xfrm>
            <a:off x="5343525" y="3288679"/>
            <a:ext cx="5907667" cy="27791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Емкостной дисплей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DB26242-AEB2-46FB-A164-40983F873928}"/>
              </a:ext>
            </a:extLst>
          </p:cNvPr>
          <p:cNvSpPr/>
          <p:nvPr/>
        </p:nvSpPr>
        <p:spPr>
          <a:xfrm>
            <a:off x="672104" y="3961328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i5</a:t>
            </a:r>
            <a:endParaRPr lang="ru-RU" sz="1400" b="1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3BA3F56-9F79-42C0-BE90-18B08661B307}"/>
              </a:ext>
            </a:extLst>
          </p:cNvPr>
          <p:cNvSpPr/>
          <p:nvPr/>
        </p:nvSpPr>
        <p:spPr>
          <a:xfrm>
            <a:off x="672104" y="4304386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i3</a:t>
            </a:r>
            <a:endParaRPr lang="ru-RU" sz="1400" b="1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4EFB57E-171D-4B3D-AD16-6D160CEF454B}"/>
              </a:ext>
            </a:extLst>
          </p:cNvPr>
          <p:cNvSpPr/>
          <p:nvPr/>
        </p:nvSpPr>
        <p:spPr>
          <a:xfrm>
            <a:off x="672104" y="4642447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Pentium</a:t>
            </a:r>
            <a:endParaRPr lang="ru-RU" sz="1400" b="1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8A11E88-36A6-438A-AC0A-8260C16B2444}"/>
              </a:ext>
            </a:extLst>
          </p:cNvPr>
          <p:cNvSpPr/>
          <p:nvPr/>
        </p:nvSpPr>
        <p:spPr>
          <a:xfrm>
            <a:off x="672104" y="4977057"/>
            <a:ext cx="1318621" cy="2823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Celeron</a:t>
            </a:r>
            <a:endParaRPr lang="ru-RU" sz="1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EC568C-D64B-4B62-831B-C0F1A2368B9D}"/>
              </a:ext>
            </a:extLst>
          </p:cNvPr>
          <p:cNvSpPr/>
          <p:nvPr/>
        </p:nvSpPr>
        <p:spPr>
          <a:xfrm>
            <a:off x="6404009" y="5512606"/>
            <a:ext cx="688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Цена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F881AAF-9BF1-4A31-8231-77CA36DED8C9}"/>
              </a:ext>
            </a:extLst>
          </p:cNvPr>
          <p:cNvSpPr/>
          <p:nvPr/>
        </p:nvSpPr>
        <p:spPr>
          <a:xfrm>
            <a:off x="3249766" y="1833990"/>
            <a:ext cx="1932968" cy="136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Дисплей: 12</a:t>
            </a:r>
            <a:r>
              <a:rPr lang="en-US" sz="800" dirty="0"/>
              <a:t>’’</a:t>
            </a:r>
            <a:r>
              <a:rPr lang="ru-RU" sz="800" dirty="0"/>
              <a:t>, 15</a:t>
            </a:r>
            <a:r>
              <a:rPr lang="en-US" sz="800" dirty="0"/>
              <a:t>’’</a:t>
            </a:r>
            <a:r>
              <a:rPr lang="ru-RU" sz="800" dirty="0"/>
              <a:t>, 17</a:t>
            </a:r>
            <a:r>
              <a:rPr lang="en-US" sz="800" dirty="0"/>
              <a:t>’’ (IP65/20)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ОЗУ: </a:t>
            </a:r>
            <a:r>
              <a:rPr lang="en-US" sz="800" dirty="0"/>
              <a:t>4</a:t>
            </a:r>
            <a:r>
              <a:rPr lang="ru-RU" sz="800" dirty="0"/>
              <a:t> - </a:t>
            </a:r>
            <a:r>
              <a:rPr lang="en-US" sz="800" dirty="0"/>
              <a:t>16</a:t>
            </a:r>
            <a:r>
              <a:rPr lang="ru-RU" sz="8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</a:t>
            </a:r>
            <a:r>
              <a:rPr lang="en-US" sz="800" dirty="0"/>
              <a:t>0</a:t>
            </a:r>
            <a:r>
              <a:rPr lang="ru-RU" sz="800" dirty="0"/>
              <a:t> – </a:t>
            </a:r>
            <a:r>
              <a:rPr lang="en-US" sz="800" dirty="0"/>
              <a:t>48</a:t>
            </a:r>
            <a:r>
              <a:rPr lang="ru-RU" sz="800" dirty="0"/>
              <a:t>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10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4</a:t>
            </a:r>
            <a:r>
              <a:rPr lang="ru-RU" sz="800" dirty="0"/>
              <a:t>х</a:t>
            </a:r>
            <a:r>
              <a:rPr lang="en-US" sz="800" dirty="0"/>
              <a:t>USB, 2xDP, 3xCOM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WLAN 802.11 </a:t>
            </a:r>
            <a:r>
              <a:rPr lang="ru-RU" sz="800" dirty="0"/>
              <a:t>(опционально)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0 – 50 С</a:t>
            </a:r>
            <a:endParaRPr lang="en-US" sz="800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DD62149-D1FD-40E8-8A96-0C4D91E9E1A9}"/>
              </a:ext>
            </a:extLst>
          </p:cNvPr>
          <p:cNvSpPr/>
          <p:nvPr/>
        </p:nvSpPr>
        <p:spPr>
          <a:xfrm>
            <a:off x="9496797" y="1926323"/>
            <a:ext cx="2085062" cy="1177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Дисплей: 15</a:t>
            </a:r>
            <a:r>
              <a:rPr lang="en-US" sz="800" dirty="0"/>
              <a:t>.6’’</a:t>
            </a:r>
            <a:r>
              <a:rPr lang="ru-RU" sz="800" dirty="0"/>
              <a:t>, 1</a:t>
            </a:r>
            <a:r>
              <a:rPr lang="en-US" sz="800" dirty="0"/>
              <a:t>8.5’’ (IP6</a:t>
            </a:r>
            <a:r>
              <a:rPr lang="ru-RU" sz="800" dirty="0"/>
              <a:t>5</a:t>
            </a:r>
            <a:r>
              <a:rPr lang="en-US" sz="800" dirty="0"/>
              <a:t>/</a:t>
            </a:r>
            <a:r>
              <a:rPr lang="ru-RU" sz="800" dirty="0"/>
              <a:t>65</a:t>
            </a:r>
            <a:r>
              <a:rPr lang="en-US" sz="800" dirty="0"/>
              <a:t>)</a:t>
            </a:r>
            <a:endParaRPr lang="ru-RU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ОЗУ: </a:t>
            </a:r>
            <a:r>
              <a:rPr lang="en-US" sz="800" dirty="0"/>
              <a:t>4</a:t>
            </a:r>
            <a:r>
              <a:rPr lang="ru-RU" sz="800" dirty="0"/>
              <a:t> - </a:t>
            </a:r>
            <a:r>
              <a:rPr lang="en-US" sz="800" dirty="0"/>
              <a:t>16</a:t>
            </a:r>
            <a:r>
              <a:rPr lang="ru-RU" sz="8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</a:t>
            </a:r>
            <a:r>
              <a:rPr lang="en-US" sz="800" dirty="0"/>
              <a:t>0</a:t>
            </a:r>
            <a:r>
              <a:rPr lang="ru-RU" sz="800" dirty="0"/>
              <a:t> – 960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10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4</a:t>
            </a:r>
            <a:r>
              <a:rPr lang="ru-RU" sz="800" dirty="0"/>
              <a:t>х</a:t>
            </a:r>
            <a:r>
              <a:rPr lang="en-US" sz="800" dirty="0"/>
              <a:t>USB,</a:t>
            </a:r>
            <a:r>
              <a:rPr lang="ru-RU" sz="800" dirty="0"/>
              <a:t> 1</a:t>
            </a:r>
            <a:r>
              <a:rPr lang="en-US" sz="800" dirty="0" err="1"/>
              <a:t>xCOM</a:t>
            </a:r>
            <a:endParaRPr lang="ru-RU" sz="800" dirty="0"/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</a:t>
            </a:r>
            <a:r>
              <a:rPr lang="en-US" sz="800" dirty="0"/>
              <a:t>0</a:t>
            </a:r>
            <a:r>
              <a:rPr lang="ru-RU" sz="800" dirty="0"/>
              <a:t> – 50 С</a:t>
            </a:r>
            <a:endParaRPr lang="en-US" sz="80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A1DC870-131C-48B3-82BB-F40A6F1814C1}"/>
              </a:ext>
            </a:extLst>
          </p:cNvPr>
          <p:cNvSpPr/>
          <p:nvPr/>
        </p:nvSpPr>
        <p:spPr>
          <a:xfrm>
            <a:off x="6382947" y="1833990"/>
            <a:ext cx="2085062" cy="136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800" dirty="0"/>
              <a:t>Дисплей: 15</a:t>
            </a:r>
            <a:r>
              <a:rPr lang="en-US" sz="800" dirty="0"/>
              <a:t>.6’’</a:t>
            </a:r>
            <a:r>
              <a:rPr lang="ru-RU" sz="800" dirty="0"/>
              <a:t>, 1</a:t>
            </a:r>
            <a:r>
              <a:rPr lang="en-US" sz="800" dirty="0"/>
              <a:t>8.5’’, 21.5’’ (IP66/20)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ОЗУ: </a:t>
            </a:r>
            <a:r>
              <a:rPr lang="en-US" sz="800" dirty="0"/>
              <a:t>4</a:t>
            </a:r>
            <a:r>
              <a:rPr lang="ru-RU" sz="800" dirty="0"/>
              <a:t> - </a:t>
            </a:r>
            <a:r>
              <a:rPr lang="en-US" sz="800" dirty="0"/>
              <a:t>16</a:t>
            </a:r>
            <a:r>
              <a:rPr lang="ru-RU" sz="8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Жесткий диск: </a:t>
            </a:r>
            <a:r>
              <a:rPr lang="en-US" sz="800" dirty="0"/>
              <a:t>0</a:t>
            </a:r>
            <a:r>
              <a:rPr lang="ru-RU" sz="800" dirty="0"/>
              <a:t> – </a:t>
            </a:r>
            <a:r>
              <a:rPr lang="en-US" sz="800" dirty="0"/>
              <a:t>50</a:t>
            </a:r>
            <a:r>
              <a:rPr lang="ru-RU" sz="800" dirty="0"/>
              <a:t>0 Гб</a:t>
            </a:r>
            <a:endParaRPr lang="en-US" sz="800" dirty="0"/>
          </a:p>
          <a:p>
            <a:pPr>
              <a:lnSpc>
                <a:spcPct val="150000"/>
              </a:lnSpc>
            </a:pPr>
            <a:r>
              <a:rPr lang="ru-RU" sz="800" dirty="0"/>
              <a:t>ОС: </a:t>
            </a:r>
            <a:r>
              <a:rPr lang="en-US" sz="800" dirty="0"/>
              <a:t>Windows 7,10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Порты: 2х</a:t>
            </a:r>
            <a:r>
              <a:rPr lang="en-US" sz="800" dirty="0"/>
              <a:t>Eth, 4</a:t>
            </a:r>
            <a:r>
              <a:rPr lang="ru-RU" sz="800" dirty="0"/>
              <a:t>х</a:t>
            </a:r>
            <a:r>
              <a:rPr lang="en-US" sz="800" dirty="0"/>
              <a:t>USB, 2xDP,</a:t>
            </a:r>
            <a:r>
              <a:rPr lang="ru-RU" sz="800" dirty="0"/>
              <a:t> </a:t>
            </a:r>
            <a:r>
              <a:rPr lang="en-US" sz="800" dirty="0"/>
              <a:t>3xCOM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WLAN 802.11 </a:t>
            </a:r>
            <a:r>
              <a:rPr lang="ru-RU" sz="800" dirty="0"/>
              <a:t>(опционально)</a:t>
            </a:r>
          </a:p>
          <a:p>
            <a:pPr>
              <a:lnSpc>
                <a:spcPct val="150000"/>
              </a:lnSpc>
            </a:pPr>
            <a:r>
              <a:rPr lang="ru-RU" sz="800" dirty="0"/>
              <a:t>Температура: </a:t>
            </a:r>
            <a:r>
              <a:rPr lang="en-US" sz="800" dirty="0"/>
              <a:t>0</a:t>
            </a:r>
            <a:r>
              <a:rPr lang="ru-RU" sz="800" dirty="0"/>
              <a:t> – 50 С</a:t>
            </a:r>
            <a:endParaRPr lang="en-US" sz="800" dirty="0"/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FF04FAA8-337A-4FCA-9592-A9026A48E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2482"/>
          <a:stretch/>
        </p:blipFill>
        <p:spPr bwMode="auto">
          <a:xfrm>
            <a:off x="2237896" y="2101888"/>
            <a:ext cx="990098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630F0E8F-ADA3-41CD-AC13-CA075A6BB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3633"/>
          <a:stretch/>
        </p:blipFill>
        <p:spPr bwMode="auto">
          <a:xfrm>
            <a:off x="5294152" y="2060556"/>
            <a:ext cx="1096017" cy="9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F86CE2C9-B707-4DC4-A410-DD43D3C2E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b="2477"/>
          <a:stretch/>
        </p:blipFill>
        <p:spPr bwMode="auto">
          <a:xfrm>
            <a:off x="8327248" y="2049938"/>
            <a:ext cx="1173792" cy="9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043C3B6-A33D-438D-94AA-481BFA768F89}"/>
              </a:ext>
            </a:extLst>
          </p:cNvPr>
          <p:cNvSpPr/>
          <p:nvPr/>
        </p:nvSpPr>
        <p:spPr>
          <a:xfrm>
            <a:off x="2277701" y="4643560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2000</a:t>
            </a:r>
            <a:endParaRPr lang="ru-RU" sz="1400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0C657F1-AD68-45C4-AC4D-7DC9C0B11B81}"/>
              </a:ext>
            </a:extLst>
          </p:cNvPr>
          <p:cNvSpPr/>
          <p:nvPr/>
        </p:nvSpPr>
        <p:spPr>
          <a:xfrm>
            <a:off x="2277701" y="3962441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7000</a:t>
            </a:r>
            <a:endParaRPr lang="ru-RU" sz="1400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48D156F-FF75-4CEF-9D70-9DE21DF2E9F6}"/>
              </a:ext>
            </a:extLst>
          </p:cNvPr>
          <p:cNvSpPr/>
          <p:nvPr/>
        </p:nvSpPr>
        <p:spPr>
          <a:xfrm>
            <a:off x="5343525" y="4643560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2100</a:t>
            </a:r>
            <a:endParaRPr lang="ru-RU" sz="1400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4BFB4A6-FE3D-4439-A80F-90F926040DBF}"/>
              </a:ext>
            </a:extLst>
          </p:cNvPr>
          <p:cNvSpPr/>
          <p:nvPr/>
        </p:nvSpPr>
        <p:spPr>
          <a:xfrm>
            <a:off x="5343525" y="3962441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7100</a:t>
            </a:r>
            <a:endParaRPr lang="ru-RU" sz="140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D4E3669B-5B36-43FF-BF8D-D2980EA31C5D}"/>
              </a:ext>
            </a:extLst>
          </p:cNvPr>
          <p:cNvSpPr/>
          <p:nvPr/>
        </p:nvSpPr>
        <p:spPr>
          <a:xfrm>
            <a:off x="5343525" y="4305499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3100</a:t>
            </a:r>
            <a:endParaRPr lang="ru-RU" sz="1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591F575-4844-42A9-94BD-3A7C5820EA68}"/>
              </a:ext>
            </a:extLst>
          </p:cNvPr>
          <p:cNvSpPr/>
          <p:nvPr/>
        </p:nvSpPr>
        <p:spPr>
          <a:xfrm>
            <a:off x="5343525" y="3621419"/>
            <a:ext cx="2809875" cy="2801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9100</a:t>
            </a:r>
            <a:endParaRPr lang="ru-RU" sz="1400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D74B3DAE-CDB5-4B93-8E79-7C5C60021D62}"/>
              </a:ext>
            </a:extLst>
          </p:cNvPr>
          <p:cNvSpPr/>
          <p:nvPr/>
        </p:nvSpPr>
        <p:spPr>
          <a:xfrm>
            <a:off x="2277701" y="3288679"/>
            <a:ext cx="2809874" cy="27791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Резистивный дисплей</a:t>
            </a:r>
          </a:p>
        </p:txBody>
      </p:sp>
    </p:spTree>
    <p:extLst>
      <p:ext uri="{BB962C8B-B14F-4D97-AF65-F5344CB8AC3E}">
        <p14:creationId xmlns:p14="http://schemas.microsoft.com/office/powerpoint/2010/main" val="14631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16</a:t>
            </a:fld>
            <a:endParaRPr lang="de-DE" noProof="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167079" y="1545351"/>
            <a:ext cx="9167385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VL2 PPC …</a:t>
            </a:r>
            <a:endParaRPr lang="ru-RU" sz="1600" b="1" dirty="0"/>
          </a:p>
        </p:txBody>
      </p:sp>
      <p:sp>
        <p:nvSpPr>
          <p:cNvPr id="79" name="Textplatzhalter 6">
            <a:extLst>
              <a:ext uri="{FF2B5EF4-FFF2-40B4-BE49-F238E27FC236}">
                <a16:creationId xmlns:a16="http://schemas.microsoft.com/office/drawing/2014/main" id="{D38641A8-6DA1-4DC1-AC92-C6EE16A16D7A}"/>
              </a:ext>
            </a:extLst>
          </p:cNvPr>
          <p:cNvSpPr txBox="1">
            <a:spLocks/>
          </p:cNvSpPr>
          <p:nvPr/>
        </p:nvSpPr>
        <p:spPr>
          <a:xfrm>
            <a:off x="728906" y="359764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A17A4BD0-8F6C-44E0-A044-B9936FABFF7B}"/>
              </a:ext>
            </a:extLst>
          </p:cNvPr>
          <p:cNvSpPr txBox="1">
            <a:spLocks/>
          </p:cNvSpPr>
          <p:nvPr/>
        </p:nvSpPr>
        <p:spPr>
          <a:xfrm>
            <a:off x="835687" y="791665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Панельные компьютеры </a:t>
            </a:r>
            <a:r>
              <a:rPr lang="en-US" dirty="0" err="1"/>
              <a:t>Valueline</a:t>
            </a:r>
            <a:endParaRPr lang="en-US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9D92C1D0-DA2F-48CE-BF6B-B25A41398B0D}"/>
              </a:ext>
            </a:extLst>
          </p:cNvPr>
          <p:cNvGraphicFramePr>
            <a:graphicFrameLocks noGrp="1"/>
          </p:cNvGraphicFramePr>
          <p:nvPr/>
        </p:nvGraphicFramePr>
        <p:xfrm>
          <a:off x="-204735" y="7380935"/>
          <a:ext cx="812694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388">
                  <a:extLst>
                    <a:ext uri="{9D8B030D-6E8A-4147-A177-3AD203B41FA5}">
                      <a16:colId xmlns:a16="http://schemas.microsoft.com/office/drawing/2014/main" val="1319627615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3933416694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1428570820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3904814818"/>
                    </a:ext>
                  </a:extLst>
                </a:gridCol>
                <a:gridCol w="1625388">
                  <a:extLst>
                    <a:ext uri="{9D8B030D-6E8A-4147-A177-3AD203B41FA5}">
                      <a16:colId xmlns:a16="http://schemas.microsoft.com/office/drawing/2014/main" val="21905964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BL2 BPC…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47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02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05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8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3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9227"/>
                  </a:ext>
                </a:extLst>
              </a:tr>
            </a:tbl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2338F02-1DCA-4264-99E3-5A4296BD03BB}"/>
              </a:ext>
            </a:extLst>
          </p:cNvPr>
          <p:cNvGrpSpPr/>
          <p:nvPr/>
        </p:nvGrpSpPr>
        <p:grpSpPr>
          <a:xfrm>
            <a:off x="2315693" y="5142491"/>
            <a:ext cx="5911144" cy="695094"/>
            <a:chOff x="2315693" y="5134349"/>
            <a:chExt cx="5911144" cy="69509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2F90903-BA1A-48E6-B5D0-D2750554B628}"/>
                </a:ext>
              </a:extLst>
            </p:cNvPr>
            <p:cNvSpPr/>
            <p:nvPr/>
          </p:nvSpPr>
          <p:spPr>
            <a:xfrm>
              <a:off x="2315693" y="5155080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1000</a:t>
              </a:r>
              <a:endParaRPr lang="ru-RU" sz="14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59F443F7-9FA9-4B4B-9D27-355B9F97F125}"/>
                </a:ext>
              </a:extLst>
            </p:cNvPr>
            <p:cNvSpPr/>
            <p:nvPr/>
          </p:nvSpPr>
          <p:spPr>
            <a:xfrm>
              <a:off x="2989951" y="5169864"/>
              <a:ext cx="5236886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AEDA9EB-5B7C-437D-8180-43A58013D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03" b="2802"/>
            <a:stretch/>
          </p:blipFill>
          <p:spPr>
            <a:xfrm>
              <a:off x="3133943" y="5195543"/>
              <a:ext cx="690341" cy="615056"/>
            </a:xfrm>
            <a:prstGeom prst="rect">
              <a:avLst/>
            </a:prstGeom>
          </p:spPr>
        </p:pic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63F01A3-7F6A-4987-BE85-BA468D71CE88}"/>
                </a:ext>
              </a:extLst>
            </p:cNvPr>
            <p:cNvSpPr/>
            <p:nvPr/>
          </p:nvSpPr>
          <p:spPr>
            <a:xfrm>
              <a:off x="4061942" y="5134349"/>
              <a:ext cx="1582398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Windows 7, 10, EMB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A4E6753-63E2-43A1-8454-F873E7FD51F3}"/>
                </a:ext>
              </a:extLst>
            </p:cNvPr>
            <p:cNvSpPr/>
            <p:nvPr/>
          </p:nvSpPr>
          <p:spPr>
            <a:xfrm>
              <a:off x="5846404" y="5134349"/>
              <a:ext cx="2265910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2х</a:t>
              </a:r>
              <a:r>
                <a:rPr lang="en-US" sz="900" dirty="0"/>
                <a:t>Eth, 3</a:t>
              </a:r>
              <a:r>
                <a:rPr lang="ru-RU" sz="900" dirty="0"/>
                <a:t>х</a:t>
              </a:r>
              <a:r>
                <a:rPr lang="en-US" sz="900" dirty="0"/>
                <a:t>USB, 1xDP, </a:t>
              </a:r>
              <a:r>
                <a:rPr lang="ru-RU" sz="900" dirty="0"/>
                <a:t>до </a:t>
              </a:r>
              <a:r>
                <a:rPr lang="en-US" sz="900" dirty="0"/>
                <a:t>3xCOM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Дисплей: 15</a:t>
              </a:r>
              <a:r>
                <a:rPr lang="en-US" sz="900" dirty="0"/>
                <a:t>.6’’</a:t>
              </a:r>
              <a:r>
                <a:rPr lang="ru-RU" sz="900" dirty="0"/>
                <a:t>, 1</a:t>
              </a:r>
              <a:r>
                <a:rPr lang="en-US" sz="900" dirty="0"/>
                <a:t>8.5’’, 21.5’’ (IP66/</a:t>
              </a:r>
              <a:r>
                <a:rPr lang="ru-RU" sz="900" dirty="0"/>
                <a:t>3</a:t>
              </a:r>
              <a:r>
                <a:rPr lang="en-US" sz="900" dirty="0"/>
                <a:t>0)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0 – </a:t>
              </a:r>
              <a:r>
                <a:rPr lang="en-US" sz="900" dirty="0"/>
                <a:t>45/50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DB60D9E-E759-4E4E-B513-AF3E647202A8}"/>
              </a:ext>
            </a:extLst>
          </p:cNvPr>
          <p:cNvGrpSpPr/>
          <p:nvPr/>
        </p:nvGrpSpPr>
        <p:grpSpPr>
          <a:xfrm>
            <a:off x="2315693" y="4372202"/>
            <a:ext cx="5967355" cy="693398"/>
            <a:chOff x="2315693" y="4372032"/>
            <a:chExt cx="5967355" cy="693398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1B7BCF92-209A-420A-9820-8C23C3D07165}"/>
                </a:ext>
              </a:extLst>
            </p:cNvPr>
            <p:cNvSpPr/>
            <p:nvPr/>
          </p:nvSpPr>
          <p:spPr>
            <a:xfrm>
              <a:off x="2315693" y="4391067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2000</a:t>
              </a:r>
              <a:endParaRPr lang="ru-RU" sz="1400" dirty="0"/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870B475D-68B0-4132-B587-487FF07ACC87}"/>
                </a:ext>
              </a:extLst>
            </p:cNvPr>
            <p:cNvSpPr/>
            <p:nvPr/>
          </p:nvSpPr>
          <p:spPr>
            <a:xfrm>
              <a:off x="2989950" y="4405851"/>
              <a:ext cx="5236887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3FE3531-2A9E-4322-8428-48909933C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03" b="2802"/>
            <a:stretch/>
          </p:blipFill>
          <p:spPr>
            <a:xfrm>
              <a:off x="3133943" y="4423960"/>
              <a:ext cx="690341" cy="615056"/>
            </a:xfrm>
            <a:prstGeom prst="rect">
              <a:avLst/>
            </a:prstGeom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9492C5B3-FFCC-43E5-96C0-9DCBFB010D4E}"/>
                </a:ext>
              </a:extLst>
            </p:cNvPr>
            <p:cNvSpPr/>
            <p:nvPr/>
          </p:nvSpPr>
          <p:spPr>
            <a:xfrm>
              <a:off x="4061942" y="4372032"/>
              <a:ext cx="1582398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-8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Windows 7, 10, EMB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D6F71360-65BF-4940-BE7E-A31BE2836FD4}"/>
                </a:ext>
              </a:extLst>
            </p:cNvPr>
            <p:cNvSpPr/>
            <p:nvPr/>
          </p:nvSpPr>
          <p:spPr>
            <a:xfrm>
              <a:off x="5846404" y="4372032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2х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Дисплей: 15</a:t>
              </a:r>
              <a:r>
                <a:rPr lang="en-US" sz="900" dirty="0"/>
                <a:t>.6’’</a:t>
              </a:r>
              <a:r>
                <a:rPr lang="ru-RU" sz="900" dirty="0"/>
                <a:t>, 1</a:t>
              </a:r>
              <a:r>
                <a:rPr lang="en-US" sz="900" dirty="0"/>
                <a:t>8.5’’, 21.5’’ (IP66/</a:t>
              </a:r>
              <a:r>
                <a:rPr lang="ru-RU" sz="900" dirty="0"/>
                <a:t>3</a:t>
              </a:r>
              <a:r>
                <a:rPr lang="en-US" sz="900" dirty="0"/>
                <a:t>0)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480E2F8-F79C-4170-AC97-125FF5DB66AF}"/>
              </a:ext>
            </a:extLst>
          </p:cNvPr>
          <p:cNvGrpSpPr/>
          <p:nvPr/>
        </p:nvGrpSpPr>
        <p:grpSpPr>
          <a:xfrm>
            <a:off x="2315693" y="2107355"/>
            <a:ext cx="5925796" cy="699148"/>
            <a:chOff x="2315693" y="2133342"/>
            <a:chExt cx="5925796" cy="699148"/>
          </a:xfrm>
        </p:grpSpPr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F8A35744-27E9-4F13-A47C-AAB249CE4A04}"/>
                </a:ext>
              </a:extLst>
            </p:cNvPr>
            <p:cNvSpPr/>
            <p:nvPr/>
          </p:nvSpPr>
          <p:spPr>
            <a:xfrm>
              <a:off x="2315693" y="2133342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9000</a:t>
              </a:r>
              <a:endParaRPr lang="ru-RU" sz="1400" dirty="0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7263FDEB-02F3-4AD4-B48A-CED27FD0FDBD}"/>
                </a:ext>
              </a:extLst>
            </p:cNvPr>
            <p:cNvSpPr/>
            <p:nvPr/>
          </p:nvSpPr>
          <p:spPr>
            <a:xfrm>
              <a:off x="2989951" y="2148126"/>
              <a:ext cx="5251538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8D6825-AB92-4451-ABF4-690A895CD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03" b="2802"/>
            <a:stretch/>
          </p:blipFill>
          <p:spPr>
            <a:xfrm>
              <a:off x="3133943" y="2173352"/>
              <a:ext cx="690341" cy="615056"/>
            </a:xfrm>
            <a:prstGeom prst="rect">
              <a:avLst/>
            </a:prstGeom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BFFD3036-CFC2-4250-B55E-C549D491F8D8}"/>
                </a:ext>
              </a:extLst>
            </p:cNvPr>
            <p:cNvSpPr/>
            <p:nvPr/>
          </p:nvSpPr>
          <p:spPr>
            <a:xfrm>
              <a:off x="4061942" y="2142621"/>
              <a:ext cx="225665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</a:t>
              </a:r>
              <a:r>
                <a:rPr lang="ru-RU" sz="900" dirty="0"/>
                <a:t>32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 </a:t>
              </a:r>
              <a:r>
                <a:rPr lang="en-US" sz="900" dirty="0"/>
                <a:t>EMB, Server 2016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4ACAFAF-2A70-4E1C-BF25-69617E0B3027}"/>
                </a:ext>
              </a:extLst>
            </p:cNvPr>
            <p:cNvSpPr/>
            <p:nvPr/>
          </p:nvSpPr>
          <p:spPr>
            <a:xfrm>
              <a:off x="5804845" y="2142621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Дисплей: 15</a:t>
              </a:r>
              <a:r>
                <a:rPr lang="en-US" sz="900" dirty="0"/>
                <a:t>.6’’</a:t>
              </a:r>
              <a:r>
                <a:rPr lang="ru-RU" sz="900" dirty="0"/>
                <a:t>, 1</a:t>
              </a:r>
              <a:r>
                <a:rPr lang="en-US" sz="900" dirty="0"/>
                <a:t>8.5’’, 21.5’’ (IP66/</a:t>
              </a:r>
              <a:r>
                <a:rPr lang="ru-RU" sz="900" dirty="0"/>
                <a:t>3</a:t>
              </a:r>
              <a:r>
                <a:rPr lang="en-US" sz="900" dirty="0"/>
                <a:t>0)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C2187B3-E940-495B-88B9-0D5657F416E4}"/>
              </a:ext>
            </a:extLst>
          </p:cNvPr>
          <p:cNvGrpSpPr/>
          <p:nvPr/>
        </p:nvGrpSpPr>
        <p:grpSpPr>
          <a:xfrm>
            <a:off x="2315693" y="2863323"/>
            <a:ext cx="5925796" cy="689869"/>
            <a:chOff x="2315693" y="2848435"/>
            <a:chExt cx="5925796" cy="689869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C2439C20-85D1-42FB-980B-167726C79587}"/>
                </a:ext>
              </a:extLst>
            </p:cNvPr>
            <p:cNvSpPr/>
            <p:nvPr/>
          </p:nvSpPr>
          <p:spPr>
            <a:xfrm>
              <a:off x="2315693" y="2859922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7000</a:t>
              </a:r>
              <a:endParaRPr lang="ru-RU" sz="1400" dirty="0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CED32EE0-B5F3-4188-BE66-F9FF6FCE6963}"/>
                </a:ext>
              </a:extLst>
            </p:cNvPr>
            <p:cNvSpPr/>
            <p:nvPr/>
          </p:nvSpPr>
          <p:spPr>
            <a:xfrm>
              <a:off x="2989950" y="2874706"/>
              <a:ext cx="5251537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9B5A96C-E7A7-4E0F-8633-C26B4CA59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03" b="2802"/>
            <a:stretch/>
          </p:blipFill>
          <p:spPr>
            <a:xfrm>
              <a:off x="3133943" y="2903826"/>
              <a:ext cx="690341" cy="615056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AAF3DAA3-0FBC-4FAF-8209-294DAA7881BB}"/>
                </a:ext>
              </a:extLst>
            </p:cNvPr>
            <p:cNvSpPr/>
            <p:nvPr/>
          </p:nvSpPr>
          <p:spPr>
            <a:xfrm>
              <a:off x="4061942" y="2848435"/>
              <a:ext cx="203326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-16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</a:t>
              </a:r>
              <a:r>
                <a:rPr lang="en-US" sz="900" dirty="0"/>
                <a:t> EMB,</a:t>
              </a:r>
              <a:r>
                <a:rPr lang="ru-RU" sz="900" dirty="0"/>
                <a:t> </a:t>
              </a:r>
              <a:r>
                <a:rPr lang="en-US" sz="900" dirty="0"/>
                <a:t>Server 2016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0ECD1523-B9AF-4C3A-8462-A0254C3B87AB}"/>
                </a:ext>
              </a:extLst>
            </p:cNvPr>
            <p:cNvSpPr/>
            <p:nvPr/>
          </p:nvSpPr>
          <p:spPr>
            <a:xfrm>
              <a:off x="5804845" y="2848435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Дисплей: 15</a:t>
              </a:r>
              <a:r>
                <a:rPr lang="en-US" sz="900" dirty="0"/>
                <a:t>.6’’</a:t>
              </a:r>
              <a:r>
                <a:rPr lang="ru-RU" sz="900" dirty="0"/>
                <a:t>, 1</a:t>
              </a:r>
              <a:r>
                <a:rPr lang="en-US" sz="900" dirty="0"/>
                <a:t>8.5’’, 21.5’’ (IP66/</a:t>
              </a:r>
              <a:r>
                <a:rPr lang="ru-RU" sz="900" dirty="0"/>
                <a:t>3</a:t>
              </a:r>
              <a:r>
                <a:rPr lang="en-US" sz="900" dirty="0"/>
                <a:t>0)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80F3D66-203E-4D50-802F-2E52F6EFF6F4}"/>
              </a:ext>
            </a:extLst>
          </p:cNvPr>
          <p:cNvGrpSpPr/>
          <p:nvPr/>
        </p:nvGrpSpPr>
        <p:grpSpPr>
          <a:xfrm>
            <a:off x="2315693" y="3629722"/>
            <a:ext cx="5911147" cy="689869"/>
            <a:chOff x="2330342" y="3630504"/>
            <a:chExt cx="5911147" cy="689869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F455F159-6B85-4610-8B2F-1E4311811F59}"/>
                </a:ext>
              </a:extLst>
            </p:cNvPr>
            <p:cNvSpPr/>
            <p:nvPr/>
          </p:nvSpPr>
          <p:spPr>
            <a:xfrm>
              <a:off x="2330342" y="3638719"/>
              <a:ext cx="688907" cy="6638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2000" endA="300" endPos="35000" dir="5400000" sy="-100000" algn="bl" rotWithShape="0"/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0000" tIns="90000" rIns="90000" bIns="90000" anchor="ctr"/>
            <a:lstStyle/>
            <a:p>
              <a:pPr algn="ctr" defTabSz="108850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/>
                <a:t>3000</a:t>
              </a:r>
              <a:endParaRPr lang="ru-RU" sz="1400" dirty="0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50A41C3-5D5C-40CE-BAF9-4821D891CE58}"/>
                </a:ext>
              </a:extLst>
            </p:cNvPr>
            <p:cNvSpPr/>
            <p:nvPr/>
          </p:nvSpPr>
          <p:spPr>
            <a:xfrm>
              <a:off x="3004599" y="3653503"/>
              <a:ext cx="5236887" cy="65957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5C5DB11-C41A-4520-AC38-A786F52C7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03" b="2802"/>
            <a:stretch/>
          </p:blipFill>
          <p:spPr>
            <a:xfrm>
              <a:off x="3133943" y="3671287"/>
              <a:ext cx="690341" cy="615056"/>
            </a:xfrm>
            <a:prstGeom prst="rect">
              <a:avLst/>
            </a:prstGeom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CA3F7EB-6BC7-4B19-961E-5BD646675CDA}"/>
                </a:ext>
              </a:extLst>
            </p:cNvPr>
            <p:cNvSpPr/>
            <p:nvPr/>
          </p:nvSpPr>
          <p:spPr>
            <a:xfrm>
              <a:off x="4061941" y="3630504"/>
              <a:ext cx="2256655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ОЗУ: 4</a:t>
              </a:r>
              <a:r>
                <a:rPr lang="en-US" sz="900" dirty="0"/>
                <a:t>-16</a:t>
              </a:r>
              <a:r>
                <a:rPr lang="ru-RU" sz="900" dirty="0"/>
                <a:t> Гб 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Жесткий диск: </a:t>
              </a:r>
              <a:r>
                <a:rPr lang="en-US" sz="900" dirty="0"/>
                <a:t>0</a:t>
              </a:r>
              <a:r>
                <a:rPr lang="ru-RU" sz="900" dirty="0"/>
                <a:t> – </a:t>
              </a:r>
              <a:r>
                <a:rPr lang="en-US" sz="900" dirty="0"/>
                <a:t>50</a:t>
              </a:r>
              <a:r>
                <a:rPr lang="ru-RU" sz="900" dirty="0"/>
                <a:t>0 Гб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ОС: </a:t>
              </a:r>
              <a:r>
                <a:rPr lang="en-US" sz="900" dirty="0"/>
                <a:t>Win 7, 10</a:t>
              </a:r>
              <a:r>
                <a:rPr lang="ru-RU" sz="900" dirty="0"/>
                <a:t>, </a:t>
              </a:r>
              <a:r>
                <a:rPr lang="en-US" sz="900" dirty="0"/>
                <a:t>EMB, Server 2016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EED249A4-6BB2-4D1E-BC41-7DB8A7AC66B4}"/>
                </a:ext>
              </a:extLst>
            </p:cNvPr>
            <p:cNvSpPr/>
            <p:nvPr/>
          </p:nvSpPr>
          <p:spPr>
            <a:xfrm>
              <a:off x="5804845" y="3630504"/>
              <a:ext cx="2436644" cy="68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/>
                <a:t>Порты: до 4х</a:t>
              </a:r>
              <a:r>
                <a:rPr lang="en-US" sz="900" dirty="0"/>
                <a:t>Eth, </a:t>
              </a:r>
              <a:r>
                <a:rPr lang="ru-RU" sz="900" dirty="0"/>
                <a:t>4х</a:t>
              </a:r>
              <a:r>
                <a:rPr lang="en-US" sz="900" dirty="0"/>
                <a:t>USB, </a:t>
              </a:r>
              <a:r>
                <a:rPr lang="ru-RU" sz="900" dirty="0"/>
                <a:t>2</a:t>
              </a:r>
              <a:r>
                <a:rPr lang="en-US" sz="900" dirty="0" err="1"/>
                <a:t>xDP</a:t>
              </a:r>
              <a:r>
                <a:rPr lang="en-US" sz="900" dirty="0"/>
                <a:t>, </a:t>
              </a:r>
              <a:r>
                <a:rPr lang="ru-RU" sz="900" dirty="0"/>
                <a:t>до 4</a:t>
              </a:r>
              <a:r>
                <a:rPr lang="en-US" sz="900" dirty="0" err="1"/>
                <a:t>xCOM</a:t>
              </a:r>
              <a:endParaRPr lang="en-US" sz="900" dirty="0"/>
            </a:p>
            <a:p>
              <a:pPr>
                <a:lnSpc>
                  <a:spcPct val="150000"/>
                </a:lnSpc>
              </a:pPr>
              <a:r>
                <a:rPr lang="ru-RU" sz="900" dirty="0"/>
                <a:t>Дисплей: 15</a:t>
              </a:r>
              <a:r>
                <a:rPr lang="en-US" sz="900" dirty="0"/>
                <a:t>.6’’</a:t>
              </a:r>
              <a:r>
                <a:rPr lang="ru-RU" sz="900" dirty="0"/>
                <a:t>, 1</a:t>
              </a:r>
              <a:r>
                <a:rPr lang="en-US" sz="900" dirty="0"/>
                <a:t>8.5’’, 21.5’’ (IP66/</a:t>
              </a:r>
              <a:r>
                <a:rPr lang="ru-RU" sz="900" dirty="0"/>
                <a:t>3</a:t>
              </a:r>
              <a:r>
                <a:rPr lang="en-US" sz="900" dirty="0"/>
                <a:t>0)</a:t>
              </a:r>
            </a:p>
            <a:p>
              <a:pPr>
                <a:lnSpc>
                  <a:spcPct val="150000"/>
                </a:lnSpc>
              </a:pPr>
              <a:r>
                <a:rPr lang="ru-RU" sz="900" dirty="0"/>
                <a:t>Температура: до -20 – 6</a:t>
              </a:r>
              <a:r>
                <a:rPr lang="en-US" sz="900" dirty="0"/>
                <a:t>0</a:t>
              </a:r>
              <a:r>
                <a:rPr lang="ru-RU" sz="900" dirty="0"/>
                <a:t> С</a:t>
              </a: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DBDB29E-CB19-410D-9F8C-A2D56E3ED9B8}"/>
              </a:ext>
            </a:extLst>
          </p:cNvPr>
          <p:cNvSpPr/>
          <p:nvPr/>
        </p:nvSpPr>
        <p:spPr>
          <a:xfrm>
            <a:off x="661890" y="5158122"/>
            <a:ext cx="941777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Atom</a:t>
            </a:r>
            <a:endParaRPr lang="ru-RU" sz="1400" b="1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5397DE7-C97C-4AF5-BAC2-1AB7D352BB71}"/>
              </a:ext>
            </a:extLst>
          </p:cNvPr>
          <p:cNvSpPr/>
          <p:nvPr/>
        </p:nvSpPr>
        <p:spPr>
          <a:xfrm>
            <a:off x="662579" y="4386985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Celeron</a:t>
            </a:r>
            <a:endParaRPr lang="ru-RU" sz="1400" b="1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24FC453-1127-45A7-9586-1C9CE68F932C}"/>
              </a:ext>
            </a:extLst>
          </p:cNvPr>
          <p:cNvSpPr/>
          <p:nvPr/>
        </p:nvSpPr>
        <p:spPr>
          <a:xfrm>
            <a:off x="662579" y="2125013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i7</a:t>
            </a:r>
            <a:endParaRPr lang="ru-RU" sz="1400" b="1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63ED280-D2C5-4C34-A197-C789A1998A45}"/>
              </a:ext>
            </a:extLst>
          </p:cNvPr>
          <p:cNvSpPr/>
          <p:nvPr/>
        </p:nvSpPr>
        <p:spPr>
          <a:xfrm>
            <a:off x="662579" y="2876341"/>
            <a:ext cx="940399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i5</a:t>
            </a:r>
            <a:endParaRPr lang="ru-RU" sz="14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078079B6-6752-4959-B508-CE982ED5D3F9}"/>
              </a:ext>
            </a:extLst>
          </p:cNvPr>
          <p:cNvSpPr/>
          <p:nvPr/>
        </p:nvSpPr>
        <p:spPr>
          <a:xfrm>
            <a:off x="661890" y="3642740"/>
            <a:ext cx="941777" cy="6638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Intel Core i3</a:t>
            </a:r>
            <a:endParaRPr lang="ru-RU" sz="1400" b="1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A0ACED2-DFBF-4BCE-A570-B2AD11B808F3}"/>
              </a:ext>
            </a:extLst>
          </p:cNvPr>
          <p:cNvSpPr/>
          <p:nvPr/>
        </p:nvSpPr>
        <p:spPr>
          <a:xfrm>
            <a:off x="8616254" y="5145104"/>
            <a:ext cx="1253345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Один накопитель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89AD7D5-EEAA-4E45-A727-BA93F63FC9B4}"/>
              </a:ext>
            </a:extLst>
          </p:cNvPr>
          <p:cNvSpPr/>
          <p:nvPr/>
        </p:nvSpPr>
        <p:spPr>
          <a:xfrm>
            <a:off x="8616253" y="4373967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A01336F-398E-4D18-BA03-8523BF8E942D}"/>
              </a:ext>
            </a:extLst>
          </p:cNvPr>
          <p:cNvSpPr/>
          <p:nvPr/>
        </p:nvSpPr>
        <p:spPr>
          <a:xfrm>
            <a:off x="8616253" y="3629722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55" name="Плюс 24">
            <a:extLst>
              <a:ext uri="{FF2B5EF4-FFF2-40B4-BE49-F238E27FC236}">
                <a16:creationId xmlns:a16="http://schemas.microsoft.com/office/drawing/2014/main" id="{3D791727-4A1E-4D42-A852-9D39E9DE8A2A}"/>
              </a:ext>
            </a:extLst>
          </p:cNvPr>
          <p:cNvSpPr/>
          <p:nvPr/>
        </p:nvSpPr>
        <p:spPr>
          <a:xfrm>
            <a:off x="10106609" y="3831781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1AA9FB4-2BFF-4ABD-AE8B-94D13EB224D0}"/>
              </a:ext>
            </a:extLst>
          </p:cNvPr>
          <p:cNvSpPr/>
          <p:nvPr/>
        </p:nvSpPr>
        <p:spPr>
          <a:xfrm>
            <a:off x="10629369" y="3629722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744810F-F06B-487A-8DA9-23CCF18BFCB9}"/>
              </a:ext>
            </a:extLst>
          </p:cNvPr>
          <p:cNvSpPr/>
          <p:nvPr/>
        </p:nvSpPr>
        <p:spPr>
          <a:xfrm>
            <a:off x="8616253" y="2863323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58" name="Плюс 24">
            <a:extLst>
              <a:ext uri="{FF2B5EF4-FFF2-40B4-BE49-F238E27FC236}">
                <a16:creationId xmlns:a16="http://schemas.microsoft.com/office/drawing/2014/main" id="{4F15A8E2-8BD0-4C25-9435-3970F7659EC0}"/>
              </a:ext>
            </a:extLst>
          </p:cNvPr>
          <p:cNvSpPr/>
          <p:nvPr/>
        </p:nvSpPr>
        <p:spPr>
          <a:xfrm>
            <a:off x="10106609" y="3065382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D548BA30-5E6F-413F-9346-D7BD2687EE1F}"/>
              </a:ext>
            </a:extLst>
          </p:cNvPr>
          <p:cNvSpPr/>
          <p:nvPr/>
        </p:nvSpPr>
        <p:spPr>
          <a:xfrm>
            <a:off x="10629369" y="2863323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F031B19-C90D-4922-A025-60E090430C02}"/>
              </a:ext>
            </a:extLst>
          </p:cNvPr>
          <p:cNvSpPr/>
          <p:nvPr/>
        </p:nvSpPr>
        <p:spPr>
          <a:xfrm>
            <a:off x="8616253" y="2111995"/>
            <a:ext cx="1253346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накопителей</a:t>
            </a:r>
          </a:p>
        </p:txBody>
      </p:sp>
      <p:sp>
        <p:nvSpPr>
          <p:cNvPr id="66" name="Плюс 24">
            <a:extLst>
              <a:ext uri="{FF2B5EF4-FFF2-40B4-BE49-F238E27FC236}">
                <a16:creationId xmlns:a16="http://schemas.microsoft.com/office/drawing/2014/main" id="{230F8B4A-AE83-41A1-B0EF-4BE99E5A3FDF}"/>
              </a:ext>
            </a:extLst>
          </p:cNvPr>
          <p:cNvSpPr/>
          <p:nvPr/>
        </p:nvSpPr>
        <p:spPr>
          <a:xfrm>
            <a:off x="10106609" y="2314054"/>
            <a:ext cx="285750" cy="285750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EF23333-D8F4-42BA-A739-7034257A20EB}"/>
              </a:ext>
            </a:extLst>
          </p:cNvPr>
          <p:cNvSpPr/>
          <p:nvPr/>
        </p:nvSpPr>
        <p:spPr>
          <a:xfrm>
            <a:off x="10629369" y="2111995"/>
            <a:ext cx="699974" cy="6898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RAID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23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CEF3CCE0-8808-4C48-B30E-F804B206C385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3F994059-8B86-4574-A909-6B8693B5466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Серверы</a:t>
            </a:r>
            <a:endParaRPr lang="en-US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6381887-B1AB-435D-A3DA-549542FE4E4E}"/>
              </a:ext>
            </a:extLst>
          </p:cNvPr>
          <p:cNvSpPr/>
          <p:nvPr/>
        </p:nvSpPr>
        <p:spPr>
          <a:xfrm>
            <a:off x="2638934" y="2064882"/>
            <a:ext cx="3433085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D9ED1D-1201-4D5B-8FB2-6760F1655B5C}"/>
              </a:ext>
            </a:extLst>
          </p:cNvPr>
          <p:cNvSpPr/>
          <p:nvPr/>
        </p:nvSpPr>
        <p:spPr>
          <a:xfrm>
            <a:off x="7539681" y="2064882"/>
            <a:ext cx="3433085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68BD9F6-1D26-4B7B-B87D-E783139F72D4}"/>
              </a:ext>
            </a:extLst>
          </p:cNvPr>
          <p:cNvSpPr/>
          <p:nvPr/>
        </p:nvSpPr>
        <p:spPr>
          <a:xfrm>
            <a:off x="2167079" y="1545351"/>
            <a:ext cx="9167385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BL RACKMOUNT …</a:t>
            </a:r>
            <a:endParaRPr lang="ru-RU" sz="1600" b="1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A81C45D-EFDD-4C99-835D-A24B4DD35127}"/>
              </a:ext>
            </a:extLst>
          </p:cNvPr>
          <p:cNvSpPr/>
          <p:nvPr/>
        </p:nvSpPr>
        <p:spPr>
          <a:xfrm>
            <a:off x="898708" y="2891781"/>
            <a:ext cx="1318621" cy="4690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Intel 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Core i3</a:t>
            </a:r>
            <a:endParaRPr lang="ru-RU" sz="16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3CC2886-AD2F-4F13-91E4-06A6755C0925}"/>
              </a:ext>
            </a:extLst>
          </p:cNvPr>
          <p:cNvSpPr/>
          <p:nvPr/>
        </p:nvSpPr>
        <p:spPr>
          <a:xfrm>
            <a:off x="898706" y="2173469"/>
            <a:ext cx="1318621" cy="4690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Intel 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Core i7</a:t>
            </a:r>
            <a:endParaRPr lang="ru-RU" sz="1600" b="1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E32FFD40-168F-4E81-96B0-4202B0F3B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 b="1597"/>
          <a:stretch/>
        </p:blipFill>
        <p:spPr bwMode="auto">
          <a:xfrm>
            <a:off x="3251938" y="2134170"/>
            <a:ext cx="2111171" cy="128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31DA10A1-7549-40FC-8515-B40BD783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 b="4847"/>
          <a:stretch/>
        </p:blipFill>
        <p:spPr bwMode="auto">
          <a:xfrm>
            <a:off x="8332926" y="2117025"/>
            <a:ext cx="1817941" cy="13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F9A886D-2B88-466F-A3DD-D07B0A4FEE51}"/>
              </a:ext>
            </a:extLst>
          </p:cNvPr>
          <p:cNvSpPr/>
          <p:nvPr/>
        </p:nvSpPr>
        <p:spPr>
          <a:xfrm>
            <a:off x="4515033" y="4044676"/>
            <a:ext cx="1279087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Корпус 2</a:t>
            </a:r>
            <a:r>
              <a:rPr lang="en-US" sz="1600" dirty="0"/>
              <a:t>U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EB0763B-26DF-4E39-B808-CFF1164F0F18}"/>
              </a:ext>
            </a:extLst>
          </p:cNvPr>
          <p:cNvSpPr/>
          <p:nvPr/>
        </p:nvSpPr>
        <p:spPr>
          <a:xfrm>
            <a:off x="2960533" y="4718583"/>
            <a:ext cx="1279087" cy="6035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RAID 0,1</a:t>
            </a:r>
            <a:endParaRPr lang="ru-RU" sz="16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EBF1CC3-E341-48DE-A527-459E26702AB6}"/>
              </a:ext>
            </a:extLst>
          </p:cNvPr>
          <p:cNvSpPr/>
          <p:nvPr/>
        </p:nvSpPr>
        <p:spPr>
          <a:xfrm>
            <a:off x="2960533" y="5425718"/>
            <a:ext cx="2833587" cy="38565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Windows 7, 10, Server 2012</a:t>
            </a:r>
            <a:endParaRPr lang="ru-RU" sz="16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1D645E8-9E77-4D86-8A67-218877AA608C}"/>
              </a:ext>
            </a:extLst>
          </p:cNvPr>
          <p:cNvSpPr/>
          <p:nvPr/>
        </p:nvSpPr>
        <p:spPr>
          <a:xfrm>
            <a:off x="2960533" y="4044676"/>
            <a:ext cx="1279087" cy="5955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Монтаж в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 19</a:t>
            </a:r>
            <a:r>
              <a:rPr lang="en-US" sz="1600" dirty="0"/>
              <a:t>’’</a:t>
            </a:r>
            <a:r>
              <a:rPr lang="ru-RU" sz="1600" dirty="0"/>
              <a:t> стойку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B702D31-C6C4-4A91-B839-29D5D6BA4371}"/>
              </a:ext>
            </a:extLst>
          </p:cNvPr>
          <p:cNvSpPr/>
          <p:nvPr/>
        </p:nvSpPr>
        <p:spPr>
          <a:xfrm>
            <a:off x="4515033" y="4718583"/>
            <a:ext cx="1279087" cy="6035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Рез. питание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04C8B68-1105-4F79-8CCE-B1D23E735AFD}"/>
              </a:ext>
            </a:extLst>
          </p:cNvPr>
          <p:cNvSpPr/>
          <p:nvPr/>
        </p:nvSpPr>
        <p:spPr>
          <a:xfrm>
            <a:off x="9453924" y="4053245"/>
            <a:ext cx="1279087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Корпус 4</a:t>
            </a:r>
            <a:r>
              <a:rPr lang="en-US" sz="1600" dirty="0"/>
              <a:t>U</a:t>
            </a:r>
            <a:endParaRPr lang="ru-RU" sz="16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2D55929-A699-4811-805D-79BA8E8C3460}"/>
              </a:ext>
            </a:extLst>
          </p:cNvPr>
          <p:cNvSpPr/>
          <p:nvPr/>
        </p:nvSpPr>
        <p:spPr>
          <a:xfrm>
            <a:off x="7899423" y="4727152"/>
            <a:ext cx="1279087" cy="6035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RAID 0,1</a:t>
            </a:r>
            <a:r>
              <a:rPr lang="ru-RU" sz="1600" dirty="0"/>
              <a:t>,5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E41DCD5-4B4B-4136-8E3C-5A9929DCAEBE}"/>
              </a:ext>
            </a:extLst>
          </p:cNvPr>
          <p:cNvSpPr/>
          <p:nvPr/>
        </p:nvSpPr>
        <p:spPr>
          <a:xfrm>
            <a:off x="7899424" y="5434287"/>
            <a:ext cx="2833587" cy="38565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Windows 7, 10, Server 2012</a:t>
            </a:r>
            <a:endParaRPr lang="ru-RU" sz="16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7DFD13B-F08F-488D-806C-357DBD62655B}"/>
              </a:ext>
            </a:extLst>
          </p:cNvPr>
          <p:cNvSpPr/>
          <p:nvPr/>
        </p:nvSpPr>
        <p:spPr>
          <a:xfrm>
            <a:off x="7899424" y="4053245"/>
            <a:ext cx="1279087" cy="5955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Монтаж в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 19</a:t>
            </a:r>
            <a:r>
              <a:rPr lang="en-US" sz="1600" dirty="0"/>
              <a:t>’’</a:t>
            </a:r>
            <a:r>
              <a:rPr lang="ru-RU" sz="1600" dirty="0"/>
              <a:t> стойку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20B0F7E-F82B-4131-868D-C3A1A7EED718}"/>
              </a:ext>
            </a:extLst>
          </p:cNvPr>
          <p:cNvSpPr/>
          <p:nvPr/>
        </p:nvSpPr>
        <p:spPr>
          <a:xfrm>
            <a:off x="9453924" y="4727152"/>
            <a:ext cx="1279087" cy="603565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Рез. питание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2FB0F88-6274-427E-AC26-A0654A2509E7}"/>
              </a:ext>
            </a:extLst>
          </p:cNvPr>
          <p:cNvSpPr/>
          <p:nvPr/>
        </p:nvSpPr>
        <p:spPr>
          <a:xfrm>
            <a:off x="2622261" y="3505177"/>
            <a:ext cx="3462671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2</a:t>
            </a:r>
            <a:r>
              <a:rPr lang="en-US" sz="1600" b="1" dirty="0"/>
              <a:t>U</a:t>
            </a:r>
            <a:endParaRPr lang="ru-RU" sz="1600" b="1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AF697AC-DB62-4220-A3F1-8C5ADBAD15A7}"/>
              </a:ext>
            </a:extLst>
          </p:cNvPr>
          <p:cNvSpPr/>
          <p:nvPr/>
        </p:nvSpPr>
        <p:spPr>
          <a:xfrm>
            <a:off x="7539681" y="3505177"/>
            <a:ext cx="3462671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4U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00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18</a:t>
            </a:fld>
            <a:endParaRPr lang="de-D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54015" y="1642956"/>
            <a:ext cx="2758003" cy="458757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en-US" sz="1800" b="1" dirty="0"/>
              <a:t>BL RACKMOUNT 2U</a:t>
            </a:r>
            <a:endParaRPr lang="ru-RU" sz="1800" b="1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40DC5BE-3925-4426-89E1-FF4941BD438E}"/>
              </a:ext>
            </a:extLst>
          </p:cNvPr>
          <p:cNvSpPr/>
          <p:nvPr/>
        </p:nvSpPr>
        <p:spPr>
          <a:xfrm>
            <a:off x="2052075" y="1750323"/>
            <a:ext cx="4015847" cy="2651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Серия </a:t>
            </a:r>
            <a:r>
              <a:rPr lang="en-US" sz="1600" b="1" dirty="0"/>
              <a:t>BL FPM</a:t>
            </a:r>
            <a:r>
              <a:rPr lang="ru-RU" sz="1600" b="1" dirty="0"/>
              <a:t> …</a:t>
            </a:r>
            <a:endParaRPr lang="en-US" sz="16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5071762-10B9-40FD-AD4C-81E1FEAC6C9F}"/>
              </a:ext>
            </a:extLst>
          </p:cNvPr>
          <p:cNvSpPr/>
          <p:nvPr/>
        </p:nvSpPr>
        <p:spPr>
          <a:xfrm>
            <a:off x="2052076" y="2043157"/>
            <a:ext cx="4015846" cy="198314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AE02D91-5764-4C25-B02C-55018B7767AB}"/>
              </a:ext>
            </a:extLst>
          </p:cNvPr>
          <p:cNvSpPr/>
          <p:nvPr/>
        </p:nvSpPr>
        <p:spPr>
          <a:xfrm>
            <a:off x="2052077" y="4037193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15.6</a:t>
            </a: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7643C14C-96EA-46A3-9124-B963781F64A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6245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Сенсорные мониторы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E2EB1-BBEB-4A96-8703-FFF5031D8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4"/>
          <a:stretch/>
        </p:blipFill>
        <p:spPr>
          <a:xfrm>
            <a:off x="3136626" y="2126967"/>
            <a:ext cx="1971007" cy="183729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08609BA-C7A2-407D-8B0A-AE4AC17B9DF6}"/>
              </a:ext>
            </a:extLst>
          </p:cNvPr>
          <p:cNvSpPr/>
          <p:nvPr/>
        </p:nvSpPr>
        <p:spPr>
          <a:xfrm>
            <a:off x="3470484" y="4037192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18.5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D577EF-F96B-4390-8A40-DA2B30AC6829}"/>
              </a:ext>
            </a:extLst>
          </p:cNvPr>
          <p:cNvSpPr/>
          <p:nvPr/>
        </p:nvSpPr>
        <p:spPr>
          <a:xfrm>
            <a:off x="4888891" y="4042859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21.5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94BCEED-5493-4064-96B5-FE993DBC3587}"/>
              </a:ext>
            </a:extLst>
          </p:cNvPr>
          <p:cNvSpPr/>
          <p:nvPr/>
        </p:nvSpPr>
        <p:spPr>
          <a:xfrm>
            <a:off x="7152472" y="2736250"/>
            <a:ext cx="1279087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Full HD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534FD9-30E5-4657-8819-33C1F453D6AB}"/>
              </a:ext>
            </a:extLst>
          </p:cNvPr>
          <p:cNvSpPr/>
          <p:nvPr/>
        </p:nvSpPr>
        <p:spPr>
          <a:xfrm>
            <a:off x="8706972" y="3465523"/>
            <a:ext cx="1279087" cy="5955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-10…60 C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553D521-78DB-4A3F-AED2-1208EC11DC8E}"/>
              </a:ext>
            </a:extLst>
          </p:cNvPr>
          <p:cNvSpPr/>
          <p:nvPr/>
        </p:nvSpPr>
        <p:spPr>
          <a:xfrm>
            <a:off x="7152472" y="3465523"/>
            <a:ext cx="1279087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IP 65/20</a:t>
            </a:r>
            <a:endParaRPr lang="ru-RU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412965-923C-4C4B-B61D-E23D3A9B8808}"/>
              </a:ext>
            </a:extLst>
          </p:cNvPr>
          <p:cNvSpPr/>
          <p:nvPr/>
        </p:nvSpPr>
        <p:spPr>
          <a:xfrm>
            <a:off x="8706972" y="2722511"/>
            <a:ext cx="1279087" cy="59553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DP, DVI, VGA, USB</a:t>
            </a:r>
            <a:endParaRPr lang="ru-RU" sz="16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DC90ADC-F5E5-40D7-80BE-21F46DECC5BD}"/>
              </a:ext>
            </a:extLst>
          </p:cNvPr>
          <p:cNvSpPr/>
          <p:nvPr/>
        </p:nvSpPr>
        <p:spPr>
          <a:xfrm>
            <a:off x="7152471" y="1991466"/>
            <a:ext cx="2833588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Емкостной дисплей</a:t>
            </a:r>
          </a:p>
        </p:txBody>
      </p:sp>
      <p:sp>
        <p:nvSpPr>
          <p:cNvPr id="20" name="Rechteck 14">
            <a:extLst>
              <a:ext uri="{FF2B5EF4-FFF2-40B4-BE49-F238E27FC236}">
                <a16:creationId xmlns:a16="http://schemas.microsoft.com/office/drawing/2014/main" id="{6DB854E7-DD85-4548-9EB5-C544EF900CA8}"/>
              </a:ext>
            </a:extLst>
          </p:cNvPr>
          <p:cNvSpPr/>
          <p:nvPr/>
        </p:nvSpPr>
        <p:spPr>
          <a:xfrm>
            <a:off x="6657655" y="4181581"/>
            <a:ext cx="5532758" cy="1821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19</a:t>
            </a:fld>
            <a:endParaRPr lang="de-DE" noProof="0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32" name="Titel 5">
            <a:extLst>
              <a:ext uri="{FF2B5EF4-FFF2-40B4-BE49-F238E27FC236}">
                <a16:creationId xmlns:a16="http://schemas.microsoft.com/office/drawing/2014/main" id="{CEAB309A-9C6B-4863-9B5E-1B78904E82B7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58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Техническое решение</a:t>
            </a:r>
            <a:r>
              <a:rPr lang="en-US" dirty="0"/>
              <a:t> </a:t>
            </a:r>
            <a:r>
              <a:rPr lang="ru-RU" dirty="0"/>
              <a:t>с </a:t>
            </a:r>
            <a:r>
              <a:rPr lang="en-US" dirty="0"/>
              <a:t>BL FPM </a:t>
            </a:r>
            <a:r>
              <a:rPr lang="ru-RU" dirty="0"/>
              <a:t>и</a:t>
            </a:r>
            <a:r>
              <a:rPr lang="en-US" dirty="0"/>
              <a:t> BL2 BPC 1500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CD682F-7480-4A1B-9238-B28D36F85715}"/>
              </a:ext>
            </a:extLst>
          </p:cNvPr>
          <p:cNvSpPr txBox="1"/>
          <p:nvPr/>
        </p:nvSpPr>
        <p:spPr>
          <a:xfrm>
            <a:off x="6689009" y="2034571"/>
            <a:ext cx="2758003" cy="458757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en-US" sz="1800" b="1" dirty="0"/>
              <a:t>BL RACKMOUNT 2U</a:t>
            </a:r>
            <a:endParaRPr lang="ru-RU" sz="1800" b="1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98D5476-FD31-47BB-9C46-B5E34AE81CC7}"/>
              </a:ext>
            </a:extLst>
          </p:cNvPr>
          <p:cNvSpPr/>
          <p:nvPr/>
        </p:nvSpPr>
        <p:spPr>
          <a:xfrm>
            <a:off x="5987069" y="2141938"/>
            <a:ext cx="4015847" cy="2651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en-US" sz="1600" b="1" dirty="0"/>
              <a:t>BL FPM</a:t>
            </a:r>
            <a:r>
              <a:rPr lang="ru-RU" sz="1600" b="1" dirty="0"/>
              <a:t> + </a:t>
            </a:r>
            <a:r>
              <a:rPr lang="en-US" sz="1600" b="1" dirty="0"/>
              <a:t>BL2 BPC 1501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78C287E-8D84-4763-AA77-19E0011D2AF6}"/>
              </a:ext>
            </a:extLst>
          </p:cNvPr>
          <p:cNvSpPr/>
          <p:nvPr/>
        </p:nvSpPr>
        <p:spPr>
          <a:xfrm>
            <a:off x="5987070" y="2434772"/>
            <a:ext cx="4015846" cy="198314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981860E-8FF6-4473-AD2A-C07D283AA79B}"/>
              </a:ext>
            </a:extLst>
          </p:cNvPr>
          <p:cNvSpPr/>
          <p:nvPr/>
        </p:nvSpPr>
        <p:spPr>
          <a:xfrm>
            <a:off x="5987071" y="4431640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15.6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CBF4E2D-89CE-4F14-95C9-0254E3EEB7FA}"/>
              </a:ext>
            </a:extLst>
          </p:cNvPr>
          <p:cNvSpPr/>
          <p:nvPr/>
        </p:nvSpPr>
        <p:spPr>
          <a:xfrm>
            <a:off x="7405478" y="4431640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18.5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21702AF-B7FF-4EFE-8A26-900EB48F9C5F}"/>
              </a:ext>
            </a:extLst>
          </p:cNvPr>
          <p:cNvSpPr/>
          <p:nvPr/>
        </p:nvSpPr>
        <p:spPr>
          <a:xfrm>
            <a:off x="8823885" y="4431640"/>
            <a:ext cx="1179028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b="1" dirty="0"/>
              <a:t>21.5</a:t>
            </a:r>
          </a:p>
        </p:txBody>
      </p:sp>
      <p:sp>
        <p:nvSpPr>
          <p:cNvPr id="50" name="Плюс 24">
            <a:extLst>
              <a:ext uri="{FF2B5EF4-FFF2-40B4-BE49-F238E27FC236}">
                <a16:creationId xmlns:a16="http://schemas.microsoft.com/office/drawing/2014/main" id="{8A099C59-16B6-4327-BD1C-4E3532021F2E}"/>
              </a:ext>
            </a:extLst>
          </p:cNvPr>
          <p:cNvSpPr/>
          <p:nvPr/>
        </p:nvSpPr>
        <p:spPr>
          <a:xfrm>
            <a:off x="7991533" y="3226245"/>
            <a:ext cx="458757" cy="458757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err="1">
              <a:latin typeface="+mn-lt"/>
              <a:cs typeface="+mn-cs"/>
            </a:endParaRPr>
          </a:p>
        </p:txBody>
      </p:sp>
      <p:pic>
        <p:nvPicPr>
          <p:cNvPr id="51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C5B96CB5-1FA9-4B28-BFEC-6F0CF4014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58" t="13870" r="8662" b="7062"/>
          <a:stretch/>
        </p:blipFill>
        <p:spPr>
          <a:xfrm>
            <a:off x="8535100" y="2974536"/>
            <a:ext cx="1348629" cy="107429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FC39A2E-ADE0-4AF2-BE6E-B55CB86D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4"/>
          <a:stretch/>
        </p:blipFill>
        <p:spPr>
          <a:xfrm>
            <a:off x="6034260" y="2559599"/>
            <a:ext cx="1882918" cy="17551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CA34A7-DEB5-4455-9AAA-D04772FC8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3"/>
          <a:stretch/>
        </p:blipFill>
        <p:spPr>
          <a:xfrm>
            <a:off x="2399985" y="2522621"/>
            <a:ext cx="1850441" cy="1706614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CB168664-6072-4C09-8CCB-59C2BC5FCAAD}"/>
              </a:ext>
            </a:extLst>
          </p:cNvPr>
          <p:cNvSpPr/>
          <p:nvPr/>
        </p:nvSpPr>
        <p:spPr>
          <a:xfrm>
            <a:off x="4900415" y="3070643"/>
            <a:ext cx="778787" cy="53991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D11A6B5-69D2-4C59-9BFA-C4158E8B923A}"/>
              </a:ext>
            </a:extLst>
          </p:cNvPr>
          <p:cNvSpPr/>
          <p:nvPr/>
        </p:nvSpPr>
        <p:spPr>
          <a:xfrm>
            <a:off x="2089133" y="2114204"/>
            <a:ext cx="2503415" cy="29283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en-US" sz="1600" b="1" dirty="0"/>
              <a:t>BL2 PPC 2100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F9C7067-D844-4739-ACBB-C1991B833B8D}"/>
              </a:ext>
            </a:extLst>
          </p:cNvPr>
          <p:cNvSpPr/>
          <p:nvPr/>
        </p:nvSpPr>
        <p:spPr>
          <a:xfrm>
            <a:off x="2089133" y="2407038"/>
            <a:ext cx="2503415" cy="198314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</p:spTree>
    <p:extLst>
      <p:ext uri="{BB962C8B-B14F-4D97-AF65-F5344CB8AC3E}">
        <p14:creationId xmlns:p14="http://schemas.microsoft.com/office/powerpoint/2010/main" val="287932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314C57-ED44-432D-BEE0-A8F8434B0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4" y="1520359"/>
            <a:ext cx="4562164" cy="304079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2AA6074C-B9AD-455A-B246-3AD6C3E5C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2"/>
          <a:stretch/>
        </p:blipFill>
        <p:spPr>
          <a:xfrm>
            <a:off x="3912460" y="3710683"/>
            <a:ext cx="3790802" cy="26956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5E3E94-830C-4EC9-839D-ADCAC0C4A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055" y="1405898"/>
            <a:ext cx="4043520" cy="2695680"/>
          </a:xfrm>
          <a:prstGeom prst="rect">
            <a:avLst/>
          </a:prstGeom>
        </p:spPr>
      </p:pic>
      <p:sp>
        <p:nvSpPr>
          <p:cNvPr id="6" name="Textplatzhalter 6">
            <a:extLst>
              <a:ext uri="{FF2B5EF4-FFF2-40B4-BE49-F238E27FC236}">
                <a16:creationId xmlns:a16="http://schemas.microsoft.com/office/drawing/2014/main" id="{D47E6C5A-2C91-4663-A13A-353EE012DD50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24335164-F4CB-49C0-9D6C-8E54426867C4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Решения </a:t>
            </a:r>
            <a:r>
              <a:rPr lang="en-US" dirty="0"/>
              <a:t>Phoenix Contact</a:t>
            </a:r>
          </a:p>
        </p:txBody>
      </p:sp>
    </p:spTree>
    <p:extLst>
      <p:ext uri="{BB962C8B-B14F-4D97-AF65-F5344CB8AC3E}">
        <p14:creationId xmlns:p14="http://schemas.microsoft.com/office/powerpoint/2010/main" val="29635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4">
            <a:extLst>
              <a:ext uri="{FF2B5EF4-FFF2-40B4-BE49-F238E27FC236}">
                <a16:creationId xmlns:a16="http://schemas.microsoft.com/office/drawing/2014/main" id="{94811AD3-9BC7-4B63-A8B6-F1C93E59D3F5}"/>
              </a:ext>
            </a:extLst>
          </p:cNvPr>
          <p:cNvSpPr/>
          <p:nvPr/>
        </p:nvSpPr>
        <p:spPr>
          <a:xfrm>
            <a:off x="7299948" y="1915674"/>
            <a:ext cx="4890466" cy="22741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20</a:t>
            </a:fld>
            <a:endParaRPr lang="de-DE" noProof="0" dirty="0"/>
          </a:p>
        </p:txBody>
      </p:sp>
      <p:sp>
        <p:nvSpPr>
          <p:cNvPr id="141" name="Прямоугольник 140"/>
          <p:cNvSpPr/>
          <p:nvPr/>
        </p:nvSpPr>
        <p:spPr>
          <a:xfrm>
            <a:off x="898708" y="3391301"/>
            <a:ext cx="1318621" cy="4690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Intel 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Celeron</a:t>
            </a:r>
            <a:endParaRPr lang="ru-RU" sz="1600" b="1" dirty="0"/>
          </a:p>
        </p:txBody>
      </p:sp>
      <p:sp>
        <p:nvSpPr>
          <p:cNvPr id="143" name="Прямоугольник 142"/>
          <p:cNvSpPr/>
          <p:nvPr/>
        </p:nvSpPr>
        <p:spPr>
          <a:xfrm>
            <a:off x="898706" y="2272642"/>
            <a:ext cx="1318621" cy="46905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Intel </a:t>
            </a:r>
          </a:p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Core i5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52654" y="1642956"/>
            <a:ext cx="2758003" cy="458757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en-US" sz="1800" b="1" dirty="0"/>
              <a:t>BL RACKMOUNT 2U</a:t>
            </a:r>
            <a:endParaRPr lang="ru-RU" sz="1800" b="1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32" name="Titel 5">
            <a:extLst>
              <a:ext uri="{FF2B5EF4-FFF2-40B4-BE49-F238E27FC236}">
                <a16:creationId xmlns:a16="http://schemas.microsoft.com/office/drawing/2014/main" id="{CEAB309A-9C6B-4863-9B5E-1B78904E82B7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815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Планшетный компьютер</a:t>
            </a:r>
            <a:endParaRPr lang="en-US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40DC5BE-3925-4426-89E1-FF4941BD438E}"/>
              </a:ext>
            </a:extLst>
          </p:cNvPr>
          <p:cNvSpPr/>
          <p:nvPr/>
        </p:nvSpPr>
        <p:spPr>
          <a:xfrm>
            <a:off x="2750714" y="1750323"/>
            <a:ext cx="4015847" cy="2651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/>
              <a:t>ITC 8113</a:t>
            </a:r>
            <a:endParaRPr lang="ru-RU" sz="16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5071762-10B9-40FD-AD4C-81E1FEAC6C9F}"/>
              </a:ext>
            </a:extLst>
          </p:cNvPr>
          <p:cNvSpPr/>
          <p:nvPr/>
        </p:nvSpPr>
        <p:spPr>
          <a:xfrm>
            <a:off x="2750715" y="2043157"/>
            <a:ext cx="4015846" cy="198314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AE02D91-5764-4C25-B02C-55018B7767AB}"/>
              </a:ext>
            </a:extLst>
          </p:cNvPr>
          <p:cNvSpPr/>
          <p:nvPr/>
        </p:nvSpPr>
        <p:spPr>
          <a:xfrm>
            <a:off x="2750715" y="4026307"/>
            <a:ext cx="4015846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dirty="0"/>
              <a:t>Артикул: 2403738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837C5-AB3B-47B9-8068-0AE48F56C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10"/>
          <a:stretch/>
        </p:blipFill>
        <p:spPr>
          <a:xfrm>
            <a:off x="3180944" y="2280523"/>
            <a:ext cx="3201084" cy="1565001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9788B68-6CAE-42BA-83A3-D9A6FFD6C996}"/>
              </a:ext>
            </a:extLst>
          </p:cNvPr>
          <p:cNvSpPr/>
          <p:nvPr/>
        </p:nvSpPr>
        <p:spPr>
          <a:xfrm>
            <a:off x="7423008" y="1915674"/>
            <a:ext cx="4157558" cy="22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/>
              <a:t>Дисплей: </a:t>
            </a:r>
            <a:r>
              <a:rPr lang="en-US" sz="1200" dirty="0"/>
              <a:t>13,3’’ (Full HD)</a:t>
            </a:r>
            <a:r>
              <a:rPr lang="ru-RU" sz="1200" dirty="0"/>
              <a:t>,</a:t>
            </a:r>
            <a:r>
              <a:rPr lang="en-US" sz="1200" dirty="0"/>
              <a:t> </a:t>
            </a:r>
            <a:r>
              <a:rPr lang="ru-RU" sz="1200" dirty="0"/>
              <a:t>емкостной 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ru-RU" sz="1200" dirty="0" err="1"/>
              <a:t>Пылевлагозащита</a:t>
            </a:r>
            <a:r>
              <a:rPr lang="ru-RU" sz="1200" dirty="0"/>
              <a:t>: </a:t>
            </a:r>
            <a:r>
              <a:rPr lang="en-US" sz="1200" dirty="0"/>
              <a:t>IP65/53</a:t>
            </a: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ОЗУ: </a:t>
            </a:r>
            <a:r>
              <a:rPr lang="en-US" sz="1200" dirty="0"/>
              <a:t>4</a:t>
            </a:r>
            <a:r>
              <a:rPr lang="ru-RU" sz="1200" dirty="0"/>
              <a:t> - </a:t>
            </a:r>
            <a:r>
              <a:rPr lang="en-US" sz="1200" dirty="0"/>
              <a:t>8</a:t>
            </a:r>
            <a:r>
              <a:rPr lang="ru-RU" sz="1200" dirty="0"/>
              <a:t> Гб 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Жесткий диск: 120 Гб </a:t>
            </a:r>
            <a:r>
              <a:rPr lang="en-US" sz="1200" dirty="0"/>
              <a:t>SSD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ОС: </a:t>
            </a:r>
            <a:r>
              <a:rPr lang="en-US" sz="1200" dirty="0"/>
              <a:t>Windows 7, 10, EMB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Интерфейсы: 1х</a:t>
            </a:r>
            <a:r>
              <a:rPr lang="en-US" sz="1200" dirty="0"/>
              <a:t>Eth, 3xUSB</a:t>
            </a:r>
            <a:r>
              <a:rPr lang="ru-RU" sz="1200" dirty="0"/>
              <a:t>, </a:t>
            </a:r>
            <a:r>
              <a:rPr lang="en-US" sz="1200" dirty="0"/>
              <a:t>WLAN, Bluetooth </a:t>
            </a:r>
            <a:endParaRPr lang="ru-RU" sz="1200" dirty="0"/>
          </a:p>
          <a:p>
            <a:pPr>
              <a:lnSpc>
                <a:spcPct val="150000"/>
              </a:lnSpc>
            </a:pPr>
            <a:r>
              <a:rPr lang="ru-RU" sz="1200" dirty="0"/>
              <a:t>Опционально: </a:t>
            </a:r>
            <a:r>
              <a:rPr lang="en-US" sz="1200" dirty="0"/>
              <a:t>LTE, </a:t>
            </a:r>
            <a:r>
              <a:rPr lang="ru-RU" sz="1200" dirty="0"/>
              <a:t>камера</a:t>
            </a:r>
          </a:p>
          <a:p>
            <a:pPr>
              <a:lnSpc>
                <a:spcPct val="150000"/>
              </a:lnSpc>
            </a:pPr>
            <a:r>
              <a:rPr lang="ru-RU" sz="1200" dirty="0"/>
              <a:t>Температура: </a:t>
            </a:r>
            <a:r>
              <a:rPr lang="en-US" sz="1200" dirty="0"/>
              <a:t>0</a:t>
            </a:r>
            <a:r>
              <a:rPr lang="ru-RU" sz="1200" dirty="0"/>
              <a:t> – 40 С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23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4">
            <a:extLst>
              <a:ext uri="{FF2B5EF4-FFF2-40B4-BE49-F238E27FC236}">
                <a16:creationId xmlns:a16="http://schemas.microsoft.com/office/drawing/2014/main" id="{2FFC7AC3-044A-428D-AC30-6B0594BCCF56}"/>
              </a:ext>
            </a:extLst>
          </p:cNvPr>
          <p:cNvSpPr/>
          <p:nvPr/>
        </p:nvSpPr>
        <p:spPr>
          <a:xfrm>
            <a:off x="6657655" y="4181581"/>
            <a:ext cx="5532758" cy="18215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21</a:t>
            </a:fld>
            <a:endParaRPr lang="de-D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735" y="1642956"/>
            <a:ext cx="2758003" cy="458757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en-US" sz="1800" b="1" dirty="0"/>
              <a:t>BL RACKMOUNT 2U</a:t>
            </a:r>
            <a:endParaRPr lang="ru-RU" sz="1800" b="1" dirty="0"/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32" name="Titel 5">
            <a:extLst>
              <a:ext uri="{FF2B5EF4-FFF2-40B4-BE49-F238E27FC236}">
                <a16:creationId xmlns:a16="http://schemas.microsoft.com/office/drawing/2014/main" id="{CEAB309A-9C6B-4863-9B5E-1B78904E82B7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815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KVM</a:t>
            </a:r>
            <a:r>
              <a:rPr lang="ru-RU" dirty="0"/>
              <a:t> - расширитель</a:t>
            </a:r>
            <a:endParaRPr lang="en-US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40DC5BE-3925-4426-89E1-FF4941BD438E}"/>
              </a:ext>
            </a:extLst>
          </p:cNvPr>
          <p:cNvSpPr/>
          <p:nvPr/>
        </p:nvSpPr>
        <p:spPr>
          <a:xfrm>
            <a:off x="2041795" y="1750323"/>
            <a:ext cx="4015847" cy="2651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/>
            <a:r>
              <a:rPr lang="en-US" sz="1600" b="1" dirty="0"/>
              <a:t>VL KVM EXTENDER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AE02D91-5764-4C25-B02C-55018B7767AB}"/>
              </a:ext>
            </a:extLst>
          </p:cNvPr>
          <p:cNvSpPr/>
          <p:nvPr/>
        </p:nvSpPr>
        <p:spPr>
          <a:xfrm>
            <a:off x="2041796" y="4026307"/>
            <a:ext cx="4015846" cy="29346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>
              <a:defRPr/>
            </a:pPr>
            <a:r>
              <a:rPr lang="ru-RU" sz="1600" dirty="0"/>
              <a:t>Артикул: 2404770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1EF3E4-1598-4F44-BA55-D821D2577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241"/>
          <a:stretch/>
        </p:blipFill>
        <p:spPr>
          <a:xfrm>
            <a:off x="2189264" y="2302250"/>
            <a:ext cx="3762003" cy="157096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76448E-7456-41A4-8EB6-A5E474A4E99A}"/>
              </a:ext>
            </a:extLst>
          </p:cNvPr>
          <p:cNvSpPr/>
          <p:nvPr/>
        </p:nvSpPr>
        <p:spPr>
          <a:xfrm>
            <a:off x="2052076" y="2043157"/>
            <a:ext cx="4015846" cy="198314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49E3D4F-9A80-4A9A-8796-50B7C1129557}"/>
              </a:ext>
            </a:extLst>
          </p:cNvPr>
          <p:cNvSpPr/>
          <p:nvPr/>
        </p:nvSpPr>
        <p:spPr>
          <a:xfrm>
            <a:off x="7152471" y="2053110"/>
            <a:ext cx="2833588" cy="58179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Передача сигналов клавиатуры, мыши и видео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4E3E145-D4A9-43B1-AF0B-ABD65268CFF5}"/>
              </a:ext>
            </a:extLst>
          </p:cNvPr>
          <p:cNvSpPr/>
          <p:nvPr/>
        </p:nvSpPr>
        <p:spPr>
          <a:xfrm>
            <a:off x="7152471" y="3614382"/>
            <a:ext cx="2848677" cy="34599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-20…50 C</a:t>
            </a:r>
            <a:endParaRPr lang="ru-RU" sz="1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6F0C8C-BA12-4A67-9364-CF916DCCAC8B}"/>
              </a:ext>
            </a:extLst>
          </p:cNvPr>
          <p:cNvSpPr/>
          <p:nvPr/>
        </p:nvSpPr>
        <p:spPr>
          <a:xfrm>
            <a:off x="7152472" y="2725977"/>
            <a:ext cx="2848677" cy="34599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До 90 м по кабелю </a:t>
            </a:r>
            <a:r>
              <a:rPr lang="en-US" sz="1600" dirty="0"/>
              <a:t>Ethernet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AE2A891-5602-40A1-8191-6CD25DC70059}"/>
              </a:ext>
            </a:extLst>
          </p:cNvPr>
          <p:cNvSpPr/>
          <p:nvPr/>
        </p:nvSpPr>
        <p:spPr>
          <a:xfrm>
            <a:off x="7152472" y="3177847"/>
            <a:ext cx="2848677" cy="34599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Порты: 4х</a:t>
            </a:r>
            <a:r>
              <a:rPr lang="en-US" sz="1600" dirty="0"/>
              <a:t>USB, 1xDP, 1xDVI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370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4">
            <a:extLst>
              <a:ext uri="{FF2B5EF4-FFF2-40B4-BE49-F238E27FC236}">
                <a16:creationId xmlns:a16="http://schemas.microsoft.com/office/drawing/2014/main" id="{7E73D8E6-CE40-4F1C-AEAC-C97A43C2456A}"/>
              </a:ext>
            </a:extLst>
          </p:cNvPr>
          <p:cNvSpPr/>
          <p:nvPr/>
        </p:nvSpPr>
        <p:spPr>
          <a:xfrm>
            <a:off x="7306491" y="-1"/>
            <a:ext cx="4883921" cy="57345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9686A-4F98-403F-9C40-B943E6CD731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2232" y="1951794"/>
            <a:ext cx="6258169" cy="2239214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1900" dirty="0"/>
              <a:t>Комплексное техническое решение с клеммами, блоками питания, сетевыми коммутаторами</a:t>
            </a:r>
          </a:p>
          <a:p>
            <a:pPr lvl="0">
              <a:lnSpc>
                <a:spcPct val="150000"/>
              </a:lnSpc>
            </a:pPr>
            <a:r>
              <a:rPr lang="ru-RU" sz="1900" dirty="0"/>
              <a:t>Сроки поставки</a:t>
            </a:r>
          </a:p>
          <a:p>
            <a:pPr lvl="0">
              <a:lnSpc>
                <a:spcPct val="150000"/>
              </a:lnSpc>
            </a:pPr>
            <a:r>
              <a:rPr lang="ru-RU" sz="1900" dirty="0"/>
              <a:t>Доступная цена на бюджетные линейки</a:t>
            </a:r>
          </a:p>
          <a:p>
            <a:pPr lvl="0">
              <a:lnSpc>
                <a:spcPct val="150000"/>
              </a:lnSpc>
            </a:pPr>
            <a:r>
              <a:rPr lang="ru-RU" sz="1900" dirty="0"/>
              <a:t>Большая глубина скидок</a:t>
            </a:r>
            <a:endParaRPr lang="en-US" sz="1900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CEF3CCE0-8808-4C48-B30E-F804B206C385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3F994059-8B86-4574-A909-6B8693B5466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Ключевые преимущества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09DF711-06BD-4DCC-BC22-EF6C1E53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5" b="90103" l="9924" r="91450">
                        <a14:foregroundMark x1="54504" y1="18351" x2="57099" y2="17732"/>
                        <a14:foregroundMark x1="78779" y1="12784" x2="80763" y2="12784"/>
                        <a14:foregroundMark x1="78931" y1="12784" x2="82443" y2="11546"/>
                        <a14:foregroundMark x1="84122" y1="11753" x2="91145" y2="9485"/>
                        <a14:foregroundMark x1="54962" y1="21649" x2="56947" y2="27216"/>
                        <a14:foregroundMark x1="45802" y1="24742" x2="46870" y2="27010"/>
                        <a14:foregroundMark x1="32214" y1="77526" x2="32977" y2="78144"/>
                        <a14:foregroundMark x1="32061" y1="79175" x2="32824" y2="88041"/>
                        <a14:foregroundMark x1="30992" y1="90309" x2="30992" y2="89897"/>
                        <a14:foregroundMark x1="90840" y1="60206" x2="91450" y2="60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4" y="1436914"/>
            <a:ext cx="4531836" cy="335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1">
            <a:hlinkClick r:id="rId2"/>
          </p:cNvPr>
          <p:cNvSpPr txBox="1"/>
          <p:nvPr/>
        </p:nvSpPr>
        <p:spPr>
          <a:xfrm>
            <a:off x="2537388" y="5195037"/>
            <a:ext cx="2825629" cy="589368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Узнать больше через</a:t>
            </a:r>
            <a:endParaRPr lang="en-US" sz="1600" b="1" dirty="0">
              <a:cs typeface="Times New Roman" panose="02020603050405020304" pitchFamily="18" charset="0"/>
            </a:endParaRPr>
          </a:p>
          <a:p>
            <a:r>
              <a:rPr lang="en-US" sz="1600" b="1" dirty="0">
                <a:cs typeface="Times New Roman" panose="02020603050405020304" pitchFamily="18" charset="0"/>
              </a:rPr>
              <a:t>info@phoenixcontact.ru</a:t>
            </a:r>
          </a:p>
        </p:txBody>
      </p:sp>
      <p:pic>
        <p:nvPicPr>
          <p:cNvPr id="19" name="Bild 6" descr="Symbole_PPT_info_i.png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843" y="5236794"/>
            <a:ext cx="510456" cy="50585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207966" y="1756186"/>
            <a:ext cx="2897105" cy="3134220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grpSp>
        <p:nvGrpSpPr>
          <p:cNvPr id="2" name="Группа 1"/>
          <p:cNvGrpSpPr/>
          <p:nvPr/>
        </p:nvGrpSpPr>
        <p:grpSpPr>
          <a:xfrm>
            <a:off x="1193202" y="1717274"/>
            <a:ext cx="2931325" cy="478972"/>
            <a:chOff x="1368301" y="1500032"/>
            <a:chExt cx="2931325" cy="47897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368301" y="1500032"/>
              <a:ext cx="2921597" cy="47897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409555" y="1549412"/>
              <a:ext cx="2890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cs typeface="Times New Roman" panose="02020603050405020304" pitchFamily="18" charset="0"/>
                </a:rPr>
                <a:t>Оборудование на тесты</a:t>
              </a:r>
              <a:endParaRPr lang="ru-RU" sz="18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193202" y="4433535"/>
            <a:ext cx="2931325" cy="478972"/>
            <a:chOff x="1368301" y="1500032"/>
            <a:chExt cx="2931325" cy="47897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368301" y="1500032"/>
              <a:ext cx="2921597" cy="47897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409555" y="1549412"/>
              <a:ext cx="2890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cs typeface="Times New Roman" panose="02020603050405020304" pitchFamily="18" charset="0"/>
                </a:rPr>
                <a:t>Бесплатно</a:t>
              </a:r>
              <a:endParaRPr lang="ru-RU" sz="18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697175" y="1717274"/>
            <a:ext cx="2931325" cy="3195233"/>
            <a:chOff x="4745269" y="1795098"/>
            <a:chExt cx="2931325" cy="3195233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4760033" y="1834010"/>
              <a:ext cx="2897105" cy="313422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745269" y="1795098"/>
              <a:ext cx="2921597" cy="47897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755701" y="1844478"/>
              <a:ext cx="2890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cs typeface="Times New Roman" panose="02020603050405020304" pitchFamily="18" charset="0"/>
                </a:rPr>
                <a:t>Техподдержка</a:t>
              </a:r>
              <a:endParaRPr lang="ru-RU" sz="1800" dirty="0"/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4745269" y="4511359"/>
              <a:ext cx="2931325" cy="478972"/>
              <a:chOff x="1368301" y="1500032"/>
              <a:chExt cx="2931325" cy="478972"/>
            </a:xfrm>
          </p:grpSpPr>
          <p:sp>
            <p:nvSpPr>
              <p:cNvPr id="35" name="Скругленный прямоугольник 34"/>
              <p:cNvSpPr/>
              <p:nvPr/>
            </p:nvSpPr>
            <p:spPr>
              <a:xfrm>
                <a:off x="1368301" y="1500032"/>
                <a:ext cx="2921597" cy="47897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800" dirty="0" err="1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1409555" y="1549412"/>
                <a:ext cx="28900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dirty="0">
                    <a:cs typeface="Times New Roman" panose="02020603050405020304" pitchFamily="18" charset="0"/>
                  </a:rPr>
                  <a:t>в России</a:t>
                </a:r>
                <a:endParaRPr lang="ru-RU" sz="1800" dirty="0"/>
              </a:p>
            </p:txBody>
          </p:sp>
        </p:grpSp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436" y="2303939"/>
              <a:ext cx="2447367" cy="2158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Скругленный прямоугольник 40"/>
          <p:cNvSpPr/>
          <p:nvPr/>
        </p:nvSpPr>
        <p:spPr>
          <a:xfrm>
            <a:off x="8244694" y="1756186"/>
            <a:ext cx="2897105" cy="3134220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229930" y="1717274"/>
            <a:ext cx="2921597" cy="4789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3" name="Прямоугольник 42"/>
          <p:cNvSpPr/>
          <p:nvPr/>
        </p:nvSpPr>
        <p:spPr>
          <a:xfrm>
            <a:off x="8240362" y="1766654"/>
            <a:ext cx="289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cs typeface="Times New Roman" panose="02020603050405020304" pitchFamily="18" charset="0"/>
              </a:rPr>
              <a:t>Канал </a:t>
            </a:r>
            <a:r>
              <a:rPr lang="en-US" sz="1800" dirty="0">
                <a:cs typeface="Times New Roman" panose="02020603050405020304" pitchFamily="18" charset="0"/>
              </a:rPr>
              <a:t>Phoenix Contact</a:t>
            </a:r>
            <a:endParaRPr lang="ru-RU" sz="18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8229930" y="4433535"/>
            <a:ext cx="2931325" cy="478972"/>
            <a:chOff x="1368301" y="1500032"/>
            <a:chExt cx="2931325" cy="478972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368301" y="1500032"/>
              <a:ext cx="2921597" cy="47897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800" dirty="0" err="1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409555" y="1549412"/>
              <a:ext cx="28900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>
                  <a:cs typeface="Times New Roman" panose="02020603050405020304" pitchFamily="18" charset="0"/>
                </a:rPr>
                <a:t>на </a:t>
              </a:r>
              <a:r>
                <a:rPr lang="en-US" sz="1800" dirty="0" err="1">
                  <a:cs typeface="Times New Roman" panose="02020603050405020304" pitchFamily="18" charset="0"/>
                </a:rPr>
                <a:t>Youtube</a:t>
              </a:r>
              <a:r>
                <a:rPr lang="ru-RU" sz="1800" dirty="0">
                  <a:cs typeface="Times New Roman" panose="02020603050405020304" pitchFamily="18" charset="0"/>
                </a:rPr>
                <a:t> </a:t>
              </a:r>
              <a:endParaRPr lang="ru-RU" sz="18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056" y="2941708"/>
            <a:ext cx="2580351" cy="6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feld 11">
            <a:hlinkClick r:id="rId6"/>
          </p:cNvPr>
          <p:cNvSpPr txBox="1"/>
          <p:nvPr/>
        </p:nvSpPr>
        <p:spPr>
          <a:xfrm>
            <a:off x="6562758" y="5195037"/>
            <a:ext cx="5496975" cy="589368"/>
          </a:xfrm>
          <a:prstGeom prst="rect">
            <a:avLst/>
          </a:prstGeom>
          <a:noFill/>
        </p:spPr>
        <p:txBody>
          <a:bodyPr wrap="square" lIns="95988" tIns="47994" rIns="95988" bIns="47994" rtlCol="0" anchor="ctr" anchorCtr="0">
            <a:spAutoFit/>
          </a:bodyPr>
          <a:lstStyle/>
          <a:p>
            <a:r>
              <a:rPr lang="ru-RU" sz="1600" b="1" dirty="0">
                <a:cs typeface="Times New Roman" panose="02020603050405020304" pitchFamily="18" charset="0"/>
              </a:rPr>
              <a:t>Видеоматериалы</a:t>
            </a:r>
            <a:endParaRPr lang="en-US" sz="1600" b="1" dirty="0">
              <a:cs typeface="Times New Roman" panose="02020603050405020304" pitchFamily="18" charset="0"/>
            </a:endParaRPr>
          </a:p>
          <a:p>
            <a:r>
              <a:rPr lang="en-US" sz="1600" b="1" dirty="0">
                <a:cs typeface="Times New Roman" panose="02020603050405020304" pitchFamily="18" charset="0"/>
              </a:rPr>
              <a:t>https://www.youtube.com/user/PhoenixContactRussia</a:t>
            </a:r>
          </a:p>
        </p:txBody>
      </p:sp>
      <p:pic>
        <p:nvPicPr>
          <p:cNvPr id="49" name="Bild 6" descr="Symbole_PPT_info_i.png">
            <a:hlinkClick r:id="rId6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486" y="5236794"/>
            <a:ext cx="510456" cy="50585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23</a:t>
            </a:fld>
            <a:endParaRPr lang="de-DE" noProof="0" dirty="0"/>
          </a:p>
        </p:txBody>
      </p:sp>
      <p:sp>
        <p:nvSpPr>
          <p:cNvPr id="40" name="Текст 4"/>
          <p:cNvSpPr txBox="1">
            <a:spLocks/>
          </p:cNvSpPr>
          <p:nvPr/>
        </p:nvSpPr>
        <p:spPr>
          <a:xfrm>
            <a:off x="463775" y="499383"/>
            <a:ext cx="11088687" cy="431800"/>
          </a:xfrm>
          <a:prstGeom prst="rect">
            <a:avLst/>
          </a:prstGeom>
        </p:spPr>
        <p:txBody>
          <a:bodyPr wrap="square" numCol="1" compatLnSpc="1">
            <a:prstTxWarp prst="textNoShape">
              <a:avLst/>
            </a:prstTxWarp>
          </a:bodyPr>
          <a:lstStyle>
            <a:lvl1pPr marL="270000" indent="-2700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45" name="Заголовок 3"/>
          <p:cNvSpPr txBox="1">
            <a:spLocks/>
          </p:cNvSpPr>
          <p:nvPr/>
        </p:nvSpPr>
        <p:spPr>
          <a:xfrm>
            <a:off x="474661" y="862920"/>
            <a:ext cx="11088687" cy="376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Шаг навстречу для работы с </a:t>
            </a:r>
            <a:r>
              <a:rPr lang="ru-RU" altLang="ru-RU" dirty="0" err="1"/>
              <a:t>Phoenix</a:t>
            </a:r>
            <a:r>
              <a:rPr lang="ru-RU" altLang="ru-RU" dirty="0"/>
              <a:t> </a:t>
            </a:r>
            <a:r>
              <a:rPr lang="ru-RU" altLang="ru-RU" dirty="0" err="1"/>
              <a:t>Contact</a:t>
            </a:r>
            <a:endParaRPr lang="ru-RU" alt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28" y="2537126"/>
            <a:ext cx="2800130" cy="16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02979" y="2251769"/>
            <a:ext cx="4914486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200" b="1" dirty="0">
                <a:solidFill>
                  <a:srgbClr val="AEC8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6200" b="1" dirty="0">
                <a:solidFill>
                  <a:srgbClr val="AEC8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6200" dirty="0">
              <a:solidFill>
                <a:srgbClr val="AEC8D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/>
            <a:fld id="{A7E14F4A-AFC2-4561-ABA6-CE2C50D3EED6}" type="slidenum">
              <a:rPr lang="de-DE" noProof="0" smtClean="0"/>
              <a:pPr defTabSz="914400"/>
              <a:t>24</a:t>
            </a:fld>
            <a:endParaRPr lang="de-DE" noProof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2F9DD5-99B2-4B93-96BC-6A416572D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8"/>
          <a:stretch/>
        </p:blipFill>
        <p:spPr>
          <a:xfrm>
            <a:off x="790999" y="1615497"/>
            <a:ext cx="5445415" cy="34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CEAB309A-9C6B-4863-9B5E-1B78904E82B7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Технические особенности</a:t>
            </a:r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0B6D1F-ED46-463D-A656-F21D27080710}"/>
              </a:ext>
            </a:extLst>
          </p:cNvPr>
          <p:cNvSpPr/>
          <p:nvPr/>
        </p:nvSpPr>
        <p:spPr>
          <a:xfrm>
            <a:off x="1077631" y="1617376"/>
            <a:ext cx="4462568" cy="37617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just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- Конструктивное исполнение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F264A3-F8EC-4E38-ADC4-25F7ED41D75C}"/>
              </a:ext>
            </a:extLst>
          </p:cNvPr>
          <p:cNvSpPr/>
          <p:nvPr/>
        </p:nvSpPr>
        <p:spPr>
          <a:xfrm>
            <a:off x="6650215" y="1617375"/>
            <a:ext cx="3602738" cy="14943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Монтаж в шкафу управления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Компактность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Крепление на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-рейку или стенку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Пассивное охлаждение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Интерфейсы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RS-232/485, CAN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Питание 24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VDC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Подключение питания через клеммы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64ED974-352B-4916-9F43-2C92E3C73975}"/>
              </a:ext>
            </a:extLst>
          </p:cNvPr>
          <p:cNvSpPr/>
          <p:nvPr/>
        </p:nvSpPr>
        <p:spPr>
          <a:xfrm>
            <a:off x="1077631" y="3330729"/>
            <a:ext cx="4462568" cy="37617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just">
              <a:defRPr/>
            </a:pPr>
            <a:r>
              <a:rPr lang="ru-RU" sz="2000" dirty="0"/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Физические условия эксплуатации</a:t>
            </a:r>
            <a:endParaRPr lang="ru-RU" sz="2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28EF5F7-AEFD-4766-AB19-FCD9DD90C3F5}"/>
              </a:ext>
            </a:extLst>
          </p:cNvPr>
          <p:cNvSpPr/>
          <p:nvPr/>
        </p:nvSpPr>
        <p:spPr>
          <a:xfrm>
            <a:off x="6650215" y="3330729"/>
            <a:ext cx="3602738" cy="117300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ЭМС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Вибрации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Влажность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Запыленность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FBAFC7C-6076-4D6A-8FA3-C8DA0AAA4C89}"/>
              </a:ext>
            </a:extLst>
          </p:cNvPr>
          <p:cNvSpPr/>
          <p:nvPr/>
        </p:nvSpPr>
        <p:spPr>
          <a:xfrm>
            <a:off x="1077630" y="4729109"/>
            <a:ext cx="4462568" cy="37617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just">
              <a:defRPr/>
            </a:pPr>
            <a:r>
              <a:rPr lang="ru-RU" sz="2000" dirty="0"/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Особое применение</a:t>
            </a:r>
            <a:endParaRPr lang="ru-RU" sz="20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6E4A56-F308-4A66-9B95-215373B5B1B2}"/>
              </a:ext>
            </a:extLst>
          </p:cNvPr>
          <p:cNvSpPr/>
          <p:nvPr/>
        </p:nvSpPr>
        <p:spPr>
          <a:xfrm>
            <a:off x="6650214" y="4729110"/>
            <a:ext cx="3602738" cy="74841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Уличное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IP65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Химически агрессивные среды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Взрывоопасные зоны</a:t>
            </a:r>
          </a:p>
        </p:txBody>
      </p:sp>
    </p:spTree>
    <p:extLst>
      <p:ext uri="{BB962C8B-B14F-4D97-AF65-F5344CB8AC3E}">
        <p14:creationId xmlns:p14="http://schemas.microsoft.com/office/powerpoint/2010/main" val="37477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227C86F-CC2D-492F-A88C-C748186E73F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045D284-5866-4448-AADC-BAF443BEA43D}"/>
              </a:ext>
            </a:extLst>
          </p:cNvPr>
          <p:cNvGrpSpPr/>
          <p:nvPr/>
        </p:nvGrpSpPr>
        <p:grpSpPr>
          <a:xfrm>
            <a:off x="927386" y="1585116"/>
            <a:ext cx="6626410" cy="4246336"/>
            <a:chOff x="4307899" y="1340346"/>
            <a:chExt cx="7070028" cy="4530615"/>
          </a:xfrm>
        </p:grpSpPr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4969757" y="3861335"/>
              <a:ext cx="0" cy="1662757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Надпись 2"/>
            <p:cNvSpPr txBox="1">
              <a:spLocks noChangeArrowheads="1"/>
            </p:cNvSpPr>
            <p:nvPr/>
          </p:nvSpPr>
          <p:spPr bwMode="auto">
            <a:xfrm>
              <a:off x="4386826" y="5268749"/>
              <a:ext cx="1176486" cy="602212"/>
            </a:xfrm>
            <a:prstGeom prst="rect">
              <a:avLst/>
            </a:prstGeom>
            <a:solidFill>
              <a:srgbClr val="0099A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/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ru-RU" sz="1200" dirty="0">
                  <a:latin typeface="Calibri"/>
                  <a:ea typeface="Calibri"/>
                  <a:cs typeface="Times New Roman"/>
                </a:rPr>
                <a:t>Датчики</a:t>
              </a:r>
              <a:endParaRPr lang="ru-RU" sz="2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5" name="Надпись 2"/>
            <p:cNvSpPr txBox="1">
              <a:spLocks noChangeArrowheads="1"/>
            </p:cNvSpPr>
            <p:nvPr/>
          </p:nvSpPr>
          <p:spPr bwMode="auto">
            <a:xfrm>
              <a:off x="6190014" y="1555200"/>
              <a:ext cx="1260000" cy="540000"/>
            </a:xfrm>
            <a:prstGeom prst="rect">
              <a:avLst/>
            </a:prstGeom>
            <a:solidFill>
              <a:srgbClr val="0099A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/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ru-RU" sz="1200" dirty="0">
                  <a:effectLst/>
                  <a:latin typeface="Calibri"/>
                  <a:ea typeface="Calibri"/>
                  <a:cs typeface="Times New Roman"/>
                </a:rPr>
                <a:t>Промышленные сети и системы безопасности</a:t>
              </a:r>
              <a:endParaRPr lang="ru-RU" sz="2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 bwMode="auto">
            <a:xfrm>
              <a:off x="4983960" y="2095200"/>
              <a:ext cx="0" cy="1226135"/>
            </a:xfrm>
            <a:prstGeom prst="line">
              <a:avLst/>
            </a:prstGeom>
            <a:ln>
              <a:prstDash val="sysDot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 bwMode="auto">
            <a:xfrm flipH="1">
              <a:off x="8614850" y="2087596"/>
              <a:ext cx="1" cy="1233739"/>
            </a:xfrm>
            <a:prstGeom prst="line">
              <a:avLst/>
            </a:prstGeom>
            <a:ln>
              <a:prstDash val="sysDot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 bwMode="auto">
            <a:xfrm flipH="1">
              <a:off x="5576309" y="5569923"/>
              <a:ext cx="1243702" cy="0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026" name="Picture 2" descr="https://www.phoenixcontact.com/assets/images_pr/product_photos/large/140674_2000_INT_0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355" y="3158652"/>
              <a:ext cx="823313" cy="823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Прямая соединительная линия 48"/>
            <p:cNvCxnSpPr/>
            <p:nvPr/>
          </p:nvCxnSpPr>
          <p:spPr bwMode="auto">
            <a:xfrm>
              <a:off x="6820014" y="4813957"/>
              <a:ext cx="3198" cy="755966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>
              <a:stCxn id="25" idx="2"/>
            </p:cNvCxnSpPr>
            <p:nvPr/>
          </p:nvCxnSpPr>
          <p:spPr bwMode="auto">
            <a:xfrm>
              <a:off x="6820014" y="2095200"/>
              <a:ext cx="0" cy="1203931"/>
            </a:xfrm>
            <a:prstGeom prst="line">
              <a:avLst/>
            </a:prstGeom>
            <a:ln>
              <a:prstDash val="sysDot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6820014" y="3981965"/>
              <a:ext cx="0" cy="291992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850" y="3246106"/>
              <a:ext cx="1242162" cy="690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030" y="4170947"/>
              <a:ext cx="1162164" cy="982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546" y="1418893"/>
              <a:ext cx="776770" cy="812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 descr="C:\Users\rutm01\Downloads\a_006869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001" y="1340346"/>
              <a:ext cx="1095917" cy="96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:\Users\rutm01\Downloads\a_005698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582" y="3209339"/>
              <a:ext cx="734187" cy="721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99" y="4241519"/>
              <a:ext cx="1323716" cy="606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3" name="Прямая соединительная линия 42"/>
            <p:cNvCxnSpPr>
              <a:cxnSpLocks/>
            </p:cNvCxnSpPr>
            <p:nvPr/>
          </p:nvCxnSpPr>
          <p:spPr bwMode="auto">
            <a:xfrm>
              <a:off x="4983960" y="2702945"/>
              <a:ext cx="3630890" cy="0"/>
            </a:xfrm>
            <a:prstGeom prst="line">
              <a:avLst/>
            </a:prstGeom>
            <a:ln>
              <a:prstDash val="sysDot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5" name="Надпись 2"/>
            <p:cNvSpPr txBox="1">
              <a:spLocks noChangeArrowheads="1"/>
            </p:cNvSpPr>
            <p:nvPr/>
          </p:nvSpPr>
          <p:spPr bwMode="auto">
            <a:xfrm>
              <a:off x="8105941" y="5268749"/>
              <a:ext cx="1176486" cy="602212"/>
            </a:xfrm>
            <a:prstGeom prst="rect">
              <a:avLst/>
            </a:prstGeom>
            <a:solidFill>
              <a:srgbClr val="0099A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/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ru-RU" sz="1200" dirty="0">
                  <a:latin typeface="Calibri"/>
                  <a:ea typeface="Calibri"/>
                  <a:cs typeface="Times New Roman"/>
                </a:rPr>
                <a:t>Соединения</a:t>
              </a:r>
              <a:endParaRPr lang="ru-RU" sz="2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 bwMode="auto">
            <a:xfrm>
              <a:off x="8694184" y="3936563"/>
              <a:ext cx="0" cy="1336098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Надпись 2"/>
            <p:cNvSpPr txBox="1">
              <a:spLocks noChangeArrowheads="1"/>
            </p:cNvSpPr>
            <p:nvPr/>
          </p:nvSpPr>
          <p:spPr bwMode="auto">
            <a:xfrm>
              <a:off x="10201441" y="3259123"/>
              <a:ext cx="1176486" cy="602212"/>
            </a:xfrm>
            <a:prstGeom prst="rect">
              <a:avLst/>
            </a:prstGeom>
            <a:solidFill>
              <a:srgbClr val="0099A1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/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ru-RU" sz="1200" dirty="0">
                  <a:latin typeface="Calibri"/>
                  <a:ea typeface="Calibri"/>
                  <a:cs typeface="Times New Roman"/>
                </a:rPr>
                <a:t>Надежное электропитание</a:t>
              </a:r>
              <a:endParaRPr lang="ru-RU" sz="2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 flipH="1">
              <a:off x="9199175" y="3591334"/>
              <a:ext cx="1002266" cy="0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 bwMode="auto">
            <a:xfrm flipH="1">
              <a:off x="8994316" y="1895884"/>
              <a:ext cx="625934" cy="0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 bwMode="auto">
            <a:xfrm>
              <a:off x="9637159" y="1895884"/>
              <a:ext cx="0" cy="1674424"/>
            </a:xfrm>
            <a:prstGeom prst="line">
              <a:avLst/>
            </a:prstGeom>
            <a:ln>
              <a:prstDash val="solid"/>
              <a:headEnd type="none" w="med" len="med"/>
              <a:tailEnd type="none" w="med" len="med"/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5CE544D-3408-4B12-86A9-2BE2ED486F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0" b="94853" l="2206" r="97059">
                        <a14:foregroundMark x1="30882" y1="71078" x2="6863" y2="67402"/>
                        <a14:foregroundMark x1="29657" y1="42157" x2="34559" y2="38235"/>
                        <a14:foregroundMark x1="58088" y1="88480" x2="57598" y2="79902"/>
                        <a14:foregroundMark x1="49020" y1="87500" x2="50245" y2="78431"/>
                        <a14:foregroundMark x1="41422" y1="85539" x2="42647" y2="78922"/>
                        <a14:foregroundMark x1="88971" y1="63725" x2="96324" y2="55392"/>
                        <a14:foregroundMark x1="96324" y1="55392" x2="97059" y2="55147"/>
                        <a14:foregroundMark x1="74755" y1="95098" x2="74265" y2="92647"/>
                        <a14:foregroundMark x1="2206" y1="65931" x2="3922" y2="65931"/>
                      </a14:backgroundRemoval>
                    </a14:imgEffect>
                  </a14:imgLayer>
                </a14:imgProps>
              </a:ext>
            </a:extLst>
          </a:blip>
          <a:srcRect t="33432" b="2813"/>
          <a:stretch/>
        </p:blipFill>
        <p:spPr>
          <a:xfrm>
            <a:off x="4334705" y="1684608"/>
            <a:ext cx="1177164" cy="750497"/>
          </a:xfrm>
          <a:prstGeom prst="rect">
            <a:avLst/>
          </a:prstGeom>
        </p:spPr>
      </p:pic>
      <p:sp>
        <p:nvSpPr>
          <p:cNvPr id="54" name="Textplatzhalter 6">
            <a:extLst>
              <a:ext uri="{FF2B5EF4-FFF2-40B4-BE49-F238E27FC236}">
                <a16:creationId xmlns:a16="http://schemas.microsoft.com/office/drawing/2014/main" id="{92E032CD-3802-449C-9402-EF08C16FE6E9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55" name="Titel 5">
            <a:extLst>
              <a:ext uri="{FF2B5EF4-FFF2-40B4-BE49-F238E27FC236}">
                <a16:creationId xmlns:a16="http://schemas.microsoft.com/office/drawing/2014/main" id="{A6B91E3E-D50F-425C-86FE-CC48D0A1C0C2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Место компьютеров в системах управления</a:t>
            </a:r>
            <a:endParaRPr lang="en-US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0062172-ABFC-43BC-8A05-36BAD35C0789}"/>
              </a:ext>
            </a:extLst>
          </p:cNvPr>
          <p:cNvSpPr/>
          <p:nvPr/>
        </p:nvSpPr>
        <p:spPr>
          <a:xfrm>
            <a:off x="849752" y="1571219"/>
            <a:ext cx="5266392" cy="928692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94DD61-E5BA-4C5B-92DF-38D64023FE59}"/>
              </a:ext>
            </a:extLst>
          </p:cNvPr>
          <p:cNvSpPr/>
          <p:nvPr/>
        </p:nvSpPr>
        <p:spPr>
          <a:xfrm>
            <a:off x="7916570" y="1873079"/>
            <a:ext cx="4072100" cy="3162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ru-RU" sz="1700" b="1" dirty="0"/>
              <a:t>Технологические функции</a:t>
            </a:r>
            <a:endParaRPr lang="en-US" sz="1700" b="1" dirty="0"/>
          </a:p>
          <a:p>
            <a:pPr algn="ctr">
              <a:lnSpc>
                <a:spcPct val="150000"/>
              </a:lnSpc>
              <a:buClr>
                <a:schemeClr val="accent2"/>
              </a:buClr>
            </a:pPr>
            <a:endParaRPr lang="ru-RU" sz="600" b="1" dirty="0"/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Сбор данных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Хранение и обработка информации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Формирование отчетов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Визуализация технологического процесса</a:t>
            </a:r>
            <a:endParaRPr lang="en-US" sz="1600" dirty="0"/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Конфигурирование контроллеров/ датчиков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80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81775DC-ABAA-443C-AF01-384A1EAE0457}"/>
              </a:ext>
            </a:extLst>
          </p:cNvPr>
          <p:cNvSpPr/>
          <p:nvPr/>
        </p:nvSpPr>
        <p:spPr>
          <a:xfrm>
            <a:off x="0" y="-1"/>
            <a:ext cx="8015170" cy="57345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F71CE0-2120-48B3-9318-A6C1080B94FF}"/>
              </a:ext>
            </a:extLst>
          </p:cNvPr>
          <p:cNvSpPr txBox="1"/>
          <p:nvPr/>
        </p:nvSpPr>
        <p:spPr>
          <a:xfrm>
            <a:off x="831821" y="1309136"/>
            <a:ext cx="6750079" cy="4386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Встраиваемые системы: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станки с ЧПУ,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системы управления конвейерными линиями,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промышленные роботы,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платежные терминалы, 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в</a:t>
            </a:r>
            <a:r>
              <a:rPr lang="ru-RU" sz="1600"/>
              <a:t>ендинговые </a:t>
            </a:r>
            <a:r>
              <a:rPr lang="ru-RU" sz="1600" dirty="0"/>
              <a:t>автоматы,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автоматические шлагбаумы,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Tx/>
              <a:buChar char="-"/>
            </a:pPr>
            <a:r>
              <a:rPr lang="ru-RU" sz="1600" dirty="0"/>
              <a:t>уличные </a:t>
            </a:r>
            <a:r>
              <a:rPr lang="ru-RU" sz="1600" dirty="0" err="1"/>
              <a:t>медиасистемы</a:t>
            </a:r>
            <a:r>
              <a:rPr lang="ru-RU" sz="1600" dirty="0"/>
              <a:t> (видеореклама, системы оповещения).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Системы управления / учета (АСУ ТП, АСКУ, </a:t>
            </a:r>
            <a:r>
              <a:rPr lang="ru-RU" sz="1600" dirty="0" err="1"/>
              <a:t>ТМиС</a:t>
            </a:r>
            <a:r>
              <a:rPr lang="ru-RU" sz="1600" dirty="0"/>
              <a:t>)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Промышленный интернет вещей (</a:t>
            </a:r>
            <a:r>
              <a:rPr lang="en-US" sz="1600" dirty="0" err="1"/>
              <a:t>IIoT</a:t>
            </a:r>
            <a:r>
              <a:rPr lang="ru-RU" sz="1600" dirty="0"/>
              <a:t>)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Системы автоматизации зданий</a:t>
            </a:r>
          </a:p>
          <a:p>
            <a:pPr marL="380990" indent="-380990">
              <a:lnSpc>
                <a:spcPct val="15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Умная городская инфраструктура</a:t>
            </a:r>
          </a:p>
        </p:txBody>
      </p:sp>
      <p:pic>
        <p:nvPicPr>
          <p:cNvPr id="23" name="Picture 2" descr="C:\Users\MAOKMJ\AppData\Local\Temp\7zE7C52.tmp\a_0050093.png">
            <a:extLst>
              <a:ext uri="{FF2B5EF4-FFF2-40B4-BE49-F238E27FC236}">
                <a16:creationId xmlns:a16="http://schemas.microsoft.com/office/drawing/2014/main" id="{31B0A125-60D5-4E73-9C1D-05E91002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680" y="363777"/>
            <a:ext cx="3813208" cy="38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MAOKMJ\AppData\Local\Temp\7zE8B933E02\a_0053901.png">
            <a:extLst>
              <a:ext uri="{FF2B5EF4-FFF2-40B4-BE49-F238E27FC236}">
                <a16:creationId xmlns:a16="http://schemas.microsoft.com/office/drawing/2014/main" id="{0DA0F056-6408-4067-8563-173969C47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69" y="2766997"/>
            <a:ext cx="936285" cy="9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ld 3">
            <a:extLst>
              <a:ext uri="{FF2B5EF4-FFF2-40B4-BE49-F238E27FC236}">
                <a16:creationId xmlns:a16="http://schemas.microsoft.com/office/drawing/2014/main" id="{6BBE8238-F5CD-4072-ACEF-B6FF68265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" t="35824" r="65740" b="785"/>
          <a:stretch/>
        </p:blipFill>
        <p:spPr>
          <a:xfrm>
            <a:off x="8741947" y="3033986"/>
            <a:ext cx="3517219" cy="3372530"/>
          </a:xfrm>
          <a:prstGeom prst="rect">
            <a:avLst/>
          </a:prstGeom>
        </p:spPr>
      </p:pic>
      <p:sp>
        <p:nvSpPr>
          <p:cNvPr id="2" name="Textplatzhalter 6">
            <a:extLst>
              <a:ext uri="{FF2B5EF4-FFF2-40B4-BE49-F238E27FC236}">
                <a16:creationId xmlns:a16="http://schemas.microsoft.com/office/drawing/2014/main" id="{786C448E-16DD-46FC-A6F6-547CDF5125F0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3" name="Titel 5">
            <a:extLst>
              <a:ext uri="{FF2B5EF4-FFF2-40B4-BE49-F238E27FC236}">
                <a16:creationId xmlns:a16="http://schemas.microsoft.com/office/drawing/2014/main" id="{20AFB8C0-A902-4082-AABF-6C5E7FD36B83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Сферы применения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42C0ED-2235-4401-88DD-A13DBB73C787}"/>
              </a:ext>
            </a:extLst>
          </p:cNvPr>
          <p:cNvSpPr/>
          <p:nvPr/>
        </p:nvSpPr>
        <p:spPr>
          <a:xfrm>
            <a:off x="7718272" y="6060003"/>
            <a:ext cx="4465537" cy="56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0" name="Titel 5">
            <a:extLst>
              <a:ext uri="{FF2B5EF4-FFF2-40B4-BE49-F238E27FC236}">
                <a16:creationId xmlns:a16="http://schemas.microsoft.com/office/drawing/2014/main" id="{477B0287-58B8-4D11-A428-9526B23B5416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Примеры применения </a:t>
            </a:r>
            <a:endParaRPr lang="en-US" dirty="0"/>
          </a:p>
          <a:p>
            <a:endParaRPr lang="en-US" dirty="0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03D716E-EBFD-487F-AF45-496027B145DE}"/>
              </a:ext>
            </a:extLst>
          </p:cNvPr>
          <p:cNvSpPr/>
          <p:nvPr/>
        </p:nvSpPr>
        <p:spPr>
          <a:xfrm>
            <a:off x="694937" y="3015997"/>
            <a:ext cx="229348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C64D083-BC0C-43EF-A9CB-798B73039700}"/>
              </a:ext>
            </a:extLst>
          </p:cNvPr>
          <p:cNvSpPr/>
          <p:nvPr/>
        </p:nvSpPr>
        <p:spPr>
          <a:xfrm>
            <a:off x="717865" y="1426933"/>
            <a:ext cx="2249283" cy="1636336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F3562C-AB89-40A8-9257-B61A0B3488B5}"/>
              </a:ext>
            </a:extLst>
          </p:cNvPr>
          <p:cNvSpPr txBox="1"/>
          <p:nvPr/>
        </p:nvSpPr>
        <p:spPr>
          <a:xfrm>
            <a:off x="739277" y="3059459"/>
            <a:ext cx="221417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Системы управления и учета на предприятии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B54941-F1CD-4FAB-B41A-B941FA865E84}"/>
              </a:ext>
            </a:extLst>
          </p:cNvPr>
          <p:cNvSpPr/>
          <p:nvPr/>
        </p:nvSpPr>
        <p:spPr>
          <a:xfrm>
            <a:off x="3558332" y="1435376"/>
            <a:ext cx="2249283" cy="1636336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DC3557-1903-48B8-8A55-2749230B9CB1}"/>
              </a:ext>
            </a:extLst>
          </p:cNvPr>
          <p:cNvSpPr/>
          <p:nvPr/>
        </p:nvSpPr>
        <p:spPr>
          <a:xfrm>
            <a:off x="6390173" y="1435376"/>
            <a:ext cx="2249283" cy="1636336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158699-CEC5-4A84-9B39-736E39B4A583}"/>
              </a:ext>
            </a:extLst>
          </p:cNvPr>
          <p:cNvSpPr/>
          <p:nvPr/>
        </p:nvSpPr>
        <p:spPr>
          <a:xfrm>
            <a:off x="9236968" y="1435376"/>
            <a:ext cx="2249283" cy="1986818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675E1E8-9863-46C0-99A8-D87C8A4C5052}"/>
              </a:ext>
            </a:extLst>
          </p:cNvPr>
          <p:cNvSpPr/>
          <p:nvPr/>
        </p:nvSpPr>
        <p:spPr>
          <a:xfrm>
            <a:off x="3533917" y="3015997"/>
            <a:ext cx="229348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7D8A5-A39F-4AD8-84B1-BF0194814B4E}"/>
              </a:ext>
            </a:extLst>
          </p:cNvPr>
          <p:cNvSpPr txBox="1"/>
          <p:nvPr/>
        </p:nvSpPr>
        <p:spPr>
          <a:xfrm>
            <a:off x="3560922" y="3050833"/>
            <a:ext cx="221417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Шлюзы в составе весоизмерительных систем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6B202B1-AEF6-44AD-95DD-15B264579FF1}"/>
              </a:ext>
            </a:extLst>
          </p:cNvPr>
          <p:cNvSpPr/>
          <p:nvPr/>
        </p:nvSpPr>
        <p:spPr>
          <a:xfrm>
            <a:off x="6364271" y="3015997"/>
            <a:ext cx="229348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5DC67-F1A4-4FF9-83E7-27B05BA40631}"/>
              </a:ext>
            </a:extLst>
          </p:cNvPr>
          <p:cNvSpPr txBox="1"/>
          <p:nvPr/>
        </p:nvSpPr>
        <p:spPr>
          <a:xfrm>
            <a:off x="6408694" y="3050833"/>
            <a:ext cx="221417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Системы управления дорожной инфраструктурой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4CF1AE4-A7C2-4226-A6F5-977DAA996CE3}"/>
              </a:ext>
            </a:extLst>
          </p:cNvPr>
          <p:cNvSpPr/>
          <p:nvPr/>
        </p:nvSpPr>
        <p:spPr>
          <a:xfrm>
            <a:off x="9211083" y="3011728"/>
            <a:ext cx="2293488" cy="5476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596626-968E-472E-900E-D2CFD0CAF3E1}"/>
              </a:ext>
            </a:extLst>
          </p:cNvPr>
          <p:cNvSpPr txBox="1"/>
          <p:nvPr/>
        </p:nvSpPr>
        <p:spPr>
          <a:xfrm>
            <a:off x="9246797" y="3133653"/>
            <a:ext cx="221417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Умные опоры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C3AB38-FF85-44E9-9CC0-75E25D3D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557" y="1515324"/>
            <a:ext cx="1094599" cy="14594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AA706C-4C80-4C24-A3AA-4C78C28D2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79" y="1515120"/>
            <a:ext cx="2171550" cy="144408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ACC48F5-B6A4-47F4-80E6-FA286E636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375" y="1519048"/>
            <a:ext cx="2183785" cy="14565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CB0AEBB-98B7-45EB-812B-C219DC62E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57" y="1523828"/>
            <a:ext cx="2175376" cy="1450959"/>
          </a:xfrm>
          <a:prstGeom prst="rect">
            <a:avLst/>
          </a:prstGeom>
        </p:spPr>
      </p:pic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AF92CB22-5C2C-40E4-B30E-619FFB880DDC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35C142-78C9-449C-B114-A9C54A54C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682" y="4206259"/>
            <a:ext cx="3122779" cy="1987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A9C0CF-F955-46F2-BB8E-72920FFA2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766" y="4206259"/>
            <a:ext cx="2594185" cy="199163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78CD43C-EAE2-4161-B388-E188CD72CF43}"/>
              </a:ext>
            </a:extLst>
          </p:cNvPr>
          <p:cNvSpPr/>
          <p:nvPr/>
        </p:nvSpPr>
        <p:spPr>
          <a:xfrm>
            <a:off x="1094101" y="4160416"/>
            <a:ext cx="2862042" cy="2091510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A83C77-3733-42E1-8A6F-4F81014EEEC7}"/>
              </a:ext>
            </a:extLst>
          </p:cNvPr>
          <p:cNvSpPr/>
          <p:nvPr/>
        </p:nvSpPr>
        <p:spPr>
          <a:xfrm>
            <a:off x="4440213" y="4156967"/>
            <a:ext cx="3320256" cy="2091510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F5EA4C-183B-4505-B6D3-19B42D06D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2616" y="3808273"/>
            <a:ext cx="1575838" cy="2753737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0612CE3-3F56-4E05-9657-59165D1AE6DE}"/>
              </a:ext>
            </a:extLst>
          </p:cNvPr>
          <p:cNvSpPr/>
          <p:nvPr/>
        </p:nvSpPr>
        <p:spPr>
          <a:xfrm>
            <a:off x="8273368" y="3749716"/>
            <a:ext cx="1825744" cy="2879631"/>
          </a:xfrm>
          <a:prstGeom prst="rect">
            <a:avLst/>
          </a:prstGeom>
          <a:noFill/>
          <a:ln w="50800">
            <a:solidFill>
              <a:srgbClr val="AEC8D2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873095C-6444-404D-A543-251D3881C2CB}"/>
              </a:ext>
            </a:extLst>
          </p:cNvPr>
          <p:cNvSpPr/>
          <p:nvPr/>
        </p:nvSpPr>
        <p:spPr>
          <a:xfrm>
            <a:off x="4585201" y="4155156"/>
            <a:ext cx="1259456" cy="1259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C3C834F-348C-4A6E-8250-083FB32657F4}"/>
              </a:ext>
            </a:extLst>
          </p:cNvPr>
          <p:cNvSpPr/>
          <p:nvPr/>
        </p:nvSpPr>
        <p:spPr>
          <a:xfrm>
            <a:off x="8273367" y="4041849"/>
            <a:ext cx="1037825" cy="1037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</p:spTree>
    <p:extLst>
      <p:ext uri="{BB962C8B-B14F-4D97-AF65-F5344CB8AC3E}">
        <p14:creationId xmlns:p14="http://schemas.microsoft.com/office/powerpoint/2010/main" val="26969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5515D15-245D-4233-90CA-1F023F04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05" y="1737772"/>
            <a:ext cx="5300571" cy="39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497404" y="1109819"/>
            <a:ext cx="1645545" cy="15193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7379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>
              <a:ln>
                <a:solidFill>
                  <a:srgbClr val="007379"/>
                </a:solidFill>
              </a:ln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77969" y="1112433"/>
            <a:ext cx="1645545" cy="15193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7379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>
              <a:ln>
                <a:solidFill>
                  <a:srgbClr val="007379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4586" y="1070011"/>
            <a:ext cx="1979525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600" b="1" dirty="0"/>
              <a:t>Панельные ПК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75427" y="2711592"/>
            <a:ext cx="1645545" cy="15193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7379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>
              <a:ln>
                <a:solidFill>
                  <a:srgbClr val="007379"/>
                </a:solidFill>
              </a:ln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3263"/>
          <a:stretch/>
        </p:blipFill>
        <p:spPr bwMode="auto">
          <a:xfrm>
            <a:off x="9958793" y="1413870"/>
            <a:ext cx="1283897" cy="114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30C99F0-A88F-4325-8BA0-BA17E200E6EB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6" name="Titel 5">
            <a:extLst>
              <a:ext uri="{FF2B5EF4-FFF2-40B4-BE49-F238E27FC236}">
                <a16:creationId xmlns:a16="http://schemas.microsoft.com/office/drawing/2014/main" id="{CEAB309A-9C6B-4863-9B5E-1B78904E82B7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5209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Виды продуктов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9E8DC-4915-4F0A-AA5F-D0C533EA930D}"/>
              </a:ext>
            </a:extLst>
          </p:cNvPr>
          <p:cNvSpPr txBox="1"/>
          <p:nvPr/>
        </p:nvSpPr>
        <p:spPr>
          <a:xfrm>
            <a:off x="7527526" y="1081611"/>
            <a:ext cx="164554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600" b="1" dirty="0"/>
              <a:t>Блочные ПК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3F93056D-9848-42F2-853B-5B0F78A6C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0" b="2747"/>
          <a:stretch/>
        </p:blipFill>
        <p:spPr bwMode="auto">
          <a:xfrm>
            <a:off x="7581933" y="1560484"/>
            <a:ext cx="1462663" cy="8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4660" y="2705440"/>
            <a:ext cx="1289104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600" b="1" dirty="0"/>
              <a:t>Серверы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 b="4847"/>
          <a:stretch/>
        </p:blipFill>
        <p:spPr bwMode="auto">
          <a:xfrm>
            <a:off x="8751332" y="3067281"/>
            <a:ext cx="1483664" cy="106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5">
            <a:extLst>
              <a:ext uri="{FF2B5EF4-FFF2-40B4-BE49-F238E27FC236}">
                <a16:creationId xmlns:a16="http://schemas.microsoft.com/office/drawing/2014/main" id="{CDBFE5D4-22E0-4255-A9C0-770AD0375ECB}"/>
              </a:ext>
            </a:extLst>
          </p:cNvPr>
          <p:cNvSpPr/>
          <p:nvPr/>
        </p:nvSpPr>
        <p:spPr>
          <a:xfrm>
            <a:off x="7497404" y="4333967"/>
            <a:ext cx="1645545" cy="15193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7379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>
              <a:ln>
                <a:solidFill>
                  <a:srgbClr val="007379"/>
                </a:solidFill>
              </a:ln>
            </a:endParaRPr>
          </a:p>
        </p:txBody>
      </p:sp>
      <p:sp>
        <p:nvSpPr>
          <p:cNvPr id="19" name="Скругленный прямоугольник 7">
            <a:extLst>
              <a:ext uri="{FF2B5EF4-FFF2-40B4-BE49-F238E27FC236}">
                <a16:creationId xmlns:a16="http://schemas.microsoft.com/office/drawing/2014/main" id="{89894838-8C4D-4FA4-9365-9625D1C43F2B}"/>
              </a:ext>
            </a:extLst>
          </p:cNvPr>
          <p:cNvSpPr/>
          <p:nvPr/>
        </p:nvSpPr>
        <p:spPr>
          <a:xfrm>
            <a:off x="9777969" y="4336581"/>
            <a:ext cx="1645545" cy="15193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7379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>
              <a:ln>
                <a:solidFill>
                  <a:srgbClr val="007379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DB146-6BB6-4085-A9FF-486115EC45C0}"/>
              </a:ext>
            </a:extLst>
          </p:cNvPr>
          <p:cNvSpPr txBox="1"/>
          <p:nvPr/>
        </p:nvSpPr>
        <p:spPr>
          <a:xfrm>
            <a:off x="9889792" y="4294159"/>
            <a:ext cx="1979525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600" b="1" dirty="0"/>
              <a:t>Планшеты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DCF35D-2D6F-4D6F-9245-C3C944CDDBCF}"/>
              </a:ext>
            </a:extLst>
          </p:cNvPr>
          <p:cNvSpPr txBox="1"/>
          <p:nvPr/>
        </p:nvSpPr>
        <p:spPr>
          <a:xfrm>
            <a:off x="7599444" y="4336581"/>
            <a:ext cx="1532040" cy="4279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600" b="1" dirty="0"/>
              <a:t>Мониторы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4590F63-0456-42DD-B267-BBF90C736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110"/>
          <a:stretch/>
        </p:blipFill>
        <p:spPr>
          <a:xfrm>
            <a:off x="9797326" y="4839129"/>
            <a:ext cx="1610759" cy="7874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9A40B6-EE2B-4383-B268-9C3A679302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84"/>
          <a:stretch/>
        </p:blipFill>
        <p:spPr>
          <a:xfrm>
            <a:off x="7738908" y="4666720"/>
            <a:ext cx="1199609" cy="11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4">
            <a:extLst>
              <a:ext uri="{FF2B5EF4-FFF2-40B4-BE49-F238E27FC236}">
                <a16:creationId xmlns:a16="http://schemas.microsoft.com/office/drawing/2014/main" id="{974B5C6B-0AF7-46B4-B1F8-0820F64973B1}"/>
              </a:ext>
            </a:extLst>
          </p:cNvPr>
          <p:cNvSpPr/>
          <p:nvPr/>
        </p:nvSpPr>
        <p:spPr>
          <a:xfrm>
            <a:off x="7306491" y="-1"/>
            <a:ext cx="4883921" cy="57345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lIns="162500" tIns="81249" rIns="162500" bIns="81249" rtlCol="0" anchor="ctr"/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9686A-4F98-403F-9C40-B943E6CD731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19573" y="1776457"/>
            <a:ext cx="6967102" cy="328463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dirty="0"/>
              <a:t>Компактное конструктивное исполнение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ru-RU" dirty="0"/>
              <a:t>Высокая надежность благодаря пассивному охлаждению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 и твердотельным накопителям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ru-RU" dirty="0"/>
              <a:t>Широкий модельный ряд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ru-RU" dirty="0"/>
              <a:t>Гибкое конфигурирование каждой модели</a:t>
            </a:r>
          </a:p>
          <a:p>
            <a:pPr>
              <a:lnSpc>
                <a:spcPct val="150000"/>
              </a:lnSpc>
            </a:pPr>
            <a:r>
              <a:rPr lang="ru-RU" dirty="0"/>
              <a:t>Модели для монтажа на </a:t>
            </a:r>
            <a:r>
              <a:rPr lang="en-US" dirty="0"/>
              <a:t>DIN-</a:t>
            </a:r>
            <a:r>
              <a:rPr lang="ru-RU" dirty="0"/>
              <a:t>рейку или стену</a:t>
            </a:r>
          </a:p>
          <a:p>
            <a:pPr>
              <a:lnSpc>
                <a:spcPct val="150000"/>
              </a:lnSpc>
            </a:pPr>
            <a:r>
              <a:rPr lang="ru-RU" dirty="0"/>
              <a:t>Эффективно для встраиваемых систем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5EBCDB78-8DDB-438D-A20D-7961ABC4A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91" t="7325" r="9034" b="4484"/>
          <a:stretch/>
        </p:blipFill>
        <p:spPr>
          <a:xfrm>
            <a:off x="8959825" y="802807"/>
            <a:ext cx="1957437" cy="1720004"/>
          </a:xfrm>
          <a:prstGeom prst="rect">
            <a:avLst/>
          </a:prstGeom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CEF3CCE0-8808-4C48-B30E-F804B206C385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3F994059-8B86-4574-A909-6B8693B5466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Блочные компьютеры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2869A8-0E69-494C-8F15-8C8E4EB13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0" b="94853" l="2206" r="97059">
                        <a14:foregroundMark x1="30882" y1="71078" x2="6863" y2="67402"/>
                        <a14:foregroundMark x1="29657" y1="42157" x2="34559" y2="38235"/>
                        <a14:foregroundMark x1="58088" y1="88480" x2="57598" y2="79902"/>
                        <a14:foregroundMark x1="49020" y1="87500" x2="50245" y2="78431"/>
                        <a14:foregroundMark x1="41422" y1="85539" x2="42647" y2="78922"/>
                        <a14:foregroundMark x1="88971" y1="63725" x2="96324" y2="55392"/>
                        <a14:foregroundMark x1="96324" y1="55392" x2="97059" y2="55147"/>
                        <a14:foregroundMark x1="74755" y1="95098" x2="74265" y2="92647"/>
                        <a14:foregroundMark x1="2206" y1="65931" x2="3922" y2="65931"/>
                      </a14:backgroundRemoval>
                    </a14:imgEffect>
                  </a14:imgLayer>
                </a14:imgProps>
              </a:ext>
            </a:extLst>
          </a:blip>
          <a:srcRect t="31356"/>
          <a:stretch/>
        </p:blipFill>
        <p:spPr>
          <a:xfrm>
            <a:off x="8099422" y="2945002"/>
            <a:ext cx="3247353" cy="2229102"/>
          </a:xfrm>
          <a:prstGeom prst="rect">
            <a:avLst/>
          </a:prstGeom>
        </p:spPr>
      </p:pic>
      <p:sp>
        <p:nvSpPr>
          <p:cNvPr id="9" name="Rechteck 24">
            <a:extLst>
              <a:ext uri="{FF2B5EF4-FFF2-40B4-BE49-F238E27FC236}">
                <a16:creationId xmlns:a16="http://schemas.microsoft.com/office/drawing/2014/main" id="{EEB6737C-38DB-4547-8EA0-5F1650573A32}"/>
              </a:ext>
            </a:extLst>
          </p:cNvPr>
          <p:cNvSpPr/>
          <p:nvPr/>
        </p:nvSpPr>
        <p:spPr>
          <a:xfrm>
            <a:off x="8822418" y="2399788"/>
            <a:ext cx="215699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BL2 BPC 1501E</a:t>
            </a:r>
            <a:r>
              <a:rPr lang="ru-RU" sz="1800" dirty="0">
                <a:cs typeface="Times New Roman" panose="02020603050405020304" pitchFamily="18" charset="0"/>
              </a:rPr>
              <a:t>…</a:t>
            </a:r>
            <a:endParaRPr lang="de-DE" sz="1800" dirty="0">
              <a:cs typeface="Times New Roman" panose="02020603050405020304" pitchFamily="18" charset="0"/>
            </a:endParaRPr>
          </a:p>
        </p:txBody>
      </p:sp>
      <p:sp>
        <p:nvSpPr>
          <p:cNvPr id="10" name="Rechteck 24">
            <a:extLst>
              <a:ext uri="{FF2B5EF4-FFF2-40B4-BE49-F238E27FC236}">
                <a16:creationId xmlns:a16="http://schemas.microsoft.com/office/drawing/2014/main" id="{85EFFD6B-22C2-4D27-83A6-726EE657EE55}"/>
              </a:ext>
            </a:extLst>
          </p:cNvPr>
          <p:cNvSpPr/>
          <p:nvPr/>
        </p:nvSpPr>
        <p:spPr>
          <a:xfrm>
            <a:off x="9155843" y="5134477"/>
            <a:ext cx="1490145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VL2 BPC </a:t>
            </a:r>
            <a:r>
              <a:rPr lang="ru-RU" sz="1800" dirty="0">
                <a:cs typeface="Times New Roman" panose="02020603050405020304" pitchFamily="18" charset="0"/>
              </a:rPr>
              <a:t>…</a:t>
            </a:r>
            <a:endParaRPr lang="de-DE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C4BAC-DD57-4C79-96D0-F3C83AD1EC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231BF27-1591-456E-9E5F-B4A9367F028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CEF3CCE0-8808-4C48-B30E-F804B206C385}"/>
              </a:ext>
            </a:extLst>
          </p:cNvPr>
          <p:cNvSpPr txBox="1">
            <a:spLocks/>
          </p:cNvSpPr>
          <p:nvPr/>
        </p:nvSpPr>
        <p:spPr>
          <a:xfrm>
            <a:off x="719575" y="453072"/>
            <a:ext cx="10750490" cy="431899"/>
          </a:xfrm>
          <a:prstGeom prst="rect">
            <a:avLst/>
          </a:prstGeom>
        </p:spPr>
        <p:txBody>
          <a:bodyPr lIns="121917" tIns="60958" rIns="121917" bIns="60958"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u-RU" kern="0" dirty="0"/>
              <a:t>Промышленные компьютеры для широкого спектра задач</a:t>
            </a: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3F994059-8B86-4574-A909-6B8693B5466C}"/>
              </a:ext>
            </a:extLst>
          </p:cNvPr>
          <p:cNvSpPr txBox="1">
            <a:spLocks/>
          </p:cNvSpPr>
          <p:nvPr/>
        </p:nvSpPr>
        <p:spPr>
          <a:xfrm>
            <a:off x="835687" y="884973"/>
            <a:ext cx="10750490" cy="431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defTabSz="914400">
              <a:spcBef>
                <a:spcPct val="0"/>
              </a:spcBef>
              <a:buNone/>
              <a:defRPr sz="28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Блочные компьютеры</a:t>
            </a:r>
            <a:endParaRPr lang="en-US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FBDD4A-C8E8-4F41-8D13-21ADE705392D}"/>
              </a:ext>
            </a:extLst>
          </p:cNvPr>
          <p:cNvSpPr/>
          <p:nvPr/>
        </p:nvSpPr>
        <p:spPr>
          <a:xfrm>
            <a:off x="1848581" y="1682172"/>
            <a:ext cx="3928127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 err="1"/>
              <a:t>Basicline</a:t>
            </a:r>
            <a:r>
              <a:rPr lang="ru-RU" sz="1600" b="1" dirty="0"/>
              <a:t> (</a:t>
            </a:r>
            <a:r>
              <a:rPr lang="en-US" sz="1600" b="1" dirty="0"/>
              <a:t>BL2</a:t>
            </a:r>
            <a:r>
              <a:rPr lang="ru-RU" sz="1600" b="1" dirty="0"/>
              <a:t>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854411-EE7B-4DEB-B117-C8FFE14A528C}"/>
              </a:ext>
            </a:extLst>
          </p:cNvPr>
          <p:cNvSpPr/>
          <p:nvPr/>
        </p:nvSpPr>
        <p:spPr>
          <a:xfrm>
            <a:off x="6727092" y="1682172"/>
            <a:ext cx="3928127" cy="27364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Серия </a:t>
            </a:r>
            <a:r>
              <a:rPr lang="en-US" sz="1600" b="1" dirty="0" err="1"/>
              <a:t>Valueline</a:t>
            </a:r>
            <a:r>
              <a:rPr lang="en-US" sz="1600" b="1" dirty="0"/>
              <a:t> (VL2)</a:t>
            </a:r>
            <a:endParaRPr lang="ru-RU" sz="16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6381887-B1AB-435D-A3DA-549542FE4E4E}"/>
              </a:ext>
            </a:extLst>
          </p:cNvPr>
          <p:cNvSpPr/>
          <p:nvPr/>
        </p:nvSpPr>
        <p:spPr>
          <a:xfrm>
            <a:off x="2094412" y="2064882"/>
            <a:ext cx="3433085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18FF82-3091-4535-BA22-7870C2972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94853" l="2206" r="97059">
                        <a14:foregroundMark x1="30882" y1="71078" x2="6863" y2="67402"/>
                        <a14:foregroundMark x1="29657" y1="42157" x2="34559" y2="38235"/>
                        <a14:foregroundMark x1="58088" y1="88480" x2="57598" y2="79902"/>
                        <a14:foregroundMark x1="49020" y1="87500" x2="50245" y2="78431"/>
                        <a14:foregroundMark x1="41422" y1="85539" x2="42647" y2="78922"/>
                        <a14:foregroundMark x1="88971" y1="63725" x2="96324" y2="55392"/>
                        <a14:foregroundMark x1="96324" y1="55392" x2="97059" y2="55147"/>
                        <a14:foregroundMark x1="74755" y1="95098" x2="74265" y2="92647"/>
                        <a14:foregroundMark x1="2206" y1="65931" x2="3922" y2="65931"/>
                      </a14:backgroundRemoval>
                    </a14:imgEffect>
                  </a14:imgLayer>
                </a14:imgProps>
              </a:ext>
            </a:extLst>
          </a:blip>
          <a:srcRect t="31356"/>
          <a:stretch/>
        </p:blipFill>
        <p:spPr>
          <a:xfrm>
            <a:off x="7157365" y="2064882"/>
            <a:ext cx="2074503" cy="142401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D9ED1D-1201-4D5B-8FB2-6760F1655B5C}"/>
              </a:ext>
            </a:extLst>
          </p:cNvPr>
          <p:cNvSpPr/>
          <p:nvPr/>
        </p:nvSpPr>
        <p:spPr>
          <a:xfrm>
            <a:off x="6995159" y="2064882"/>
            <a:ext cx="3433085" cy="14240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 dirty="0" err="1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BE4F194-3804-4A60-A8FF-0F6366429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0" b="4570"/>
          <a:stretch/>
        </p:blipFill>
        <p:spPr bwMode="auto">
          <a:xfrm>
            <a:off x="2252015" y="2214942"/>
            <a:ext cx="2063138" cy="110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CFFD430-FDDF-406C-A7E3-291EEC351A0B}"/>
              </a:ext>
            </a:extLst>
          </p:cNvPr>
          <p:cNvSpPr/>
          <p:nvPr/>
        </p:nvSpPr>
        <p:spPr>
          <a:xfrm>
            <a:off x="4452208" y="3155192"/>
            <a:ext cx="1614697" cy="54920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Базовый функционал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5584426-62A4-442F-89B6-69C93B8C4139}"/>
              </a:ext>
            </a:extLst>
          </p:cNvPr>
          <p:cNvSpPr/>
          <p:nvPr/>
        </p:nvSpPr>
        <p:spPr>
          <a:xfrm>
            <a:off x="9701044" y="3155192"/>
            <a:ext cx="1614697" cy="54920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Расширенный функционал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25775C8-CE25-46B6-B9C2-BF54B5718890}"/>
              </a:ext>
            </a:extLst>
          </p:cNvPr>
          <p:cNvSpPr/>
          <p:nvPr/>
        </p:nvSpPr>
        <p:spPr>
          <a:xfrm>
            <a:off x="2094412" y="3917972"/>
            <a:ext cx="3433085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Один жесткий диск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4501A7C-EBE7-4928-9519-F8D51860600A}"/>
              </a:ext>
            </a:extLst>
          </p:cNvPr>
          <p:cNvSpPr/>
          <p:nvPr/>
        </p:nvSpPr>
        <p:spPr>
          <a:xfrm>
            <a:off x="2094411" y="4296784"/>
            <a:ext cx="3433086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Без аппаратного расширения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F2A46A2-1FE6-40D9-96D8-50A89FA27384}"/>
              </a:ext>
            </a:extLst>
          </p:cNvPr>
          <p:cNvSpPr/>
          <p:nvPr/>
        </p:nvSpPr>
        <p:spPr>
          <a:xfrm>
            <a:off x="2094411" y="4665925"/>
            <a:ext cx="3433087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Необслуживаемый корпус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57AC2A9-040A-437D-B00D-6458906130DA}"/>
              </a:ext>
            </a:extLst>
          </p:cNvPr>
          <p:cNvSpPr/>
          <p:nvPr/>
        </p:nvSpPr>
        <p:spPr>
          <a:xfrm>
            <a:off x="6995159" y="3917972"/>
            <a:ext cx="3433085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До двух жестких дисков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DA28F8D-A5A0-4D53-9DE2-0B8DA66FC782}"/>
              </a:ext>
            </a:extLst>
          </p:cNvPr>
          <p:cNvSpPr/>
          <p:nvPr/>
        </p:nvSpPr>
        <p:spPr>
          <a:xfrm>
            <a:off x="6995158" y="4286510"/>
            <a:ext cx="3433086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Поддержка </a:t>
            </a:r>
            <a:r>
              <a:rPr lang="en-US" sz="1300" dirty="0"/>
              <a:t>RAID 0,1</a:t>
            </a:r>
            <a:endParaRPr lang="ru-RU" sz="13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835C963-2201-4BAA-8CC7-C4A5467F7A4C}"/>
              </a:ext>
            </a:extLst>
          </p:cNvPr>
          <p:cNvSpPr/>
          <p:nvPr/>
        </p:nvSpPr>
        <p:spPr>
          <a:xfrm>
            <a:off x="6995158" y="4655651"/>
            <a:ext cx="3433087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Поддержка ОС </a:t>
            </a:r>
            <a:r>
              <a:rPr lang="en-US" sz="1400" dirty="0"/>
              <a:t>Win EMB, Server 2016</a:t>
            </a:r>
            <a:endParaRPr lang="ru-RU" sz="14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EFED0D2-FC30-4AC3-9A5E-DECD3CDD6348}"/>
              </a:ext>
            </a:extLst>
          </p:cNvPr>
          <p:cNvSpPr/>
          <p:nvPr/>
        </p:nvSpPr>
        <p:spPr>
          <a:xfrm>
            <a:off x="6995158" y="5023136"/>
            <a:ext cx="3433086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/>
              <a:t>Расширение благодаря </a:t>
            </a:r>
            <a:r>
              <a:rPr lang="en-US" sz="1300" dirty="0"/>
              <a:t>PCI, PCIe x4</a:t>
            </a:r>
            <a:endParaRPr lang="ru-RU" sz="13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4427B70-3E47-49A9-86AD-9030375D4A2A}"/>
              </a:ext>
            </a:extLst>
          </p:cNvPr>
          <p:cNvSpPr/>
          <p:nvPr/>
        </p:nvSpPr>
        <p:spPr>
          <a:xfrm>
            <a:off x="6995158" y="5392277"/>
            <a:ext cx="3433087" cy="24523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defTabSz="108850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Обслуживаемый корпус</a:t>
            </a:r>
          </a:p>
        </p:txBody>
      </p:sp>
    </p:spTree>
    <p:extLst>
      <p:ext uri="{BB962C8B-B14F-4D97-AF65-F5344CB8AC3E}">
        <p14:creationId xmlns:p14="http://schemas.microsoft.com/office/powerpoint/2010/main" val="18404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Kaps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0000" tIns="90000" rIns="9000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err="1" smtClean="0"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solidFill>
          <a:schemeClr val="accent3"/>
        </a:solidFill>
        <a:ln>
          <a:noFill/>
        </a:ln>
      </a:spPr>
      <a:bodyPr wrap="square" lIns="180000" tIns="90000" rIns="180000" bIns="90000" rtlCol="0">
        <a:spAutoFit/>
      </a:bodyPr>
      <a:lstStyle>
        <a:defPPr>
          <a:defRPr sz="18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ö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11265</TotalTime>
  <Words>1909</Words>
  <Application>Microsoft Office PowerPoint</Application>
  <PresentationFormat>Произвольный</PresentationFormat>
  <Paragraphs>433</Paragraphs>
  <Slides>24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blank</vt:lpstr>
      <vt:lpstr>Промышленные компьютеры для широкого спектра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Phoenix Contact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Master Phoenix Contact</dc:subject>
  <dc:creator>Alex Sergeenko</dc:creator>
  <cp:lastModifiedBy>Alexander Sergeenko</cp:lastModifiedBy>
  <cp:revision>1107</cp:revision>
  <dcterms:created xsi:type="dcterms:W3CDTF">2017-09-26T05:34:58Z</dcterms:created>
  <dcterms:modified xsi:type="dcterms:W3CDTF">2021-03-12T10:41:29Z</dcterms:modified>
</cp:coreProperties>
</file>