
<file path=[Content_Types].xml><?xml version="1.0" encoding="utf-8"?>
<Types xmlns="http://schemas.openxmlformats.org/package/2006/content-types">
  <Default Extension="bin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media/image4.bin" ContentType="image/jpeg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.xml" ContentType="application/vnd.openxmlformats-officedocument.presentationml.notesSlide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notesSlides/notesSlide4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5.xml" ContentType="application/vnd.openxmlformats-officedocument.presentationml.notesSlide+xml"/>
  <Override PartName="/ppt/tags/tag70.xml" ContentType="application/vnd.openxmlformats-officedocument.presentationml.tags+xml"/>
  <Override PartName="/ppt/notesSlides/notesSlide6.xml" ContentType="application/vnd.openxmlformats-officedocument.presentationml.notesSlide+xml"/>
  <Override PartName="/ppt/tags/tag71.xml" ContentType="application/vnd.openxmlformats-officedocument.presentationml.tags+xml"/>
  <Override PartName="/ppt/notesSlides/notesSlide7.xml" ContentType="application/vnd.openxmlformats-officedocument.presentationml.notesSlide+xml"/>
  <Override PartName="/ppt/tags/tag72.xml" ContentType="application/vnd.openxmlformats-officedocument.presentationml.tags+xml"/>
  <Override PartName="/ppt/notesSlides/notesSlide8.xml" ContentType="application/vnd.openxmlformats-officedocument.presentationml.notesSlide+xml"/>
  <Override PartName="/ppt/tags/tag73.xml" ContentType="application/vnd.openxmlformats-officedocument.presentationml.tags+xml"/>
  <Override PartName="/ppt/notesSlides/notesSlide9.xml" ContentType="application/vnd.openxmlformats-officedocument.presentationml.notesSlide+xml"/>
  <Override PartName="/ppt/tags/tag74.xml" ContentType="application/vnd.openxmlformats-officedocument.presentationml.tags+xml"/>
  <Override PartName="/ppt/notesSlides/notesSlide10.xml" ContentType="application/vnd.openxmlformats-officedocument.presentationml.notesSlide+xml"/>
  <Override PartName="/ppt/tags/tag75.xml" ContentType="application/vnd.openxmlformats-officedocument.presentationml.tags+xml"/>
  <Override PartName="/ppt/notesSlides/notesSlide11.xml" ContentType="application/vnd.openxmlformats-officedocument.presentationml.notesSlide+xml"/>
  <Override PartName="/ppt/tags/tag76.xml" ContentType="application/vnd.openxmlformats-officedocument.presentationml.tags+xml"/>
  <Override PartName="/ppt/notesSlides/notesSlide12.xml" ContentType="application/vnd.openxmlformats-officedocument.presentationml.notesSlide+xml"/>
  <Override PartName="/ppt/tags/tag77.xml" ContentType="application/vnd.openxmlformats-officedocument.presentationml.tags+xml"/>
  <Override PartName="/ppt/notesSlides/notesSlide13.xml" ContentType="application/vnd.openxmlformats-officedocument.presentationml.notesSlide+xml"/>
  <Override PartName="/ppt/tags/tag78.xml" ContentType="application/vnd.openxmlformats-officedocument.presentationml.tags+xml"/>
  <Override PartName="/ppt/notesSlides/notesSlide14.xml" ContentType="application/vnd.openxmlformats-officedocument.presentationml.notesSlide+xml"/>
  <Override PartName="/ppt/tags/tag79.xml" ContentType="application/vnd.openxmlformats-officedocument.presentationml.tags+xml"/>
  <Override PartName="/ppt/notesSlides/notesSlide15.xml" ContentType="application/vnd.openxmlformats-officedocument.presentationml.notesSlide+xml"/>
  <Override PartName="/ppt/tags/tag80.xml" ContentType="application/vnd.openxmlformats-officedocument.presentationml.tags+xml"/>
  <Override PartName="/ppt/notesSlides/notesSlide16.xml" ContentType="application/vnd.openxmlformats-officedocument.presentationml.notesSlide+xml"/>
  <Override PartName="/ppt/tags/tag81.xml" ContentType="application/vnd.openxmlformats-officedocument.presentationml.tags+xml"/>
  <Override PartName="/ppt/notesSlides/notesSlide17.xml" ContentType="application/vnd.openxmlformats-officedocument.presentationml.notesSlide+xml"/>
  <Override PartName="/ppt/tags/tag82.xml" ContentType="application/vnd.openxmlformats-officedocument.presentationml.tags+xml"/>
  <Override PartName="/ppt/notesSlides/notesSlide18.xml" ContentType="application/vnd.openxmlformats-officedocument.presentationml.notesSlide+xml"/>
  <Override PartName="/ppt/tags/tag83.xml" ContentType="application/vnd.openxmlformats-officedocument.presentationml.tags+xml"/>
  <Override PartName="/ppt/notesSlides/notesSlide19.xml" ContentType="application/vnd.openxmlformats-officedocument.presentationml.notesSlide+xml"/>
  <Override PartName="/ppt/tags/tag84.xml" ContentType="application/vnd.openxmlformats-officedocument.presentationml.tags+xml"/>
  <Override PartName="/ppt/notesSlides/notesSlide20.xml" ContentType="application/vnd.openxmlformats-officedocument.presentationml.notesSlide+xml"/>
  <Override PartName="/ppt/tags/tag85.xml" ContentType="application/vnd.openxmlformats-officedocument.presentationml.tags+xml"/>
  <Override PartName="/ppt/notesSlides/notesSlide21.xml" ContentType="application/vnd.openxmlformats-officedocument.presentationml.notesSlide+xml"/>
  <Override PartName="/ppt/tags/tag86.xml" ContentType="application/vnd.openxmlformats-officedocument.presentationml.tags+xml"/>
  <Override PartName="/ppt/notesSlides/notesSlide22.xml" ContentType="application/vnd.openxmlformats-officedocument.presentationml.notesSlide+xml"/>
  <Override PartName="/ppt/tags/tag87.xml" ContentType="application/vnd.openxmlformats-officedocument.presentationml.tags+xml"/>
  <Override PartName="/ppt/notesSlides/notesSlide23.xml" ContentType="application/vnd.openxmlformats-officedocument.presentationml.notesSlide+xml"/>
  <Override PartName="/ppt/tags/tag88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760" r:id="rId2"/>
    <p:sldId id="879" r:id="rId3"/>
    <p:sldId id="759" r:id="rId4"/>
    <p:sldId id="758" r:id="rId5"/>
    <p:sldId id="755" r:id="rId6"/>
    <p:sldId id="756" r:id="rId7"/>
    <p:sldId id="761" r:id="rId8"/>
    <p:sldId id="855" r:id="rId9"/>
    <p:sldId id="835" r:id="rId10"/>
    <p:sldId id="836" r:id="rId11"/>
    <p:sldId id="859" r:id="rId12"/>
    <p:sldId id="773" r:id="rId13"/>
    <p:sldId id="806" r:id="rId14"/>
    <p:sldId id="850" r:id="rId15"/>
    <p:sldId id="776" r:id="rId16"/>
    <p:sldId id="862" r:id="rId17"/>
    <p:sldId id="824" r:id="rId18"/>
    <p:sldId id="797" r:id="rId19"/>
    <p:sldId id="860" r:id="rId20"/>
    <p:sldId id="861" r:id="rId21"/>
    <p:sldId id="791" r:id="rId22"/>
    <p:sldId id="880" r:id="rId23"/>
    <p:sldId id="899" r:id="rId24"/>
    <p:sldId id="885" r:id="rId25"/>
    <p:sldId id="890" r:id="rId26"/>
    <p:sldId id="891" r:id="rId27"/>
    <p:sldId id="851" r:id="rId28"/>
    <p:sldId id="897" r:id="rId29"/>
    <p:sldId id="896" r:id="rId30"/>
    <p:sldId id="895" r:id="rId31"/>
    <p:sldId id="852" r:id="rId32"/>
    <p:sldId id="898" r:id="rId33"/>
    <p:sldId id="801" r:id="rId34"/>
    <p:sldId id="856" r:id="rId35"/>
    <p:sldId id="886" r:id="rId36"/>
    <p:sldId id="887" r:id="rId37"/>
    <p:sldId id="888" r:id="rId38"/>
    <p:sldId id="889" r:id="rId39"/>
    <p:sldId id="825" r:id="rId40"/>
    <p:sldId id="323" r:id="rId41"/>
  </p:sldIdLst>
  <p:sldSz cx="12192000" cy="6858000"/>
  <p:notesSz cx="7099300" cy="10234613"/>
  <p:custDataLst>
    <p:tags r:id="rId44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3838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890" userDrawn="1">
          <p15:clr>
            <a:srgbClr val="A4A3A4"/>
          </p15:clr>
        </p15:guide>
        <p15:guide id="5" orient="horz" pos="3430" userDrawn="1">
          <p15:clr>
            <a:srgbClr val="A4A3A4"/>
          </p15:clr>
        </p15:guide>
        <p15:guide id="6" pos="249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pos="5556" userDrawn="1">
          <p15:clr>
            <a:srgbClr val="A4A3A4"/>
          </p15:clr>
        </p15:guide>
        <p15:guide id="9" pos="4967" userDrawn="1">
          <p15:clr>
            <a:srgbClr val="A4A3A4"/>
          </p15:clr>
        </p15:guide>
        <p15:guide id="10" orient="horz" pos="4204" userDrawn="1">
          <p15:clr>
            <a:srgbClr val="A4A3A4"/>
          </p15:clr>
        </p15:guide>
        <p15:guide id="11" pos="332">
          <p15:clr>
            <a:srgbClr val="A4A3A4"/>
          </p15:clr>
        </p15:guide>
        <p15:guide id="12" pos="3840">
          <p15:clr>
            <a:srgbClr val="A4A3A4"/>
          </p15:clr>
        </p15:guide>
        <p15:guide id="13" pos="7408">
          <p15:clr>
            <a:srgbClr val="A4A3A4"/>
          </p15:clr>
        </p15:guide>
        <p15:guide id="14" pos="662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5EA"/>
    <a:srgbClr val="D9D9D9"/>
    <a:srgbClr val="CBD2E1"/>
    <a:srgbClr val="009900"/>
    <a:srgbClr val="EAEAEA"/>
    <a:srgbClr val="66FF66"/>
    <a:srgbClr val="00CC00"/>
    <a:srgbClr val="9BFFD2"/>
    <a:srgbClr val="A1A1A1"/>
    <a:srgbClr val="00B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67" autoAdjust="0"/>
    <p:restoredTop sz="96370" autoAdjust="0"/>
  </p:normalViewPr>
  <p:slideViewPr>
    <p:cSldViewPr showGuides="1">
      <p:cViewPr varScale="1">
        <p:scale>
          <a:sx n="111" d="100"/>
          <a:sy n="111" d="100"/>
        </p:scale>
        <p:origin x="948" y="114"/>
      </p:cViewPr>
      <p:guideLst>
        <p:guide orient="horz" pos="1117"/>
        <p:guide orient="horz" pos="3838"/>
        <p:guide orient="horz" pos="2160"/>
        <p:guide orient="horz" pos="890"/>
        <p:guide orient="horz" pos="3430"/>
        <p:guide pos="249"/>
        <p:guide pos="2880"/>
        <p:guide pos="5556"/>
        <p:guide pos="4967"/>
        <p:guide orient="horz" pos="4204"/>
        <p:guide pos="332"/>
        <p:guide pos="3840"/>
        <p:guide pos="7408"/>
        <p:guide pos="6623"/>
      </p:guideLst>
    </p:cSldViewPr>
  </p:slideViewPr>
  <p:outlineViewPr>
    <p:cViewPr>
      <p:scale>
        <a:sx n="33" d="100"/>
        <a:sy n="33" d="100"/>
      </p:scale>
      <p:origin x="0" y="32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7128"/>
    </p:cViewPr>
  </p:sorterViewPr>
  <p:notesViewPr>
    <p:cSldViewPr showGuides="1">
      <p:cViewPr>
        <p:scale>
          <a:sx n="80" d="100"/>
          <a:sy n="80" d="100"/>
        </p:scale>
        <p:origin x="-2202" y="-3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2E881839-5377-404D-A293-4BA50C4050C0}" type="datetimeFigureOut">
              <a:rPr lang="de-DE"/>
              <a:pPr>
                <a:defRPr/>
              </a:pPr>
              <a:t>19.03.2021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C5BC19AD-EEA5-4185-9B6E-2338FAA29DC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1401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2" tIns="49520" rIns="99042" bIns="495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2" tIns="49520" rIns="99042" bIns="495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2" tIns="49520" rIns="99042" bIns="49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0"/>
            <a:r>
              <a:rPr lang="de-DE" noProof="0"/>
              <a:t>Zweite Ebene</a:t>
            </a:r>
          </a:p>
          <a:p>
            <a:pPr lvl="0"/>
            <a:r>
              <a:rPr lang="de-DE" noProof="0"/>
              <a:t>Dritte Ebene</a:t>
            </a:r>
          </a:p>
          <a:p>
            <a:pPr lvl="0"/>
            <a:r>
              <a:rPr lang="de-DE" noProof="0"/>
              <a:t>Vierte Ebene</a:t>
            </a:r>
          </a:p>
          <a:p>
            <a:pPr lvl="0"/>
            <a:r>
              <a:rPr lang="de-DE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2" tIns="49520" rIns="99042" bIns="495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042" tIns="49520" rIns="99042" bIns="495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fld id="{8310D061-4379-4791-A5CC-16033127C2E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7480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957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CC169504-4060-4ACB-8869-6A79FC437500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2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383326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957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CC169504-4060-4ACB-8869-6A79FC437500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23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3006415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16728" indent="-2756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02658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43721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84785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25848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66912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07975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49038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4357FD-9327-4DC5-A89D-69A8922D1A8A}" type="slidenum">
              <a:rPr lang="en-GB" altLang="de-DE" sz="1300"/>
              <a:pPr>
                <a:spcBef>
                  <a:spcPct val="0"/>
                </a:spcBef>
                <a:defRPr/>
              </a:pPr>
              <a:t>24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452616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957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CC169504-4060-4ACB-8869-6A79FC437500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25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2492731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957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CC169504-4060-4ACB-8869-6A79FC437500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26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433837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16728" indent="-2756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02658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43721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84785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25848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66912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07975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49038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4357FD-9327-4DC5-A89D-69A8922D1A8A}" type="slidenum">
              <a:rPr lang="en-GB" altLang="de-DE" sz="1300"/>
              <a:pPr>
                <a:spcBef>
                  <a:spcPct val="0"/>
                </a:spcBef>
                <a:defRPr/>
              </a:pPr>
              <a:t>27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3405290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16728" indent="-2756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02658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43721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84785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25848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66912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07975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49038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4357FD-9327-4DC5-A89D-69A8922D1A8A}" type="slidenum">
              <a:rPr lang="en-GB" altLang="de-DE" sz="1300"/>
              <a:pPr>
                <a:spcBef>
                  <a:spcPct val="0"/>
                </a:spcBef>
                <a:defRPr/>
              </a:pPr>
              <a:t>28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2057372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2698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585EF3C2-E132-4D3F-B2CB-0357CF823AFB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29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3976976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2698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585EF3C2-E132-4D3F-B2CB-0357CF823AFB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30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2398802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16728" indent="-2756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02658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43721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84785" indent="-2205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25848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66912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07975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49038" indent="-2205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4357FD-9327-4DC5-A89D-69A8922D1A8A}" type="slidenum">
              <a:rPr lang="en-GB" altLang="de-DE" sz="1300"/>
              <a:pPr>
                <a:spcBef>
                  <a:spcPct val="0"/>
                </a:spcBef>
                <a:defRPr/>
              </a:pPr>
              <a:t>31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3265492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2698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585EF3C2-E132-4D3F-B2CB-0357CF823AFB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32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2588183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4357FD-9327-4DC5-A89D-69A8922D1A8A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9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3468713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4357FD-9327-4DC5-A89D-69A8922D1A8A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34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3209696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4357FD-9327-4DC5-A89D-69A8922D1A8A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35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1157358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4357FD-9327-4DC5-A89D-69A8922D1A8A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36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3319018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2698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585EF3C2-E132-4D3F-B2CB-0357CF823AFB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37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3891744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4357FD-9327-4DC5-A89D-69A8922D1A8A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39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599106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4357FD-9327-4DC5-A89D-69A8922D1A8A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10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1677679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9933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06D7C7C2-3BD1-495E-9B18-B64CFB001CBD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12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2631479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138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12359B27-389D-42F7-888C-F1F61993202E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14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2758766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4357FD-9327-4DC5-A89D-69A8922D1A8A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18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86714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4357FD-9327-4DC5-A89D-69A8922D1A8A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19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2148833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4357FD-9327-4DC5-A89D-69A8922D1A8A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20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1859709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 dirty="0"/>
          </a:p>
        </p:txBody>
      </p:sp>
      <p:sp>
        <p:nvSpPr>
          <p:cNvPr id="10957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19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353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CC169504-4060-4ACB-8869-6A79FC437500}" type="slidenum">
              <a:rPr lang="en-GB" altLang="de-DE" sz="1300" smtClean="0"/>
              <a:pPr>
                <a:spcBef>
                  <a:spcPct val="0"/>
                </a:spcBef>
                <a:defRPr/>
              </a:pPr>
              <a:t>22</a:t>
            </a:fld>
            <a:endParaRPr lang="en-GB" altLang="de-DE" sz="1300" dirty="0"/>
          </a:p>
        </p:txBody>
      </p:sp>
    </p:spTree>
    <p:extLst>
      <p:ext uri="{BB962C8B-B14F-4D97-AF65-F5344CB8AC3E}">
        <p14:creationId xmlns:p14="http://schemas.microsoft.com/office/powerpoint/2010/main" val="2275966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bin"/><Relationship Id="rId4" Type="http://schemas.openxmlformats.org/officeDocument/2006/relationships/image" Target="../media/image5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bin"/><Relationship Id="rId5" Type="http://schemas.openxmlformats.org/officeDocument/2006/relationships/image" Target="../media/image6.bin"/><Relationship Id="rId4" Type="http://schemas.openxmlformats.org/officeDocument/2006/relationships/image" Target="../media/image5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601" y="2564904"/>
            <a:ext cx="11228919" cy="490066"/>
          </a:xfrm>
        </p:spPr>
        <p:txBody>
          <a:bodyPr vert="horz" lIns="72000" tIns="72000" rIns="72000" bIns="72000" rtlCol="0" anchor="b">
            <a:noAutofit/>
          </a:bodyPr>
          <a:lstStyle>
            <a:lvl1pPr algn="ctr">
              <a:defRPr lang="de-DE" dirty="0"/>
            </a:lvl1pPr>
          </a:lstStyle>
          <a:p>
            <a:pPr lvl="0" algn="ctr"/>
            <a:r>
              <a:rPr lang="en-GB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601" y="3068960"/>
            <a:ext cx="11228919" cy="432618"/>
          </a:xfrm>
        </p:spPr>
        <p:txBody>
          <a:bodyPr vert="horz" lIns="72000" tIns="72000" rIns="72000" bIns="72000" rtlCol="0">
            <a:noAutofit/>
          </a:bodyPr>
          <a:lstStyle>
            <a:lvl1pPr algn="ctr">
              <a:defRPr lang="de-DE" sz="2000"/>
            </a:lvl1pPr>
          </a:lstStyle>
          <a:p>
            <a:pPr lvl="0" algn="ctr" eaLnBrk="1" hangingPunct="1">
              <a:lnSpc>
                <a:spcPct val="90000"/>
              </a:lnSpc>
            </a:pPr>
            <a:r>
              <a:rPr lang="en-GB" dirty="0"/>
              <a:t>Click to edit Master subtitle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0547026" y="6567537"/>
            <a:ext cx="508000" cy="138113"/>
          </a:xfrm>
        </p:spPr>
        <p:txBody>
          <a:bodyPr/>
          <a:lstStyle/>
          <a:p>
            <a:pPr>
              <a:defRPr/>
            </a:pPr>
            <a:fld id="{00DFB894-7CD5-4D2C-AE5D-ECEE3CBF6413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Logoschutz Powerline" hidden="1"/>
          <p:cNvSpPr/>
          <p:nvPr userDrawn="1">
            <p:custDataLst>
              <p:tags r:id="rId1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en-GB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10" name="Logoschutz" hidden="1"/>
          <p:cNvSpPr/>
          <p:nvPr userDrawn="1">
            <p:custDataLst>
              <p:tags r:id="rId2"/>
            </p:custDataLst>
          </p:nvPr>
        </p:nvSpPr>
        <p:spPr bwMode="auto">
          <a:xfrm>
            <a:off x="10513485" y="5483225"/>
            <a:ext cx="1678516" cy="10112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en-GB" sz="1800" b="1" kern="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335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ogoschutz Powerline" hidden="1"/>
          <p:cNvSpPr/>
          <p:nvPr userDrawn="1">
            <p:custDataLst>
              <p:tags r:id="rId1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401" y="284163"/>
            <a:ext cx="11228916" cy="48101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de-DE" dirty="0"/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747771"/>
            <a:ext cx="11228919" cy="275109"/>
          </a:xfrm>
        </p:spPr>
        <p:txBody>
          <a:bodyPr tIns="72000" bIns="72000" anchor="ctr"/>
          <a:lstStyle>
            <a:lvl1pPr>
              <a:defRPr sz="2000"/>
            </a:lvl1pPr>
          </a:lstStyle>
          <a:p>
            <a:pPr lvl="0"/>
            <a:r>
              <a:rPr lang="ru-RU" dirty="0"/>
              <a:t>Образец подзаголовка</a:t>
            </a:r>
            <a:endParaRPr lang="de-DE" dirty="0"/>
          </a:p>
        </p:txBody>
      </p:sp>
      <p:sp>
        <p:nvSpPr>
          <p:cNvPr id="11" name="Logoschutz Titel"/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462980" y="249584"/>
            <a:ext cx="11338240" cy="54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C140C-FC75-438E-89D5-07005EE7987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6" name="Layoutschutz" hidden="1"/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500533" y="1374021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10" name="Layoutschutz unten" hidden="1"/>
          <p:cNvSpPr/>
          <p:nvPr userDrawn="1">
            <p:custDataLst>
              <p:tags r:id="rId4"/>
            </p:custDataLst>
          </p:nvPr>
        </p:nvSpPr>
        <p:spPr bwMode="auto">
          <a:xfrm>
            <a:off x="516468" y="5442969"/>
            <a:ext cx="10332060" cy="640117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de-DE" sz="1800" b="1" kern="0">
              <a:latin typeface="Arial" charset="0"/>
              <a:ea typeface="ＭＳ Ｐゴシック" charset="-128"/>
            </a:endParaRPr>
          </a:p>
        </p:txBody>
      </p:sp>
      <p:sp>
        <p:nvSpPr>
          <p:cNvPr id="15" name="Logoschutz" hidden="1"/>
          <p:cNvSpPr/>
          <p:nvPr userDrawn="1">
            <p:custDataLst>
              <p:tags r:id="rId5"/>
            </p:custDataLst>
          </p:nvPr>
        </p:nvSpPr>
        <p:spPr bwMode="auto">
          <a:xfrm>
            <a:off x="10930490" y="5461979"/>
            <a:ext cx="1098550" cy="1018735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Logoschutz" hidden="1"/>
          <p:cNvSpPr/>
          <p:nvPr userDrawn="1">
            <p:custDataLst>
              <p:tags r:id="rId6"/>
            </p:custDataLst>
          </p:nvPr>
        </p:nvSpPr>
        <p:spPr bwMode="auto">
          <a:xfrm>
            <a:off x="10930490" y="5461979"/>
            <a:ext cx="1098550" cy="1054800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1322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83118" y="5059364"/>
            <a:ext cx="1041823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ru-RU" altLang="de-DE" sz="2000" dirty="0">
                <a:cs typeface="Arial" pitchFamily="34" charset="0"/>
              </a:rPr>
              <a:t>Спасибо!</a:t>
            </a:r>
            <a:endParaRPr lang="de-DE" altLang="de-DE" sz="2000" dirty="0">
              <a:cs typeface="Arial" pitchFamily="34" charset="0"/>
            </a:endParaRPr>
          </a:p>
        </p:txBody>
      </p:sp>
      <p:sp>
        <p:nvSpPr>
          <p:cNvPr id="4" name="Logoschutz Powerline" hidden="1"/>
          <p:cNvSpPr/>
          <p:nvPr userDrawn="1">
            <p:custDataLst>
              <p:tags r:id="rId1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10547027" y="6568970"/>
            <a:ext cx="508000" cy="1381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C140C-FC75-438E-89D5-07005EE7987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" name="Layoutschutz" hidden="1"/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500533" y="1374021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9" name="Logoschutz" hidden="1"/>
          <p:cNvSpPr/>
          <p:nvPr userDrawn="1">
            <p:custDataLst>
              <p:tags r:id="rId3"/>
            </p:custDataLst>
          </p:nvPr>
        </p:nvSpPr>
        <p:spPr bwMode="auto">
          <a:xfrm>
            <a:off x="10930490" y="5461979"/>
            <a:ext cx="1098550" cy="1018735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2" name="Logoschutz" hidden="1"/>
          <p:cNvSpPr/>
          <p:nvPr userDrawn="1">
            <p:custDataLst>
              <p:tags r:id="rId4"/>
            </p:custDataLst>
          </p:nvPr>
        </p:nvSpPr>
        <p:spPr bwMode="auto">
          <a:xfrm>
            <a:off x="10930490" y="5461979"/>
            <a:ext cx="1098550" cy="1054800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3451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 hidden="1"/>
          <p:cNvSpPr/>
          <p:nvPr userDrawn="1">
            <p:custDataLst>
              <p:tags r:id="rId1"/>
            </p:custDataLst>
          </p:nvPr>
        </p:nvSpPr>
        <p:spPr bwMode="auto">
          <a:xfrm>
            <a:off x="10513485" y="5483225"/>
            <a:ext cx="1678516" cy="10112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87D82-1B6D-4160-8381-9A3CE49D8F7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1" name="Rechteck 10"/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462980" y="249584"/>
            <a:ext cx="11338240" cy="54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13" name="Layoutschutz unten" hidden="1"/>
          <p:cNvSpPr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518401" y="5445126"/>
            <a:ext cx="9898080" cy="637849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de-DE" sz="1800" b="1" kern="0">
              <a:latin typeface="Arial" charset="0"/>
              <a:ea typeface="ＭＳ Ｐゴシック" charset="-128"/>
            </a:endParaRPr>
          </a:p>
        </p:txBody>
      </p:sp>
      <p:sp>
        <p:nvSpPr>
          <p:cNvPr id="14" name="Layoutschutz" hidden="1"/>
          <p:cNvSpPr>
            <a:spLocks/>
          </p:cNvSpPr>
          <p:nvPr userDrawn="1">
            <p:custDataLst>
              <p:tags r:id="rId5"/>
            </p:custDataLst>
          </p:nvPr>
        </p:nvSpPr>
        <p:spPr bwMode="auto">
          <a:xfrm>
            <a:off x="500533" y="1374021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de-DE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518401" y="747771"/>
            <a:ext cx="11228919" cy="275109"/>
          </a:xfrm>
        </p:spPr>
        <p:txBody>
          <a:bodyPr vert="horz" lIns="72000" tIns="72000" rIns="72000" bIns="72000" rtlCol="0" anchor="ctr">
            <a:noAutofit/>
          </a:bodyPr>
          <a:lstStyle>
            <a:lvl1pPr>
              <a:defRPr lang="de-DE" sz="2000" dirty="0"/>
            </a:lvl1pPr>
          </a:lstStyle>
          <a:p>
            <a:pPr lvl="0"/>
            <a:r>
              <a:rPr lang="ru-RU" dirty="0"/>
              <a:t>Образец подзаголовка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9969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youtschutz" hidden="1"/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00533" y="1374021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8" name="Logoschutz Powerline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9" name="Logoschutz" hidden="1"/>
          <p:cNvSpPr/>
          <p:nvPr userDrawn="1">
            <p:custDataLst>
              <p:tags r:id="rId3"/>
            </p:custDataLst>
          </p:nvPr>
        </p:nvSpPr>
        <p:spPr bwMode="auto">
          <a:xfrm>
            <a:off x="10513485" y="5483225"/>
            <a:ext cx="1678516" cy="10112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71FD4-B6F0-42D4-A275-97639C789DC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3" name="Layoutschutz unten" hidden="1"/>
          <p:cNvSpPr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518401" y="5445126"/>
            <a:ext cx="9898080" cy="637849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de-DE" sz="1800" b="1" kern="0">
              <a:latin typeface="Arial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de-DE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 hasCustomPrompt="1"/>
          </p:nvPr>
        </p:nvSpPr>
        <p:spPr>
          <a:xfrm>
            <a:off x="516468" y="1410969"/>
            <a:ext cx="11232001" cy="40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ru-RU" dirty="0"/>
              <a:t>Формат текста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endParaRPr lang="en-US" dirty="0"/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  <a:endParaRPr lang="en-US" dirty="0"/>
          </a:p>
          <a:p>
            <a:pPr lvl="4"/>
            <a:r>
              <a:rPr lang="ru-RU" dirty="0"/>
              <a:t>Пятый уровень</a:t>
            </a:r>
            <a:endParaRPr lang="de-D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518401" y="747771"/>
            <a:ext cx="11228919" cy="275109"/>
          </a:xfrm>
        </p:spPr>
        <p:txBody>
          <a:bodyPr vert="horz" lIns="72000" tIns="72000" rIns="72000" bIns="72000" rtlCol="0" anchor="ctr">
            <a:noAutofit/>
          </a:bodyPr>
          <a:lstStyle>
            <a:lvl1pPr>
              <a:defRPr lang="de-DE" sz="2000" dirty="0"/>
            </a:lvl1pPr>
          </a:lstStyle>
          <a:p>
            <a:pPr lvl="0"/>
            <a:r>
              <a:rPr lang="ru-RU" dirty="0"/>
              <a:t>Образец подзаголовка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2478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 hidden="1"/>
          <p:cNvSpPr/>
          <p:nvPr userDrawn="1">
            <p:custDataLst>
              <p:tags r:id="rId1"/>
            </p:custDataLst>
          </p:nvPr>
        </p:nvSpPr>
        <p:spPr bwMode="auto">
          <a:xfrm>
            <a:off x="10513485" y="5483225"/>
            <a:ext cx="1678516" cy="10112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87D82-1B6D-4160-8381-9A3CE49D8F7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1" name="Rechteck 10"/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462980" y="249584"/>
            <a:ext cx="11338240" cy="54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13" name="Layoutschutz unten" hidden="1"/>
          <p:cNvSpPr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518401" y="5445126"/>
            <a:ext cx="9898080" cy="637849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de-DE" sz="1800" b="1" kern="0">
              <a:latin typeface="Arial" charset="0"/>
              <a:ea typeface="ＭＳ Ｐゴシック" charset="-128"/>
            </a:endParaRPr>
          </a:p>
        </p:txBody>
      </p:sp>
      <p:sp>
        <p:nvSpPr>
          <p:cNvPr id="14" name="Layoutschutz" hidden="1"/>
          <p:cNvSpPr>
            <a:spLocks/>
          </p:cNvSpPr>
          <p:nvPr userDrawn="1">
            <p:custDataLst>
              <p:tags r:id="rId5"/>
            </p:custDataLst>
          </p:nvPr>
        </p:nvSpPr>
        <p:spPr bwMode="auto">
          <a:xfrm>
            <a:off x="500533" y="1374021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de-DE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518401" y="747771"/>
            <a:ext cx="11228919" cy="275109"/>
          </a:xfrm>
        </p:spPr>
        <p:txBody>
          <a:bodyPr vert="horz" lIns="72000" tIns="72000" rIns="72000" bIns="72000" rtlCol="0" anchor="ctr">
            <a:noAutofit/>
          </a:bodyPr>
          <a:lstStyle>
            <a:lvl1pPr>
              <a:defRPr lang="de-DE" sz="2000" dirty="0"/>
            </a:lvl1pPr>
          </a:lstStyle>
          <a:p>
            <a:pPr lvl="0"/>
            <a:r>
              <a:rPr lang="ru-RU" dirty="0"/>
              <a:t>Образец подзаголовка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5684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83118" y="5059364"/>
            <a:ext cx="1041823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ru-RU" altLang="de-DE" sz="2000" noProof="0" dirty="0">
                <a:cs typeface="Arial" pitchFamily="34" charset="0"/>
              </a:rPr>
              <a:t>Спасибо!</a:t>
            </a:r>
            <a:endParaRPr lang="en-US" altLang="de-DE" sz="2000" noProof="0" dirty="0">
              <a:cs typeface="Arial" pitchFamily="34" charset="0"/>
            </a:endParaRPr>
          </a:p>
        </p:txBody>
      </p:sp>
      <p:sp>
        <p:nvSpPr>
          <p:cNvPr id="3" name="Rechteck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513485" y="5483225"/>
            <a:ext cx="1678516" cy="10112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4" name="Rechteck 3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DFB894-7CD5-4D2C-AE5D-ECEE3CBF641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389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13601" y="2564904"/>
            <a:ext cx="11228919" cy="490066"/>
          </a:xfrm>
          <a:prstGeom prst="rect">
            <a:avLst/>
          </a:prstGeom>
        </p:spPr>
        <p:txBody>
          <a:bodyPr anchor="b"/>
          <a:lstStyle>
            <a:lvl1pPr algn="ctr">
              <a:defRPr lang="de-DE" dirty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de-DE" noProof="0" dirty="0"/>
          </a:p>
        </p:txBody>
      </p:sp>
      <p:sp>
        <p:nvSpPr>
          <p:cNvPr id="5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13601" y="3068960"/>
            <a:ext cx="11228919" cy="432618"/>
          </a:xfrm>
          <a:prstGeom prst="rect">
            <a:avLst/>
          </a:prstGeom>
        </p:spPr>
        <p:txBody>
          <a:bodyPr/>
          <a:lstStyle>
            <a:lvl1pPr algn="ctr" eaLnBrk="1" hangingPunct="1">
              <a:lnSpc>
                <a:spcPct val="90000"/>
              </a:lnSpc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dirty="0"/>
              <a:t>Образец подзаголовка</a:t>
            </a:r>
            <a:endParaRPr lang="de-DE" noProof="0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C140C-FC75-438E-89D5-07005EE7987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8" name="Logoschutz Powerline" hidden="1"/>
          <p:cNvSpPr/>
          <p:nvPr userDrawn="1">
            <p:custDataLst>
              <p:tags r:id="rId1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9" name="Logoschutz" hidden="1"/>
          <p:cNvSpPr/>
          <p:nvPr userDrawn="1">
            <p:custDataLst>
              <p:tags r:id="rId2"/>
            </p:custDataLst>
          </p:nvPr>
        </p:nvSpPr>
        <p:spPr bwMode="auto">
          <a:xfrm>
            <a:off x="10513485" y="5483225"/>
            <a:ext cx="1678516" cy="10112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9621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ogoschutz Powerline" hidden="1"/>
          <p:cNvSpPr/>
          <p:nvPr userDrawn="1">
            <p:custDataLst>
              <p:tags r:id="rId1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403" y="284163"/>
            <a:ext cx="11228916" cy="48101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de-DE" dirty="0"/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3" y="747773"/>
            <a:ext cx="11228919" cy="275109"/>
          </a:xfrm>
        </p:spPr>
        <p:txBody>
          <a:bodyPr tIns="72000" bIns="72000" anchor="ctr"/>
          <a:lstStyle>
            <a:lvl1pPr>
              <a:defRPr sz="2000"/>
            </a:lvl1pPr>
          </a:lstStyle>
          <a:p>
            <a:pPr lvl="0"/>
            <a:r>
              <a:rPr lang="ru-RU" dirty="0"/>
              <a:t>Образец подзаголовка</a:t>
            </a:r>
            <a:endParaRPr lang="de-DE" dirty="0"/>
          </a:p>
        </p:txBody>
      </p:sp>
      <p:sp>
        <p:nvSpPr>
          <p:cNvPr id="11" name="Logoschutz Titel"/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462980" y="249584"/>
            <a:ext cx="11338240" cy="54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C140C-FC75-438E-89D5-07005EE7987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6" name="Layoutschutz" hidden="1"/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500533" y="1374025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10" name="Layoutschutz unten" hidden="1"/>
          <p:cNvSpPr/>
          <p:nvPr userDrawn="1">
            <p:custDataLst>
              <p:tags r:id="rId4"/>
            </p:custDataLst>
          </p:nvPr>
        </p:nvSpPr>
        <p:spPr bwMode="auto">
          <a:xfrm>
            <a:off x="516470" y="5442973"/>
            <a:ext cx="10332060" cy="640117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de-DE" sz="1800" b="1" kern="0">
              <a:latin typeface="Arial" charset="0"/>
              <a:ea typeface="ＭＳ Ｐゴシック" charset="-128"/>
            </a:endParaRPr>
          </a:p>
        </p:txBody>
      </p:sp>
      <p:sp>
        <p:nvSpPr>
          <p:cNvPr id="15" name="Logoschutz" hidden="1"/>
          <p:cNvSpPr/>
          <p:nvPr userDrawn="1">
            <p:custDataLst>
              <p:tags r:id="rId5"/>
            </p:custDataLst>
          </p:nvPr>
        </p:nvSpPr>
        <p:spPr bwMode="auto">
          <a:xfrm>
            <a:off x="10930491" y="5461983"/>
            <a:ext cx="1098551" cy="1018735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Logoschutz" hidden="1"/>
          <p:cNvSpPr/>
          <p:nvPr userDrawn="1">
            <p:custDataLst>
              <p:tags r:id="rId6"/>
            </p:custDataLst>
          </p:nvPr>
        </p:nvSpPr>
        <p:spPr bwMode="auto">
          <a:xfrm>
            <a:off x="10930491" y="5461979"/>
            <a:ext cx="1098551" cy="1054800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5547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42D39-44DF-4F40-87CF-6A410967DD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id="{45634776-5AA8-413F-9E5C-39DA0F3BF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27297"/>
            <a:ext cx="12192000" cy="230831"/>
          </a:xfrm>
          <a:prstGeom prst="rect">
            <a:avLst/>
          </a:prstGeom>
        </p:spPr>
        <p:txBody>
          <a:bodyPr anchor="ctr" anchorCtr="0"/>
          <a:lstStyle>
            <a:lvl1pPr algn="ctr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6492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youtschutz" hidden="1"/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00533" y="1374021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8" name="Logoschutz Powerline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9" name="Logoschutz" hidden="1"/>
          <p:cNvSpPr/>
          <p:nvPr userDrawn="1">
            <p:custDataLst>
              <p:tags r:id="rId3"/>
            </p:custDataLst>
          </p:nvPr>
        </p:nvSpPr>
        <p:spPr bwMode="auto">
          <a:xfrm>
            <a:off x="10513485" y="5483225"/>
            <a:ext cx="1678516" cy="10112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71FD4-B6F0-42D4-A275-97639C789DC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3" name="Layoutschutz unten" hidden="1"/>
          <p:cNvSpPr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518401" y="5445126"/>
            <a:ext cx="9898080" cy="637849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de-DE" sz="1800" b="1" kern="0">
              <a:latin typeface="Arial" charset="0"/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516468" y="1410969"/>
            <a:ext cx="11232001" cy="403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518401" y="747771"/>
            <a:ext cx="11228919" cy="275109"/>
          </a:xfrm>
        </p:spPr>
        <p:txBody>
          <a:bodyPr vert="horz" lIns="72000" tIns="72000" rIns="72000" bIns="72000" rtlCol="0" anchor="ctr">
            <a:noAutofit/>
          </a:bodyPr>
          <a:lstStyle>
            <a:lvl1pPr>
              <a:defRPr lang="de-DE" sz="2000" dirty="0"/>
            </a:lvl1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9457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 hidden="1"/>
          <p:cNvSpPr/>
          <p:nvPr userDrawn="1">
            <p:custDataLst>
              <p:tags r:id="rId1"/>
            </p:custDataLst>
          </p:nvPr>
        </p:nvSpPr>
        <p:spPr bwMode="auto">
          <a:xfrm>
            <a:off x="10513485" y="5483225"/>
            <a:ext cx="1678516" cy="10112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7" name="Rechteck 6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87D82-1B6D-4160-8381-9A3CE49D8F7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1" name="Rechteck 10"/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462980" y="249584"/>
            <a:ext cx="11338240" cy="54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13" name="Layoutschutz unten" hidden="1"/>
          <p:cNvSpPr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518401" y="5445126"/>
            <a:ext cx="9898080" cy="637849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de-DE" sz="1800" b="1" kern="0">
              <a:latin typeface="Arial" charset="0"/>
              <a:ea typeface="ＭＳ Ｐゴシック" charset="-128"/>
            </a:endParaRPr>
          </a:p>
        </p:txBody>
      </p:sp>
      <p:sp>
        <p:nvSpPr>
          <p:cNvPr id="14" name="Layoutschutz" hidden="1"/>
          <p:cNvSpPr>
            <a:spLocks/>
          </p:cNvSpPr>
          <p:nvPr userDrawn="1">
            <p:custDataLst>
              <p:tags r:id="rId5"/>
            </p:custDataLst>
          </p:nvPr>
        </p:nvSpPr>
        <p:spPr bwMode="auto">
          <a:xfrm>
            <a:off x="500533" y="1374021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518401" y="747771"/>
            <a:ext cx="11228919" cy="275109"/>
          </a:xfrm>
        </p:spPr>
        <p:txBody>
          <a:bodyPr vert="horz" lIns="72000" tIns="72000" rIns="72000" bIns="72000" rtlCol="0" anchor="ctr">
            <a:noAutofit/>
          </a:bodyPr>
          <a:lstStyle>
            <a:lvl1pPr>
              <a:defRPr lang="de-DE" sz="2000" dirty="0"/>
            </a:lvl1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8333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83118" y="5059364"/>
            <a:ext cx="1041823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ru-RU" altLang="de-DE" sz="2000" noProof="0" dirty="0">
                <a:cs typeface="Arial" pitchFamily="34" charset="0"/>
              </a:rPr>
              <a:t>Спасибо!</a:t>
            </a:r>
            <a:endParaRPr lang="en-US" altLang="de-DE" sz="2000" noProof="0" dirty="0">
              <a:cs typeface="Arial" pitchFamily="34" charset="0"/>
            </a:endParaRPr>
          </a:p>
        </p:txBody>
      </p:sp>
      <p:sp>
        <p:nvSpPr>
          <p:cNvPr id="3" name="Rechteck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513485" y="5483225"/>
            <a:ext cx="1678516" cy="10112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4" name="Rechteck 3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DFB894-7CD5-4D2C-AE5D-ECEE3CBF6413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54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513485" y="5483225"/>
            <a:ext cx="1678516" cy="10112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4" name="Rechteck 3" hidden="1"/>
          <p:cNvSpPr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192000" cy="547528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5" name="Rechteck 4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10547026" y="6567537"/>
            <a:ext cx="508000" cy="138113"/>
          </a:xfrm>
          <a:ln/>
        </p:spPr>
        <p:txBody>
          <a:bodyPr anchor="ctr"/>
          <a:lstStyle>
            <a:lvl1pPr>
              <a:defRPr lang="de-DE" smtClean="0">
                <a:ea typeface="MS PGothic" pitchFamily="34" charset="-128"/>
              </a:defRPr>
            </a:lvl1pPr>
          </a:lstStyle>
          <a:p>
            <a:pPr algn="l"/>
            <a:fld id="{FE7EAE03-7C75-42E7-AD31-5D976206C7C9}" type="slidenum">
              <a:rPr lang="de-DE" smtClean="0"/>
              <a:pPr algn="l"/>
              <a:t>‹#›</a:t>
            </a:fld>
            <a:endParaRPr lang="de-DE" dirty="0"/>
          </a:p>
        </p:txBody>
      </p:sp>
      <p:sp>
        <p:nvSpPr>
          <p:cNvPr id="9" name="Layoutschutz" hidden="1"/>
          <p:cNvSpPr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500533" y="1374021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10" name="Layoutschutz unten" hidden="1"/>
          <p:cNvSpPr>
            <a:spLocks/>
          </p:cNvSpPr>
          <p:nvPr userDrawn="1">
            <p:custDataLst>
              <p:tags r:id="rId5"/>
            </p:custDataLst>
          </p:nvPr>
        </p:nvSpPr>
        <p:spPr bwMode="auto">
          <a:xfrm>
            <a:off x="518401" y="5445126"/>
            <a:ext cx="9898080" cy="637849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de-DE" sz="1800" b="1" kern="0">
              <a:latin typeface="Arial" charset="0"/>
              <a:ea typeface="ＭＳ Ｐゴシック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0" y="6527297"/>
            <a:ext cx="12192000" cy="230831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0283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 Slide without a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8909" y="766645"/>
            <a:ext cx="2072233" cy="2571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8909" y="116632"/>
            <a:ext cx="2072233" cy="257175"/>
          </a:xfrm>
          <a:prstGeom prst="rect">
            <a:avLst/>
          </a:prstGeom>
        </p:spPr>
      </p:pic>
      <p:pic>
        <p:nvPicPr>
          <p:cNvPr id="4" name="Grafik 8" descr="Rittal_Claim_w_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5" y="231776"/>
            <a:ext cx="3435797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IO_INVALID_LAYOUT" hidden="1"/>
          <p:cNvSpPr/>
          <p:nvPr userDrawn="1"/>
        </p:nvSpPr>
        <p:spPr bwMode="auto">
          <a:xfrm>
            <a:off x="8832413" y="549275"/>
            <a:ext cx="863712" cy="863600"/>
          </a:xfrm>
          <a:prstGeom prst="noSmoking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Алексей</a:t>
            </a:r>
            <a:r>
              <a:rPr lang="ru-RU" sz="9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ru-RU" sz="9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9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Bild 1" descr="fri170401800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6" b="19029"/>
          <a:stretch/>
        </p:blipFill>
        <p:spPr bwMode="auto">
          <a:xfrm>
            <a:off x="0" y="1412875"/>
            <a:ext cx="12189600" cy="544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T:\mtk\mak-mtk-int-ims\Vorlagen+Formulare\PowerPoint\PowerLine_16_9\R_Powerpoint_Titel+Inhaltseiten_Breitbild_338,67x190,5_GB-1.pn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8"/>
          <a:stretch/>
        </p:blipFill>
        <p:spPr bwMode="auto">
          <a:xfrm>
            <a:off x="1" y="5445124"/>
            <a:ext cx="12192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5EF9327-B9D3-4AB0-92E0-5AB415EC54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5640" y="200784"/>
            <a:ext cx="1393152" cy="7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 Slide without a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8909" y="116632"/>
            <a:ext cx="2072233" cy="2571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8909" y="766645"/>
            <a:ext cx="2072233" cy="257175"/>
          </a:xfrm>
          <a:prstGeom prst="rect">
            <a:avLst/>
          </a:prstGeom>
        </p:spPr>
      </p:pic>
      <p:pic>
        <p:nvPicPr>
          <p:cNvPr id="4" name="Grafik 8" descr="Rittal_Claim_w_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5" y="231776"/>
            <a:ext cx="3435797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IO_INVALID_LAYOUT" hidden="1"/>
          <p:cNvSpPr/>
          <p:nvPr userDrawn="1"/>
        </p:nvSpPr>
        <p:spPr bwMode="auto">
          <a:xfrm>
            <a:off x="8832413" y="549275"/>
            <a:ext cx="863712" cy="863600"/>
          </a:xfrm>
          <a:prstGeom prst="noSmoking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Алексей</a:t>
            </a:r>
            <a:r>
              <a:rPr lang="ru-RU" sz="9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aseline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ru-RU" sz="9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900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Bild 1" descr="fri170401800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6" b="19029"/>
          <a:stretch/>
        </p:blipFill>
        <p:spPr bwMode="auto">
          <a:xfrm>
            <a:off x="0" y="1412875"/>
            <a:ext cx="12189600" cy="544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T:\mtk\mak-mtk-int-ims\Vorlagen+Formulare\PowerPoint\PowerLine_16_9\R_Powerpoint_Titel+Inhaltseiten_Breitbild_338,67x190,5_GB-1.pn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8"/>
          <a:stretch/>
        </p:blipFill>
        <p:spPr bwMode="auto">
          <a:xfrm>
            <a:off x="1" y="5445124"/>
            <a:ext cx="12192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5EF9327-B9D3-4AB0-92E0-5AB415EC54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1" name="Grafik 8" descr="PL-Pfeil_Titel_magent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2" y="5661794"/>
            <a:ext cx="3842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007434" y="5517232"/>
            <a:ext cx="9506579" cy="432048"/>
          </a:xfrm>
          <a:prstGeom prst="rect">
            <a:avLst/>
          </a:prstGeom>
        </p:spPr>
        <p:txBody>
          <a:bodyPr/>
          <a:lstStyle>
            <a:lvl1pPr>
              <a:defRPr lang="de-DE" sz="2400" b="1" dirty="0" smtClean="0">
                <a:solidFill>
                  <a:schemeClr val="bg1"/>
                </a:solidFill>
                <a:ea typeface="+mj-ea"/>
              </a:defRPr>
            </a:lvl1pPr>
            <a:lvl2pPr>
              <a:defRPr lang="de-DE" sz="2400" b="1" dirty="0" smtClean="0"/>
            </a:lvl2pPr>
            <a:lvl3pPr>
              <a:defRPr lang="de-DE" sz="2400" b="1" dirty="0" smtClean="0"/>
            </a:lvl3pPr>
            <a:lvl4pPr>
              <a:defRPr lang="de-DE" sz="2400" b="1" dirty="0" smtClean="0"/>
            </a:lvl4pPr>
            <a:lvl5pPr>
              <a:defRPr lang="de-DE" sz="2400" b="1" dirty="0"/>
            </a:lvl5pPr>
          </a:lstStyle>
          <a:p>
            <a:pPr lvl="0"/>
            <a:r>
              <a:rPr lang="ru-RU" noProof="0" dirty="0"/>
              <a:t>Заголовок</a:t>
            </a:r>
            <a:endParaRPr lang="en-US" noProof="0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25640" y="200784"/>
            <a:ext cx="1393152" cy="7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52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13601" y="2564904"/>
            <a:ext cx="11228919" cy="490066"/>
          </a:xfrm>
          <a:prstGeom prst="rect">
            <a:avLst/>
          </a:prstGeom>
        </p:spPr>
        <p:txBody>
          <a:bodyPr anchor="b"/>
          <a:lstStyle>
            <a:lvl1pPr algn="ctr">
              <a:defRPr lang="de-DE" dirty="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  <a:endParaRPr lang="de-DE" noProof="0" dirty="0"/>
          </a:p>
        </p:txBody>
      </p:sp>
      <p:sp>
        <p:nvSpPr>
          <p:cNvPr id="5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13601" y="3068960"/>
            <a:ext cx="11228919" cy="432618"/>
          </a:xfrm>
          <a:prstGeom prst="rect">
            <a:avLst/>
          </a:prstGeom>
        </p:spPr>
        <p:txBody>
          <a:bodyPr/>
          <a:lstStyle>
            <a:lvl1pPr algn="ctr" eaLnBrk="1" hangingPunct="1">
              <a:lnSpc>
                <a:spcPct val="90000"/>
              </a:lnSpc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dirty="0"/>
              <a:t>Образец подзаголовка</a:t>
            </a:r>
            <a:endParaRPr lang="de-DE" noProof="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10547027" y="6568970"/>
            <a:ext cx="508000" cy="1381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C140C-FC75-438E-89D5-07005EE7987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9" name="Logoschutz Powerline" hidden="1"/>
          <p:cNvSpPr/>
          <p:nvPr userDrawn="1">
            <p:custDataLst>
              <p:tags r:id="rId1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0" name="Logoschutz" hidden="1"/>
          <p:cNvSpPr/>
          <p:nvPr userDrawn="1">
            <p:custDataLst>
              <p:tags r:id="rId2"/>
            </p:custDataLst>
          </p:nvPr>
        </p:nvSpPr>
        <p:spPr bwMode="auto">
          <a:xfrm>
            <a:off x="10930490" y="5461979"/>
            <a:ext cx="1098550" cy="1054800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0702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youtschutz" hidden="1"/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500533" y="1374021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endParaRPr lang="de-DE" altLang="de-DE" sz="1800" b="1" dirty="0">
              <a:cs typeface="Arial" pitchFamily="34" charset="0"/>
            </a:endParaRPr>
          </a:p>
        </p:txBody>
      </p:sp>
      <p:sp>
        <p:nvSpPr>
          <p:cNvPr id="8" name="Logoschutz Powerline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quarter" idx="12" hasCustomPrompt="1"/>
            <p:custDataLst>
              <p:tags r:id="rId3"/>
            </p:custDataLst>
          </p:nvPr>
        </p:nvSpPr>
        <p:spPr>
          <a:xfrm>
            <a:off x="516468" y="1410969"/>
            <a:ext cx="11232001" cy="40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noProof="0" dirty="0"/>
              <a:t>Формат текста</a:t>
            </a:r>
            <a:endParaRPr lang="de-DE" noProof="0" dirty="0"/>
          </a:p>
          <a:p>
            <a:pPr lvl="1"/>
            <a:r>
              <a:rPr lang="ru-RU" noProof="0" dirty="0"/>
              <a:t>Второй уровень</a:t>
            </a:r>
            <a:endParaRPr lang="de-DE" noProof="0" dirty="0"/>
          </a:p>
          <a:p>
            <a:pPr lvl="2"/>
            <a:r>
              <a:rPr lang="ru-RU" noProof="0" dirty="0"/>
              <a:t>Третий уровень</a:t>
            </a:r>
            <a:endParaRPr lang="de-DE" noProof="0" dirty="0"/>
          </a:p>
          <a:p>
            <a:pPr lvl="3"/>
            <a:r>
              <a:rPr lang="ru-RU" noProof="0" dirty="0"/>
              <a:t>Четвертый уровень</a:t>
            </a:r>
            <a:endParaRPr lang="de-DE" noProof="0" dirty="0"/>
          </a:p>
          <a:p>
            <a:pPr lvl="4"/>
            <a:r>
              <a:rPr lang="ru-RU" noProof="0" dirty="0"/>
              <a:t>Пятый уровень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401" y="284163"/>
            <a:ext cx="11228916" cy="48101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747771"/>
            <a:ext cx="11228919" cy="275109"/>
          </a:xfrm>
        </p:spPr>
        <p:txBody>
          <a:bodyPr tIns="72000" bIns="72000" anchor="ctr"/>
          <a:lstStyle>
            <a:lvl1pPr>
              <a:defRPr sz="2000"/>
            </a:lvl1pPr>
          </a:lstStyle>
          <a:p>
            <a:pPr lvl="0"/>
            <a:r>
              <a:rPr lang="ru-RU" noProof="0" dirty="0"/>
              <a:t>Образец подзаголовка</a:t>
            </a:r>
            <a:endParaRPr lang="de-DE" noProof="0" dirty="0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4"/>
          </p:nvPr>
        </p:nvSpPr>
        <p:spPr>
          <a:xfrm>
            <a:off x="0" y="6527297"/>
            <a:ext cx="12192000" cy="2308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b="0"/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sz="quarter" idx="15"/>
          </p:nvPr>
        </p:nvSpPr>
        <p:spPr>
          <a:xfrm>
            <a:off x="10547027" y="6568970"/>
            <a:ext cx="508000" cy="1381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C140C-FC75-438E-89D5-07005EE7987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3" name="Layoutschutz unten" hidden="1"/>
          <p:cNvSpPr/>
          <p:nvPr userDrawn="1">
            <p:custDataLst>
              <p:tags r:id="rId4"/>
            </p:custDataLst>
          </p:nvPr>
        </p:nvSpPr>
        <p:spPr bwMode="auto">
          <a:xfrm>
            <a:off x="516468" y="5442969"/>
            <a:ext cx="10332060" cy="640117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de-DE" sz="1800" b="1" kern="0">
              <a:latin typeface="Arial" charset="0"/>
              <a:ea typeface="ＭＳ Ｐゴシック" charset="-128"/>
            </a:endParaRPr>
          </a:p>
        </p:txBody>
      </p:sp>
      <p:sp>
        <p:nvSpPr>
          <p:cNvPr id="14" name="Logoschutz" hidden="1"/>
          <p:cNvSpPr/>
          <p:nvPr userDrawn="1">
            <p:custDataLst>
              <p:tags r:id="rId5"/>
            </p:custDataLst>
          </p:nvPr>
        </p:nvSpPr>
        <p:spPr bwMode="auto">
          <a:xfrm>
            <a:off x="10930490" y="5461979"/>
            <a:ext cx="1098550" cy="1054800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de-DE" sz="1800" b="1" kern="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34661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T:\mtk\mak-mtk-int-ims\Vorlagen+Formulare\PowerPoint\PowerLine_16_9\R_Powerpoint_Titel+Inhaltseiten_Breitbild_338,67x190,5_GB-2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527297"/>
            <a:ext cx="12192000" cy="230831"/>
          </a:xfrm>
          <a:prstGeom prst="rect">
            <a:avLst/>
          </a:prstGeom>
        </p:spPr>
        <p:txBody>
          <a:bodyPr anchor="ctr" anchorCtr="0"/>
          <a:lstStyle>
            <a:lvl1pPr algn="ctr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r>
              <a:rPr lang="en-US" sz="900" dirty="0">
                <a:latin typeface="Arial" pitchFamily="34" charset="0"/>
                <a:cs typeface="Arial" pitchFamily="34" charset="0"/>
              </a:rPr>
              <a:t>PM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Алексей </a:t>
            </a:r>
            <a:r>
              <a:rPr lang="ru-RU" sz="900" dirty="0" err="1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/ 201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47026" y="6567537"/>
            <a:ext cx="508000" cy="138113"/>
          </a:xfrm>
          <a:prstGeom prst="rect">
            <a:avLst/>
          </a:prstGeom>
          <a:ln/>
          <a:extLst/>
        </p:spPr>
        <p:txBody>
          <a:bodyPr anchor="ctr"/>
          <a:lstStyle>
            <a:lvl1pPr algn="l">
              <a:defRPr lang="de-DE" sz="900" smtClean="0"/>
            </a:lvl1pPr>
          </a:lstStyle>
          <a:p>
            <a:fld id="{00DFB894-7CD5-4D2C-AE5D-ECEE3CBF64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empower - DO NOT DELETE!!!" hidden="1"/>
          <p:cNvSpPr/>
          <p:nvPr>
            <p:custDataLst>
              <p:tags r:id="rId20"/>
            </p:custDataLst>
          </p:nvPr>
        </p:nvSpPr>
        <p:spPr bwMode="auto">
          <a:xfrm>
            <a:off x="0" y="0"/>
            <a:ext cx="0" cy="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>
              <a:defRPr/>
            </a:pPr>
            <a:endParaRPr lang="en-GB" sz="1800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8400" y="284164"/>
            <a:ext cx="11228915" cy="481013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468" y="1410969"/>
            <a:ext cx="11232001" cy="4032000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525640" y="197944"/>
            <a:ext cx="1393152" cy="7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4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50" r:id="rId3"/>
    <p:sldLayoutId id="2147483657" r:id="rId4"/>
    <p:sldLayoutId id="2147483655" r:id="rId5"/>
    <p:sldLayoutId id="2147483649" r:id="rId6"/>
    <p:sldLayoutId id="2147483658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77" r:id="rId13"/>
    <p:sldLayoutId id="2147483678" r:id="rId14"/>
    <p:sldLayoutId id="2147483679" r:id="rId15"/>
    <p:sldLayoutId id="2147483681" r:id="rId16"/>
    <p:sldLayoutId id="2147483682" r:id="rId17"/>
    <p:sldLayoutId id="2147483684" r:id="rId18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de-DE" sz="2400" b="1" kern="1200" smtClean="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0" indent="-342900" algn="l" rtl="0" eaLnBrk="0" fontAlgn="base" hangingPunct="0">
        <a:spcBef>
          <a:spcPts val="0"/>
        </a:spcBef>
        <a:spcAft>
          <a:spcPct val="0"/>
        </a:spcAft>
        <a:buFont typeface="Arial" pitchFamily="34" charset="0"/>
        <a:defRPr lang="en-US" kern="1200" smtClean="0">
          <a:solidFill>
            <a:schemeClr val="tx1"/>
          </a:solidFill>
          <a:latin typeface="Arial" pitchFamily="34" charset="0"/>
          <a:ea typeface="+mn-ea"/>
          <a:cs typeface="Arial" panose="020B0604020202020204" pitchFamily="34" charset="0"/>
        </a:defRPr>
      </a:lvl1pPr>
      <a:lvl2pPr marL="180975" indent="-180975" algn="l" rtl="0" eaLnBrk="0" fontAlgn="base" hangingPunct="0">
        <a:spcBef>
          <a:spcPts val="0"/>
        </a:spcBef>
        <a:spcAft>
          <a:spcPct val="0"/>
        </a:spcAft>
        <a:buFont typeface="Wingdings" pitchFamily="2" charset="2"/>
        <a:buChar char="§"/>
        <a:defRPr lang="en-US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61950" indent="-180975" algn="l" rtl="0" eaLnBrk="0" fontAlgn="base" hangingPunct="0">
        <a:spcBef>
          <a:spcPts val="0"/>
        </a:spcBef>
        <a:spcAft>
          <a:spcPct val="0"/>
        </a:spcAft>
        <a:buFont typeface="Symbol" pitchFamily="18" charset="2"/>
        <a:buChar char="-"/>
        <a:defRPr lang="en-US" sz="16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2925" indent="-180975" algn="l" rtl="0" eaLnBrk="0" fontAlgn="base" hangingPunct="0">
        <a:spcBef>
          <a:spcPts val="0"/>
        </a:spcBef>
        <a:spcAft>
          <a:spcPct val="0"/>
        </a:spcAft>
        <a:buFont typeface="Webdings" pitchFamily="18" charset="2"/>
        <a:buChar char="4"/>
        <a:defRPr lang="en-US" sz="16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14375" indent="-171450" algn="l" rtl="0" eaLnBrk="0" fontAlgn="base" hangingPunct="0">
        <a:spcBef>
          <a:spcPts val="0"/>
        </a:spcBef>
        <a:spcAft>
          <a:spcPct val="0"/>
        </a:spcAft>
        <a:buFont typeface="Symbol" pitchFamily="18" charset="2"/>
        <a:buChar char="-"/>
        <a:defRPr lang="de-DE" sz="1600" kern="120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8820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0512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2204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3896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6.xml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69.xml"/><Relationship Id="rId7" Type="http://schemas.openxmlformats.org/officeDocument/2006/relationships/image" Target="../media/image72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7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75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emf"/><Relationship Id="rId9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91.png"/><Relationship Id="rId7" Type="http://schemas.openxmlformats.org/officeDocument/2006/relationships/image" Target="../media/image89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56.png"/><Relationship Id="rId4" Type="http://schemas.openxmlformats.org/officeDocument/2006/relationships/image" Target="../media/image88.jpe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0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7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1.xml"/><Relationship Id="rId6" Type="http://schemas.openxmlformats.org/officeDocument/2006/relationships/image" Target="../media/image86.png"/><Relationship Id="rId5" Type="http://schemas.openxmlformats.org/officeDocument/2006/relationships/image" Target="../media/image95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3.xml"/><Relationship Id="rId6" Type="http://schemas.openxmlformats.org/officeDocument/2006/relationships/image" Target="../media/image101.png"/><Relationship Id="rId11" Type="http://schemas.openxmlformats.org/officeDocument/2006/relationships/image" Target="../media/image11.png"/><Relationship Id="rId5" Type="http://schemas.openxmlformats.org/officeDocument/2006/relationships/image" Target="../media/image100.png"/><Relationship Id="rId10" Type="http://schemas.openxmlformats.org/officeDocument/2006/relationships/image" Target="../media/image10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5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8.xml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9.xml"/><Relationship Id="rId6" Type="http://schemas.openxmlformats.org/officeDocument/2006/relationships/image" Target="../media/image108.png"/><Relationship Id="rId5" Type="http://schemas.microsoft.com/office/2007/relationships/hdphoto" Target="../media/hdphoto3.wdp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0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2.xml"/><Relationship Id="rId5" Type="http://schemas.openxmlformats.org/officeDocument/2006/relationships/image" Target="../media/image98.png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2.png"/><Relationship Id="rId12" Type="http://schemas.openxmlformats.org/officeDocument/2006/relationships/image" Target="../media/image12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4.xml"/><Relationship Id="rId6" Type="http://schemas.openxmlformats.org/officeDocument/2006/relationships/image" Target="../media/image119.jpeg"/><Relationship Id="rId11" Type="http://schemas.openxmlformats.org/officeDocument/2006/relationships/image" Target="../media/image122.jpeg"/><Relationship Id="rId5" Type="http://schemas.openxmlformats.org/officeDocument/2006/relationships/image" Target="../media/image118.jpeg"/><Relationship Id="rId10" Type="http://schemas.openxmlformats.org/officeDocument/2006/relationships/image" Target="../media/image121.png"/><Relationship Id="rId4" Type="http://schemas.openxmlformats.org/officeDocument/2006/relationships/image" Target="../media/image117.jpeg"/><Relationship Id="rId9" Type="http://schemas.openxmlformats.org/officeDocument/2006/relationships/image" Target="../media/image12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26.jpeg"/><Relationship Id="rId12" Type="http://schemas.openxmlformats.org/officeDocument/2006/relationships/image" Target="../media/image13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5.xml"/><Relationship Id="rId6" Type="http://schemas.openxmlformats.org/officeDocument/2006/relationships/image" Target="../media/image125.png"/><Relationship Id="rId11" Type="http://schemas.openxmlformats.org/officeDocument/2006/relationships/image" Target="../media/image12.png"/><Relationship Id="rId5" Type="http://schemas.openxmlformats.org/officeDocument/2006/relationships/image" Target="../media/image124.png"/><Relationship Id="rId10" Type="http://schemas.openxmlformats.org/officeDocument/2006/relationships/image" Target="../media/image129.jpeg"/><Relationship Id="rId4" Type="http://schemas.openxmlformats.org/officeDocument/2006/relationships/image" Target="../media/image58.png"/><Relationship Id="rId9" Type="http://schemas.openxmlformats.org/officeDocument/2006/relationships/image" Target="../media/image128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3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7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0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tags" Target="../tags/tag6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3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2.jpeg"/><Relationship Id="rId10" Type="http://schemas.openxmlformats.org/officeDocument/2006/relationships/image" Target="../media/image20.jpeg"/><Relationship Id="rId19" Type="http://schemas.microsoft.com/office/2007/relationships/hdphoto" Target="../media/hdphoto1.wdp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Relationship Id="rId22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4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>
              <a:defRPr/>
            </a:pPr>
            <a:fld id="{55EF9327-B9D3-4AB0-92E0-5AB415EC5469}" type="slidenum">
              <a:rPr lang="de-DE" smtClean="0"/>
              <a:pPr algn="ctr">
                <a:defRPr/>
              </a:pPr>
              <a:t>1</a:t>
            </a:fld>
            <a:endParaRPr lang="de-DE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Гибкость и надежность! Системная платформа </a:t>
            </a:r>
            <a:r>
              <a:rPr lang="en-US" dirty="0" err="1" smtClean="0"/>
              <a:t>HeiSys</a:t>
            </a:r>
            <a:endParaRPr lang="ru-RU" dirty="0"/>
          </a:p>
        </p:txBody>
      </p:sp>
      <p:sp>
        <p:nvSpPr>
          <p:cNvPr id="5" name="Текст 5"/>
          <p:cNvSpPr txBox="1">
            <a:spLocks/>
          </p:cNvSpPr>
          <p:nvPr/>
        </p:nvSpPr>
        <p:spPr>
          <a:xfrm>
            <a:off x="6023992" y="116632"/>
            <a:ext cx="4392489" cy="1224136"/>
          </a:xfrm>
          <a:prstGeom prst="rect">
            <a:avLst/>
          </a:prstGeom>
        </p:spPr>
        <p:txBody>
          <a:bodyPr vert="horz" lIns="72000" tIns="72000" rIns="72000" bIns="72000" rtlCol="0" anchor="t">
            <a:noAutofit/>
          </a:bodyPr>
          <a:lstStyle>
            <a:lvl1pPr marL="0" indent="-34290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de-DE" sz="24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anose="020B0604020202020204" pitchFamily="34" charset="0"/>
              </a:defRPr>
            </a:lvl1pPr>
            <a:lvl2pPr marL="180975" indent="-180975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de-DE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de-DE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2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82000" indent="-2304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1200" indent="-2304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0400" indent="-2304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89600" indent="-2304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dirty="0" smtClean="0"/>
              <a:t>Алексей </a:t>
            </a:r>
            <a:r>
              <a:rPr lang="ru-RU" sz="1800" dirty="0" err="1" smtClean="0"/>
              <a:t>Катютин</a:t>
            </a:r>
            <a:endParaRPr lang="en-US" sz="1800" dirty="0"/>
          </a:p>
          <a:p>
            <a:pPr algn="r"/>
            <a:r>
              <a:rPr lang="ru-RU" sz="1800" dirty="0" smtClean="0"/>
              <a:t>Менеджер по продукции </a:t>
            </a:r>
            <a:r>
              <a:rPr lang="en-US" sz="1800" dirty="0" smtClean="0"/>
              <a:t>HEITEC</a:t>
            </a:r>
          </a:p>
          <a:p>
            <a:pPr algn="r"/>
            <a:r>
              <a:rPr lang="en-US" sz="1800" dirty="0" smtClean="0"/>
              <a:t>a.katyutin@rittal.ru</a:t>
            </a:r>
          </a:p>
          <a:p>
            <a:pPr algn="r"/>
            <a:r>
              <a:rPr lang="ru-RU" sz="1800" dirty="0" smtClean="0"/>
              <a:t>Тел. +7 (909) 168 85 24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3471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"/>
          <p:cNvSpPr>
            <a:spLocks noChangeArrowheads="1"/>
          </p:cNvSpPr>
          <p:nvPr/>
        </p:nvSpPr>
        <p:spPr bwMode="auto">
          <a:xfrm>
            <a:off x="515938" y="1751013"/>
            <a:ext cx="11233150" cy="3790446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177800" indent="-1778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en-GB" altLang="de-DE" sz="16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5938" y="1411288"/>
            <a:ext cx="11233150" cy="339725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marL="900113" indent="-900113" algn="ctr" eaLnBrk="0" hangingPunct="0"/>
            <a:r>
              <a:rPr lang="ru-RU" sz="1800" b="1" dirty="0" smtClean="0">
                <a:solidFill>
                  <a:schemeClr val="bg1"/>
                </a:solidFill>
              </a:rPr>
              <a:t>Размещение настольное, напольное и на </a:t>
            </a:r>
            <a:r>
              <a:rPr lang="en-US" sz="1800" b="1" dirty="0" smtClean="0">
                <a:solidFill>
                  <a:schemeClr val="bg1"/>
                </a:solidFill>
              </a:rPr>
              <a:t>DIN-</a:t>
            </a:r>
            <a:r>
              <a:rPr lang="ru-RU" sz="1800" b="1" dirty="0" smtClean="0">
                <a:solidFill>
                  <a:schemeClr val="bg1"/>
                </a:solidFill>
              </a:rPr>
              <a:t>рейке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22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Технологический обзор</a:t>
            </a:r>
            <a:endParaRPr lang="en-GB" altLang="de-DE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Варианты размещения </a:t>
            </a:r>
            <a:r>
              <a:rPr lang="ru-RU" dirty="0" err="1"/>
              <a:t>крейтов</a:t>
            </a:r>
            <a:r>
              <a:rPr lang="ru-RU" dirty="0"/>
              <a:t> и </a:t>
            </a:r>
            <a:r>
              <a:rPr lang="ru-RU" dirty="0" smtClean="0"/>
              <a:t>корпусов</a:t>
            </a:r>
            <a:endParaRPr lang="en-GB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4294967295"/>
          </p:nvPr>
        </p:nvSpPr>
        <p:spPr>
          <a:xfrm>
            <a:off x="0" y="6527800"/>
            <a:ext cx="12192000" cy="2301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oliennummernplatzhalter 7"/>
          <p:cNvSpPr>
            <a:spLocks noGrp="1"/>
          </p:cNvSpPr>
          <p:nvPr>
            <p:ph type="sldNum" sz="quarter" idx="15"/>
          </p:nvPr>
        </p:nvSpPr>
        <p:spPr>
          <a:xfrm>
            <a:off x="10547026" y="6567537"/>
            <a:ext cx="508000" cy="138113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10</a:t>
            </a:fld>
            <a:endParaRPr lang="en-GB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lum bright="10000" contrast="30000"/>
          </a:blip>
          <a:srcRect t="33738" r="43085"/>
          <a:stretch/>
        </p:blipFill>
        <p:spPr bwMode="auto">
          <a:xfrm>
            <a:off x="620649" y="2397124"/>
            <a:ext cx="2160196" cy="1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5" cstate="print"/>
          <a:srcRect l="1608" t="1146" r="1865" b="1910"/>
          <a:stretch/>
        </p:blipFill>
        <p:spPr bwMode="auto">
          <a:xfrm>
            <a:off x="3401494" y="2397124"/>
            <a:ext cx="2542661" cy="191281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804" y="2397124"/>
            <a:ext cx="2473085" cy="1912812"/>
          </a:xfrm>
          <a:prstGeom prst="rect">
            <a:avLst/>
          </a:prstGeom>
        </p:spPr>
      </p:pic>
      <p:pic>
        <p:nvPicPr>
          <p:cNvPr id="11" name="Picture 2" descr="C:\Clipart\Heitec\fri0412039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538" y="2397124"/>
            <a:ext cx="1912814" cy="19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45">
            <a:extLst>
              <a:ext uri="{FF2B5EF4-FFF2-40B4-BE49-F238E27FC236}">
                <a16:creationId xmlns:a16="http://schemas.microsoft.com/office/drawing/2014/main" id="{E36BC2EC-422A-4FF4-814E-D03CD5219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50" y="4449016"/>
            <a:ext cx="21601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dirty="0" smtClean="0">
                <a:latin typeface="+mn-lt"/>
              </a:rPr>
              <a:t>Настольное размещение</a:t>
            </a:r>
            <a:endParaRPr lang="de-DE" sz="1050" dirty="0">
              <a:latin typeface="+mn-lt"/>
            </a:endParaRPr>
          </a:p>
        </p:txBody>
      </p:sp>
      <p:sp>
        <p:nvSpPr>
          <p:cNvPr id="14" name="Textfeld 45">
            <a:extLst>
              <a:ext uri="{FF2B5EF4-FFF2-40B4-BE49-F238E27FC236}">
                <a16:creationId xmlns:a16="http://schemas.microsoft.com/office/drawing/2014/main" id="{E36BC2EC-422A-4FF4-814E-D03CD5219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430" y="4449016"/>
            <a:ext cx="25426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dirty="0" smtClean="0">
                <a:latin typeface="+mn-lt"/>
              </a:rPr>
              <a:t>Настольное размещение</a:t>
            </a:r>
            <a:endParaRPr lang="de-DE" sz="1050" dirty="0">
              <a:latin typeface="+mn-lt"/>
            </a:endParaRPr>
          </a:p>
        </p:txBody>
      </p:sp>
      <p:sp>
        <p:nvSpPr>
          <p:cNvPr id="17" name="Textfeld 45">
            <a:extLst>
              <a:ext uri="{FF2B5EF4-FFF2-40B4-BE49-F238E27FC236}">
                <a16:creationId xmlns:a16="http://schemas.microsoft.com/office/drawing/2014/main" id="{E36BC2EC-422A-4FF4-814E-D03CD5219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804" y="4449015"/>
            <a:ext cx="24730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dirty="0" smtClean="0">
                <a:latin typeface="+mn-lt"/>
              </a:rPr>
              <a:t>Напольное размещение</a:t>
            </a:r>
            <a:endParaRPr lang="de-DE" sz="1050" dirty="0">
              <a:latin typeface="+mn-lt"/>
            </a:endParaRPr>
          </a:p>
        </p:txBody>
      </p:sp>
      <p:sp>
        <p:nvSpPr>
          <p:cNvPr id="20" name="Textfeld 45">
            <a:extLst>
              <a:ext uri="{FF2B5EF4-FFF2-40B4-BE49-F238E27FC236}">
                <a16:creationId xmlns:a16="http://schemas.microsoft.com/office/drawing/2014/main" id="{E36BC2EC-422A-4FF4-814E-D03CD5219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7601" y="4432904"/>
            <a:ext cx="19137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dirty="0" smtClean="0">
                <a:latin typeface="+mn-lt"/>
              </a:rPr>
              <a:t>На </a:t>
            </a:r>
            <a:r>
              <a:rPr lang="en-US" sz="1600" dirty="0" smtClean="0">
                <a:latin typeface="+mn-lt"/>
              </a:rPr>
              <a:t>DIN-</a:t>
            </a:r>
            <a:r>
              <a:rPr lang="ru-RU" sz="1600" dirty="0" smtClean="0">
                <a:latin typeface="+mn-lt"/>
              </a:rPr>
              <a:t>рейке</a:t>
            </a:r>
            <a:endParaRPr lang="de-DE" sz="105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19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388CD906-FCB2-43C3-91F9-D79B1961F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Технологический обзор</a:t>
            </a:r>
            <a:endParaRPr lang="de-DE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Базовые элементы 19</a:t>
            </a:r>
            <a:r>
              <a:rPr lang="en-US" dirty="0"/>
              <a:t>” </a:t>
            </a:r>
            <a:r>
              <a:rPr lang="ru-RU" dirty="0"/>
              <a:t>электронных </a:t>
            </a:r>
            <a:r>
              <a:rPr lang="ru-RU" dirty="0" smtClean="0"/>
              <a:t>систем (МЭК 60297)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5E98FD-E77E-4E9F-8B88-2C2F86EDD7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>
              <a:defRPr/>
            </a:pPr>
            <a:fld id="{A9642D39-44DF-4F40-87CF-6A410967DDB2}" type="slidenum">
              <a:rPr lang="de-DE" smtClean="0"/>
              <a:pPr algn="ctr">
                <a:defRPr/>
              </a:pPr>
              <a:t>11</a:t>
            </a:fld>
            <a:endParaRPr lang="de-D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5CD636-DBD6-4505-87AF-67D6355CC3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317C53A-08D3-4A72-91DB-CB3858B0F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b="3646"/>
          <a:stretch/>
        </p:blipFill>
        <p:spPr>
          <a:xfrm>
            <a:off x="1842128" y="1732981"/>
            <a:ext cx="8212032" cy="440153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319D490-392F-4C26-9881-AB9A3EB52F8A}"/>
              </a:ext>
            </a:extLst>
          </p:cNvPr>
          <p:cNvSpPr txBox="1"/>
          <p:nvPr/>
        </p:nvSpPr>
        <p:spPr>
          <a:xfrm>
            <a:off x="5467228" y="1163365"/>
            <a:ext cx="2388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+mn-lt"/>
              </a:rPr>
              <a:t>Направляющие для карт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9D108283-D8D9-46A1-9431-454B455A87C9}"/>
              </a:ext>
            </a:extLst>
          </p:cNvPr>
          <p:cNvCxnSpPr>
            <a:stCxn id="39" idx="2"/>
          </p:cNvCxnSpPr>
          <p:nvPr/>
        </p:nvCxnSpPr>
        <p:spPr bwMode="auto">
          <a:xfrm flipH="1">
            <a:off x="6574944" y="1597512"/>
            <a:ext cx="86714" cy="18433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556E42DB-AAC2-4F94-BC16-0B57F11164EC}"/>
              </a:ext>
            </a:extLst>
          </p:cNvPr>
          <p:cNvCxnSpPr>
            <a:stCxn id="39" idx="2"/>
          </p:cNvCxnSpPr>
          <p:nvPr/>
        </p:nvCxnSpPr>
        <p:spPr bwMode="auto">
          <a:xfrm>
            <a:off x="6661658" y="1597512"/>
            <a:ext cx="287055" cy="184335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7F7B2EEB-0636-4926-A08D-A5F8E1A443AB}"/>
              </a:ext>
            </a:extLst>
          </p:cNvPr>
          <p:cNvCxnSpPr>
            <a:stCxn id="39" idx="2"/>
          </p:cNvCxnSpPr>
          <p:nvPr/>
        </p:nvCxnSpPr>
        <p:spPr bwMode="auto">
          <a:xfrm flipH="1">
            <a:off x="6195042" y="1597512"/>
            <a:ext cx="466616" cy="368613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FCFB544-E423-48D1-A505-E3A5B38E5DE5}"/>
              </a:ext>
            </a:extLst>
          </p:cNvPr>
          <p:cNvSpPr txBox="1"/>
          <p:nvPr/>
        </p:nvSpPr>
        <p:spPr>
          <a:xfrm>
            <a:off x="10470173" y="3209606"/>
            <a:ext cx="127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+mn-lt"/>
              </a:rPr>
              <a:t>Кросс-плата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51E31DC0-D81E-4964-9D63-7B949D868D74}"/>
              </a:ext>
            </a:extLst>
          </p:cNvPr>
          <p:cNvCxnSpPr>
            <a:stCxn id="51" idx="2"/>
          </p:cNvCxnSpPr>
          <p:nvPr/>
        </p:nvCxnSpPr>
        <p:spPr bwMode="auto">
          <a:xfrm flipH="1">
            <a:off x="7685280" y="3606795"/>
            <a:ext cx="3427897" cy="10371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17F126A-DA5F-4276-9800-5FEBA459DBCB}"/>
              </a:ext>
            </a:extLst>
          </p:cNvPr>
          <p:cNvSpPr txBox="1"/>
          <p:nvPr/>
        </p:nvSpPr>
        <p:spPr>
          <a:xfrm>
            <a:off x="80628" y="3170629"/>
            <a:ext cx="17987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Вставные модули</a:t>
            </a:r>
          </a:p>
          <a:p>
            <a:r>
              <a:rPr lang="en-US" sz="1400" b="1" dirty="0" smtClean="0">
                <a:latin typeface="+mn-lt"/>
              </a:rPr>
              <a:t>(</a:t>
            </a:r>
            <a:r>
              <a:rPr lang="ru-RU" sz="1400" b="1" dirty="0" smtClean="0">
                <a:latin typeface="+mn-lt"/>
              </a:rPr>
              <a:t>печатная плата</a:t>
            </a:r>
            <a:br>
              <a:rPr lang="ru-RU" sz="1400" b="1" dirty="0" smtClean="0">
                <a:latin typeface="+mn-lt"/>
              </a:rPr>
            </a:br>
            <a:r>
              <a:rPr lang="en-US" sz="1400" b="1" dirty="0" smtClean="0">
                <a:latin typeface="+mn-lt"/>
              </a:rPr>
              <a:t>PCB</a:t>
            </a:r>
            <a:r>
              <a:rPr lang="en-US" sz="1400" b="1" dirty="0">
                <a:latin typeface="+mn-lt"/>
              </a:rPr>
              <a:t>)</a:t>
            </a:r>
            <a:endParaRPr lang="ru-RU" sz="1400" b="1" dirty="0">
              <a:latin typeface="+mn-lt"/>
            </a:endParaRP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A3E56157-E3DB-4F99-864C-B7C973D3D517}"/>
              </a:ext>
            </a:extLst>
          </p:cNvPr>
          <p:cNvCxnSpPr>
            <a:stCxn id="53" idx="2"/>
          </p:cNvCxnSpPr>
          <p:nvPr/>
        </p:nvCxnSpPr>
        <p:spPr bwMode="auto">
          <a:xfrm>
            <a:off x="980009" y="3909293"/>
            <a:ext cx="2058495" cy="836377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99C873E-2F8D-41F4-8B42-D4AC454E018F}"/>
              </a:ext>
            </a:extLst>
          </p:cNvPr>
          <p:cNvSpPr/>
          <p:nvPr/>
        </p:nvSpPr>
        <p:spPr bwMode="auto">
          <a:xfrm>
            <a:off x="2156873" y="3068960"/>
            <a:ext cx="2197532" cy="2214686"/>
          </a:xfrm>
          <a:prstGeom prst="rect">
            <a:avLst/>
          </a:prstGeom>
          <a:noFill/>
          <a:ln w="2857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2000" tIns="72000" rIns="72000" bIns="72000" rtlCol="0" anchor="ctr"/>
          <a:lstStyle/>
          <a:p>
            <a: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i="0" u="none" kern="0" baseline="0" dirty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583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1" grpId="0"/>
      <p:bldP spid="53" grpId="0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15938" y="1412875"/>
            <a:ext cx="5580062" cy="576263"/>
          </a:xfrm>
          <a:prstGeom prst="rect">
            <a:avLst/>
          </a:prstGeom>
          <a:solidFill>
            <a:schemeClr val="bg2">
              <a:lumMod val="85000"/>
            </a:scheme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 anchor="ctr"/>
          <a:lstStyle/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 err="1" smtClean="0">
                <a:latin typeface="Arial"/>
                <a:ea typeface="ＭＳ Ｐゴシック" charset="-128"/>
              </a:rPr>
              <a:t>AdvancedTCA</a:t>
            </a:r>
            <a:r>
              <a:rPr lang="en-US" sz="1800" b="1" kern="0" dirty="0">
                <a:latin typeface="Arial"/>
                <a:ea typeface="ＭＳ Ｐゴシック" charset="-128"/>
              </a:rPr>
              <a:t>, </a:t>
            </a:r>
            <a:r>
              <a:rPr lang="en-US" sz="1800" b="1" kern="0" dirty="0" err="1" smtClean="0">
                <a:latin typeface="Arial"/>
                <a:ea typeface="ＭＳ Ｐゴシック" charset="-128"/>
              </a:rPr>
              <a:t>MicroTCA</a:t>
            </a:r>
            <a:endParaRPr lang="en-GB" sz="1800" b="1" kern="0" dirty="0">
              <a:latin typeface="Arial"/>
              <a:ea typeface="ＭＳ Ｐゴシック" charset="-128"/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515938" y="2073125"/>
            <a:ext cx="5580062" cy="576262"/>
          </a:xfrm>
          <a:prstGeom prst="rect">
            <a:avLst/>
          </a:prstGeom>
          <a:solidFill>
            <a:schemeClr val="bg2">
              <a:lumMod val="85000"/>
            </a:scheme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 anchor="ctr"/>
          <a:lstStyle/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 smtClean="0">
                <a:latin typeface="Arial"/>
                <a:ea typeface="ＭＳ Ｐゴシック" charset="-128"/>
              </a:rPr>
              <a:t>CPCI, </a:t>
            </a:r>
            <a:r>
              <a:rPr lang="en-US" sz="1800" b="1" kern="0" dirty="0" err="1" smtClean="0">
                <a:latin typeface="Arial"/>
                <a:ea typeface="ＭＳ Ｐゴシック" charset="-128"/>
              </a:rPr>
              <a:t>cPCI</a:t>
            </a:r>
            <a:r>
              <a:rPr lang="en-US" sz="1800" b="1" kern="0" dirty="0" smtClean="0">
                <a:latin typeface="Arial"/>
                <a:ea typeface="ＭＳ Ｐゴシック" charset="-128"/>
              </a:rPr>
              <a:t>-Serial</a:t>
            </a:r>
            <a:endParaRPr lang="en-GB" sz="1800" b="1" kern="0" dirty="0">
              <a:latin typeface="Arial"/>
              <a:ea typeface="ＭＳ Ｐゴシック" charset="-128"/>
            </a:endParaRPr>
          </a:p>
        </p:txBody>
      </p: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515938" y="2729621"/>
            <a:ext cx="5580062" cy="576262"/>
          </a:xfrm>
          <a:prstGeom prst="rect">
            <a:avLst/>
          </a:prstGeom>
          <a:solidFill>
            <a:schemeClr val="bg2">
              <a:lumMod val="85000"/>
            </a:scheme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 anchor="ctr"/>
          <a:lstStyle/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kern="0" dirty="0" smtClean="0">
                <a:latin typeface="Arial"/>
                <a:ea typeface="ＭＳ Ｐゴシック" charset="-128"/>
              </a:rPr>
              <a:t>VME, VPX</a:t>
            </a:r>
            <a:endParaRPr lang="en-GB" sz="1800" b="1" kern="0" dirty="0">
              <a:latin typeface="Arial"/>
              <a:ea typeface="ＭＳ Ｐゴシック" charset="-128"/>
            </a:endParaRPr>
          </a:p>
        </p:txBody>
      </p:sp>
      <p:sp>
        <p:nvSpPr>
          <p:cNvPr id="419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HEITEC AG</a:t>
            </a:r>
            <a:endParaRPr lang="en-GB" altLang="de-DE" dirty="0">
              <a:latin typeface="Arial"/>
            </a:endParaRPr>
          </a:p>
        </p:txBody>
      </p:sp>
      <p:sp>
        <p:nvSpPr>
          <p:cNvPr id="41992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Продукты и услуги</a:t>
            </a: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515938" y="3386117"/>
            <a:ext cx="5580062" cy="576262"/>
          </a:xfrm>
          <a:prstGeom prst="rect">
            <a:avLst/>
          </a:prstGeom>
          <a:solidFill>
            <a:schemeClr val="bg2">
              <a:lumMod val="85000"/>
            </a:scheme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 anchor="ctr"/>
          <a:lstStyle/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kern="0" dirty="0">
                <a:latin typeface="Arial"/>
                <a:ea typeface="ＭＳ Ｐゴシック" charset="-128"/>
              </a:rPr>
              <a:t>Промышленные ПК</a:t>
            </a:r>
            <a:endParaRPr lang="en-GB" sz="1800" b="1" kern="0" dirty="0">
              <a:latin typeface="Arial"/>
              <a:ea typeface="ＭＳ Ｐゴシック" charset="-128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515938" y="4042613"/>
            <a:ext cx="5580062" cy="576262"/>
          </a:xfrm>
          <a:prstGeom prst="rect">
            <a:avLst/>
          </a:prstGeom>
          <a:solidFill>
            <a:srgbClr val="D9D9D9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 anchor="ctr"/>
          <a:lstStyle/>
          <a:p>
            <a:pPr indent="1809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"/>
                <a:ea typeface="ＭＳ Ｐゴシック" charset="-128"/>
              </a:rPr>
              <a:t>Настольные / системные корпуса</a:t>
            </a:r>
            <a:endParaRPr lang="en-GB" sz="1800" b="1" kern="0" dirty="0">
              <a:latin typeface="Arial"/>
              <a:ea typeface="ＭＳ Ｐゴシック" charset="-128"/>
            </a:endParaRP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515938" y="4699109"/>
            <a:ext cx="5580062" cy="576262"/>
          </a:xfrm>
          <a:prstGeom prst="rect">
            <a:avLst/>
          </a:prstGeom>
          <a:solidFill>
            <a:srgbClr val="D9D9D9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 anchor="ctr"/>
          <a:lstStyle/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kern="0" dirty="0" err="1">
                <a:latin typeface="Arial"/>
                <a:ea typeface="ＭＳ Ｐゴシック" charset="-128"/>
              </a:rPr>
              <a:t>Крейты</a:t>
            </a:r>
            <a:endParaRPr lang="en-GB" sz="1800" b="1" kern="0" dirty="0">
              <a:latin typeface="Arial"/>
              <a:ea typeface="ＭＳ Ｐゴシック" charset="-128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515938" y="5355605"/>
            <a:ext cx="5580062" cy="576262"/>
          </a:xfrm>
          <a:prstGeom prst="rect">
            <a:avLst/>
          </a:prstGeom>
          <a:solidFill>
            <a:srgbClr val="D9D9D9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lIns="72000" tIns="72000" rIns="72000" bIns="72000" anchor="ctr"/>
          <a:lstStyle/>
          <a:p>
            <a:pPr indent="1809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Arial"/>
                <a:ea typeface="ＭＳ Ｐゴシック" charset="-128"/>
              </a:rPr>
              <a:t>Детали и комплектующие</a:t>
            </a:r>
            <a:endParaRPr lang="en-GB" sz="1800" b="1" kern="0" dirty="0">
              <a:latin typeface="Arial"/>
              <a:ea typeface="ＭＳ Ｐゴシック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8168" y="1391571"/>
            <a:ext cx="3208264" cy="4540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12</a:t>
            </a:fld>
            <a:endParaRPr lang="en-GB" dirty="0"/>
          </a:p>
        </p:txBody>
      </p:sp>
      <p:sp>
        <p:nvSpPr>
          <p:cNvPr id="14" name="Нижний колонтитул 4"/>
          <p:cNvSpPr txBox="1">
            <a:spLocks/>
          </p:cNvSpPr>
          <p:nvPr/>
        </p:nvSpPr>
        <p:spPr>
          <a:xfrm>
            <a:off x="0" y="6527297"/>
            <a:ext cx="12192000" cy="2308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>
            <a:extLst>
              <a:ext uri="{FF2B5EF4-FFF2-40B4-BE49-F238E27FC236}">
                <a16:creationId xmlns:a16="http://schemas.microsoft.com/office/drawing/2014/main" id="{65B2390D-E967-4602-93CF-EE0F32407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222" t="695" b="1913"/>
          <a:stretch>
            <a:fillRect/>
          </a:stretch>
        </p:blipFill>
        <p:spPr bwMode="auto">
          <a:xfrm>
            <a:off x="8106206" y="1412951"/>
            <a:ext cx="3528392" cy="25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4783"/>
          <a:stretch/>
        </p:blipFill>
        <p:spPr>
          <a:xfrm>
            <a:off x="4240972" y="1424740"/>
            <a:ext cx="3307832" cy="2546737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24EA311A-F43D-4BB4-871C-55E613CED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Продукты и услуги </a:t>
            </a:r>
            <a:r>
              <a:rPr lang="en-US" dirty="0"/>
              <a:t>HEITEC</a:t>
            </a:r>
            <a:endParaRPr lang="de-DE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err="1"/>
              <a:t>Крейты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EB408B-4D61-49D4-B51D-CC31D15E8D7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27800"/>
            <a:ext cx="12192000" cy="230188"/>
          </a:xfrm>
        </p:spPr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10" descr="fri080150600.bmp">
            <a:extLst>
              <a:ext uri="{FF2B5EF4-FFF2-40B4-BE49-F238E27FC236}">
                <a16:creationId xmlns:a16="http://schemas.microsoft.com/office/drawing/2014/main" id="{28D43996-7444-470A-8DBD-50029893E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403" y="1424739"/>
            <a:ext cx="3126166" cy="255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11">
            <a:extLst>
              <a:ext uri="{FF2B5EF4-FFF2-40B4-BE49-F238E27FC236}">
                <a16:creationId xmlns:a16="http://schemas.microsoft.com/office/drawing/2014/main" id="{45323EBA-6DE1-4084-8245-264054C3C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01" y="4021316"/>
            <a:ext cx="31651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1600" b="1" dirty="0" err="1">
                <a:latin typeface="+mn-lt"/>
              </a:rPr>
              <a:t>HeiPac</a:t>
            </a:r>
            <a:r>
              <a:rPr lang="de-DE" sz="1600" b="1" dirty="0">
                <a:latin typeface="+mn-lt"/>
              </a:rPr>
              <a:t> EASY</a:t>
            </a:r>
            <a:endParaRPr lang="de-DE" sz="1400" b="1" dirty="0"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50D7281-AD51-4105-8A0B-288B2FA97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972" y="4019881"/>
            <a:ext cx="33078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1600" b="1" dirty="0" err="1">
                <a:latin typeface="+mn-lt"/>
              </a:rPr>
              <a:t>HeiPac</a:t>
            </a:r>
            <a:r>
              <a:rPr lang="de-DE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VARIO</a:t>
            </a:r>
            <a:endParaRPr lang="de-DE" sz="1400" b="1" dirty="0">
              <a:latin typeface="+mn-lt"/>
            </a:endParaRPr>
          </a:p>
        </p:txBody>
      </p:sp>
      <p:sp>
        <p:nvSpPr>
          <p:cNvPr id="16" name="Textfeld 14">
            <a:extLst>
              <a:ext uri="{FF2B5EF4-FFF2-40B4-BE49-F238E27FC236}">
                <a16:creationId xmlns:a16="http://schemas.microsoft.com/office/drawing/2014/main" id="{0948C70C-FC04-47D1-839A-6D2B8C1EA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960" y="4019881"/>
            <a:ext cx="35286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1600" b="1" dirty="0" err="1">
                <a:latin typeface="+mn-lt"/>
              </a:rPr>
              <a:t>HeiPac</a:t>
            </a:r>
            <a:r>
              <a:rPr lang="de-DE" sz="1600" b="1" dirty="0">
                <a:latin typeface="+mn-lt"/>
              </a:rPr>
              <a:t> </a:t>
            </a:r>
            <a:r>
              <a:rPr lang="de-DE" sz="1600" b="1" dirty="0" smtClean="0">
                <a:latin typeface="+mn-lt"/>
              </a:rPr>
              <a:t>HEAVY</a:t>
            </a:r>
            <a:endParaRPr lang="de-DE" sz="1400" b="1" dirty="0">
              <a:latin typeface="+mn-lt"/>
            </a:endParaRPr>
          </a:p>
        </p:txBody>
      </p:sp>
      <p:sp>
        <p:nvSpPr>
          <p:cNvPr id="19" name="Textfeld 1">
            <a:extLst>
              <a:ext uri="{FF2B5EF4-FFF2-40B4-BE49-F238E27FC236}">
                <a16:creationId xmlns:a16="http://schemas.microsoft.com/office/drawing/2014/main" id="{2F33AF80-8CA4-4A87-9275-DBC6D81F3C8B}"/>
              </a:ext>
            </a:extLst>
          </p:cNvPr>
          <p:cNvSpPr txBox="1"/>
          <p:nvPr/>
        </p:nvSpPr>
        <p:spPr>
          <a:xfrm>
            <a:off x="472535" y="4437112"/>
            <a:ext cx="32110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§"/>
              <a:defRPr sz="1400"/>
            </a:lvl1pPr>
          </a:lstStyle>
          <a:p>
            <a:pPr marL="180975" indent="-180975"/>
            <a:r>
              <a:rPr lang="ru-RU" b="1" dirty="0" err="1">
                <a:solidFill>
                  <a:srgbClr val="00B050"/>
                </a:solidFill>
              </a:rPr>
              <a:t>Low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 smtClean="0">
                <a:solidFill>
                  <a:srgbClr val="00B050"/>
                </a:solidFill>
              </a:rPr>
              <a:t>cost</a:t>
            </a:r>
            <a:r>
              <a:rPr lang="ru-RU" b="1" dirty="0" smtClean="0">
                <a:solidFill>
                  <a:srgbClr val="00B050"/>
                </a:solidFill>
              </a:rPr>
              <a:t>-версия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(самая доступная на рынке)</a:t>
            </a:r>
            <a:endParaRPr lang="ru-RU" dirty="0">
              <a:solidFill>
                <a:srgbClr val="00B050"/>
              </a:solidFill>
            </a:endParaRPr>
          </a:p>
          <a:p>
            <a:pPr marL="180975" indent="-180975"/>
            <a:r>
              <a:rPr lang="ru-RU" dirty="0"/>
              <a:t>ЭМС невозможна</a:t>
            </a:r>
          </a:p>
          <a:p>
            <a:pPr marL="180975" indent="-180975"/>
            <a:r>
              <a:rPr lang="ru-RU" dirty="0"/>
              <a:t>Простая и быстрая сборка</a:t>
            </a:r>
          </a:p>
          <a:p>
            <a:pPr marL="180975" indent="-180975"/>
            <a:r>
              <a:rPr lang="ru-RU" dirty="0"/>
              <a:t>Боковые стенки: алюминий 2 мм</a:t>
            </a:r>
          </a:p>
          <a:p>
            <a:pPr marL="180975" indent="-180975"/>
            <a:r>
              <a:rPr lang="ru-RU" dirty="0"/>
              <a:t>Анод. фланцы</a:t>
            </a:r>
          </a:p>
          <a:p>
            <a:pPr marL="180975" indent="-180975"/>
            <a:endParaRPr lang="ru-RU" dirty="0"/>
          </a:p>
        </p:txBody>
      </p:sp>
      <p:sp>
        <p:nvSpPr>
          <p:cNvPr id="21" name="Textfeld 22">
            <a:extLst>
              <a:ext uri="{FF2B5EF4-FFF2-40B4-BE49-F238E27FC236}">
                <a16:creationId xmlns:a16="http://schemas.microsoft.com/office/drawing/2014/main" id="{76F37B84-8100-4604-9D74-DC22B2DB3324}"/>
              </a:ext>
            </a:extLst>
          </p:cNvPr>
          <p:cNvSpPr txBox="1"/>
          <p:nvPr/>
        </p:nvSpPr>
        <p:spPr>
          <a:xfrm>
            <a:off x="4240972" y="4437112"/>
            <a:ext cx="3307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§"/>
              <a:defRPr sz="1400"/>
            </a:lvl1pPr>
          </a:lstStyle>
          <a:p>
            <a:pPr marL="180975" indent="-180975"/>
            <a:r>
              <a:rPr lang="ru-RU" dirty="0"/>
              <a:t>Для базовых и усложненных приложений </a:t>
            </a:r>
          </a:p>
          <a:p>
            <a:pPr marL="180975" indent="-180975"/>
            <a:r>
              <a:rPr lang="ru-RU" dirty="0"/>
              <a:t>ЭМС возможна</a:t>
            </a:r>
          </a:p>
          <a:p>
            <a:pPr marL="180975" indent="-180975"/>
            <a:r>
              <a:rPr lang="ru-RU" dirty="0"/>
              <a:t>Боковые стенки: </a:t>
            </a:r>
            <a:r>
              <a:rPr lang="ru-RU" dirty="0" smtClean="0"/>
              <a:t>алюминий </a:t>
            </a:r>
            <a:r>
              <a:rPr lang="ru-RU" dirty="0"/>
              <a:t>2,5 </a:t>
            </a:r>
            <a:r>
              <a:rPr lang="ru-RU" dirty="0" smtClean="0"/>
              <a:t>мм</a:t>
            </a:r>
            <a:endParaRPr lang="ru-RU" dirty="0"/>
          </a:p>
          <a:p>
            <a:pPr marL="180975" indent="-180975"/>
            <a:r>
              <a:rPr lang="ru-RU" b="1" dirty="0">
                <a:solidFill>
                  <a:srgbClr val="00B050"/>
                </a:solidFill>
              </a:rPr>
              <a:t>Самая популярная </a:t>
            </a:r>
            <a:r>
              <a:rPr lang="ru-RU" b="1" dirty="0" smtClean="0">
                <a:solidFill>
                  <a:srgbClr val="00B050"/>
                </a:solidFill>
              </a:rPr>
              <a:t>линейка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ru-RU" dirty="0" smtClean="0">
                <a:solidFill>
                  <a:srgbClr val="00B050"/>
                </a:solidFill>
              </a:rPr>
              <a:t>(множество типоразмеров и комплектующих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  <a:endParaRPr lang="ru-RU" dirty="0"/>
          </a:p>
          <a:p>
            <a:pPr marL="180975" indent="-180975"/>
            <a:endParaRPr lang="ru-RU" dirty="0" err="1"/>
          </a:p>
        </p:txBody>
      </p:sp>
      <p:sp>
        <p:nvSpPr>
          <p:cNvPr id="23" name="Textfeld 24">
            <a:extLst>
              <a:ext uri="{FF2B5EF4-FFF2-40B4-BE49-F238E27FC236}">
                <a16:creationId xmlns:a16="http://schemas.microsoft.com/office/drawing/2014/main" id="{5DE596EB-3C1D-422B-B385-EF335892BEEE}"/>
              </a:ext>
            </a:extLst>
          </p:cNvPr>
          <p:cNvSpPr txBox="1"/>
          <p:nvPr/>
        </p:nvSpPr>
        <p:spPr>
          <a:xfrm>
            <a:off x="8105960" y="4437112"/>
            <a:ext cx="33186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§"/>
              <a:defRPr sz="1400"/>
            </a:lvl1pPr>
          </a:lstStyle>
          <a:p>
            <a:pPr marL="180975" indent="-180975"/>
            <a:r>
              <a:rPr lang="ru-RU" b="1" dirty="0">
                <a:solidFill>
                  <a:srgbClr val="00B050"/>
                </a:solidFill>
              </a:rPr>
              <a:t>Для мобильных случаев применения и </a:t>
            </a:r>
            <a:r>
              <a:rPr lang="ru-RU" b="1" dirty="0" smtClean="0">
                <a:solidFill>
                  <a:srgbClr val="00B050"/>
                </a:solidFill>
              </a:rPr>
              <a:t>высоких нагрузок </a:t>
            </a:r>
            <a:r>
              <a:rPr lang="ru-RU" dirty="0" smtClean="0">
                <a:solidFill>
                  <a:srgbClr val="00B050"/>
                </a:solidFill>
              </a:rPr>
              <a:t>(например </a:t>
            </a:r>
            <a:r>
              <a:rPr lang="ru-RU" dirty="0">
                <a:solidFill>
                  <a:srgbClr val="00B050"/>
                </a:solidFill>
              </a:rPr>
              <a:t>ЖД)</a:t>
            </a:r>
          </a:p>
          <a:p>
            <a:pPr marL="180975" indent="-180975"/>
            <a:r>
              <a:rPr lang="ru-RU" dirty="0"/>
              <a:t>ЭМС возможна</a:t>
            </a:r>
          </a:p>
          <a:p>
            <a:pPr marL="180975" indent="-180975"/>
            <a:r>
              <a:rPr lang="ru-RU" dirty="0"/>
              <a:t>Боковые стенки: </a:t>
            </a:r>
            <a:r>
              <a:rPr lang="ru-RU" dirty="0" err="1" smtClean="0"/>
              <a:t>алюм</a:t>
            </a:r>
            <a:r>
              <a:rPr lang="ru-RU" dirty="0"/>
              <a:t>. 2,5 </a:t>
            </a:r>
            <a:r>
              <a:rPr lang="ru-RU" dirty="0" smtClean="0"/>
              <a:t>мм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ru-RU" dirty="0" smtClean="0"/>
              <a:t>Утолщенный </a:t>
            </a:r>
            <a:r>
              <a:rPr lang="en-US" dirty="0" smtClean="0"/>
              <a:t>19” </a:t>
            </a:r>
            <a:r>
              <a:rPr lang="ru-RU" dirty="0" smtClean="0"/>
              <a:t>фланец 3 мм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ru-RU" dirty="0" smtClean="0"/>
              <a:t>Усиленные </a:t>
            </a:r>
            <a:r>
              <a:rPr lang="ru-RU" dirty="0" err="1" smtClean="0"/>
              <a:t>гориз</a:t>
            </a:r>
            <a:r>
              <a:rPr lang="ru-RU" dirty="0" smtClean="0"/>
              <a:t>. шины</a:t>
            </a:r>
            <a:endParaRPr lang="ru-RU" dirty="0"/>
          </a:p>
        </p:txBody>
      </p:sp>
      <p:sp>
        <p:nvSpPr>
          <p:cNvPr id="25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41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519113" y="2101850"/>
            <a:ext cx="10401300" cy="582613"/>
            <a:chOff x="519113" y="2101850"/>
            <a:chExt cx="10401300" cy="582613"/>
          </a:xfrm>
        </p:grpSpPr>
        <p:sp>
          <p:nvSpPr>
            <p:cNvPr id="37" name="Rectangle 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06438" y="2101850"/>
              <a:ext cx="10213975" cy="582613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pPr>
                <a:tabLst>
                  <a:tab pos="446088" algn="l"/>
                </a:tabLst>
                <a:defRPr/>
              </a:pPr>
              <a:endParaRPr lang="en-GB" b="1" kern="0" dirty="0">
                <a:latin typeface="Arial"/>
                <a:ea typeface="ＭＳ Ｐゴシック" charset="-128"/>
              </a:endParaRPr>
            </a:p>
          </p:txBody>
        </p:sp>
        <p:sp>
          <p:nvSpPr>
            <p:cNvPr id="38" name="Ellipse 1"/>
            <p:cNvSpPr>
              <a:spLocks noChangeArrowheads="1"/>
            </p:cNvSpPr>
            <p:nvPr/>
          </p:nvSpPr>
          <p:spPr bwMode="auto">
            <a:xfrm>
              <a:off x="519113" y="2117725"/>
              <a:ext cx="547687" cy="550863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0" hangingPunct="0">
                <a:defRPr/>
              </a:pPr>
              <a:r>
                <a:rPr lang="en-GB" b="1" dirty="0">
                  <a:solidFill>
                    <a:schemeClr val="bg1"/>
                  </a:solidFill>
                  <a:latin typeface="Arial"/>
                </a:rPr>
                <a:t>2</a:t>
              </a:r>
            </a:p>
          </p:txBody>
        </p:sp>
        <p:sp>
          <p:nvSpPr>
            <p:cNvPr id="43023" name="TextBox 27"/>
            <p:cNvSpPr txBox="1">
              <a:spLocks noChangeArrowheads="1"/>
            </p:cNvSpPr>
            <p:nvPr/>
          </p:nvSpPr>
          <p:spPr bwMode="auto">
            <a:xfrm>
              <a:off x="1101725" y="2181159"/>
              <a:ext cx="966152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>
              <a:spAutoFit/>
            </a:bodyPr>
            <a:lstStyle>
              <a:lvl1pPr eaLnBrk="0" hangingPunct="0"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buFont typeface="Webdings" pitchFamily="18" charset="2"/>
                <a:buChar char="4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ru-RU" sz="1800" dirty="0"/>
                <a:t>Шины обеспечивают функционирование и обслуживание </a:t>
              </a:r>
              <a:r>
                <a:rPr lang="ru-RU" sz="1800" b="1" dirty="0" smtClean="0"/>
                <a:t>до </a:t>
              </a:r>
              <a:r>
                <a:rPr lang="ru-RU" sz="1800" b="1" dirty="0"/>
                <a:t>15 </a:t>
              </a:r>
              <a:r>
                <a:rPr lang="ru-RU" sz="1800" b="1" dirty="0" smtClean="0"/>
                <a:t>кг </a:t>
              </a:r>
              <a:r>
                <a:rPr lang="ru-RU" sz="1800" dirty="0" smtClean="0"/>
                <a:t>(модули </a:t>
              </a:r>
              <a:r>
                <a:rPr lang="en-US" sz="1800" dirty="0" smtClean="0"/>
                <a:t>PCB</a:t>
              </a:r>
              <a:r>
                <a:rPr lang="ru-RU" sz="1800" dirty="0" smtClean="0"/>
                <a:t>)</a:t>
              </a:r>
              <a:endParaRPr lang="en-GB" altLang="de-DE" sz="1800" dirty="0">
                <a:latin typeface="Arial"/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519113" y="2789238"/>
            <a:ext cx="10401300" cy="584200"/>
            <a:chOff x="519113" y="2789238"/>
            <a:chExt cx="10401300" cy="584200"/>
          </a:xfrm>
        </p:grpSpPr>
        <p:sp>
          <p:nvSpPr>
            <p:cNvPr id="39" name="Rectangle 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706438" y="2789238"/>
              <a:ext cx="10213975" cy="584200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pPr>
                <a:tabLst>
                  <a:tab pos="446088" algn="l"/>
                </a:tabLst>
                <a:defRPr/>
              </a:pPr>
              <a:endParaRPr lang="en-GB" b="1" kern="0" dirty="0">
                <a:latin typeface="Arial"/>
                <a:ea typeface="ＭＳ Ｐゴシック" charset="-128"/>
              </a:endParaRPr>
            </a:p>
          </p:txBody>
        </p:sp>
        <p:sp>
          <p:nvSpPr>
            <p:cNvPr id="40" name="Ellipse 1"/>
            <p:cNvSpPr>
              <a:spLocks noChangeArrowheads="1"/>
            </p:cNvSpPr>
            <p:nvPr/>
          </p:nvSpPr>
          <p:spPr bwMode="auto">
            <a:xfrm>
              <a:off x="519113" y="2805113"/>
              <a:ext cx="547687" cy="552450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0" hangingPunct="0">
                <a:defRPr/>
              </a:pPr>
              <a:r>
                <a:rPr lang="en-GB" b="1" dirty="0">
                  <a:solidFill>
                    <a:schemeClr val="bg1"/>
                  </a:solidFill>
                  <a:latin typeface="Arial"/>
                </a:rPr>
                <a:t>3</a:t>
              </a:r>
            </a:p>
          </p:txBody>
        </p:sp>
        <p:sp>
          <p:nvSpPr>
            <p:cNvPr id="43027" name="TextBox 31"/>
            <p:cNvSpPr txBox="1">
              <a:spLocks noChangeArrowheads="1"/>
            </p:cNvSpPr>
            <p:nvPr/>
          </p:nvSpPr>
          <p:spPr bwMode="auto">
            <a:xfrm>
              <a:off x="1101725" y="2870134"/>
              <a:ext cx="966152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>
              <a:spAutoFit/>
            </a:bodyPr>
            <a:lstStyle>
              <a:lvl1pPr eaLnBrk="0" hangingPunct="0"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buFont typeface="Webdings" pitchFamily="18" charset="2"/>
                <a:buChar char="4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ru-RU" sz="1800" dirty="0"/>
                <a:t>Стойкость при ударах и вибрации до </a:t>
              </a:r>
              <a:r>
                <a:rPr lang="ru-RU" sz="1800" b="1" dirty="0"/>
                <a:t>10 </a:t>
              </a:r>
              <a:r>
                <a:rPr lang="en-US" sz="1800" b="1" dirty="0"/>
                <a:t>g</a:t>
              </a:r>
              <a:r>
                <a:rPr lang="en-US" sz="1800" dirty="0"/>
                <a:t> </a:t>
              </a:r>
              <a:r>
                <a:rPr lang="ru-RU" sz="1800" dirty="0"/>
                <a:t>при нагрузке </a:t>
              </a:r>
              <a:r>
                <a:rPr lang="ru-RU" sz="1800" b="1" dirty="0"/>
                <a:t>10 </a:t>
              </a:r>
              <a:r>
                <a:rPr lang="ru-RU" sz="1800" b="1" dirty="0" smtClean="0"/>
                <a:t>кг</a:t>
              </a:r>
              <a:r>
                <a:rPr lang="en-US" sz="1800" b="1" dirty="0" smtClean="0"/>
                <a:t> </a:t>
              </a:r>
              <a:r>
                <a:rPr lang="en-US" sz="1800" dirty="0" smtClean="0"/>
                <a:t>(</a:t>
              </a:r>
              <a:r>
                <a:rPr lang="ru-RU" sz="1800" dirty="0" smtClean="0"/>
                <a:t>модули </a:t>
              </a:r>
              <a:r>
                <a:rPr lang="en-US" sz="1800" dirty="0" smtClean="0"/>
                <a:t>PCB</a:t>
              </a:r>
              <a:r>
                <a:rPr lang="en-US" sz="1800" dirty="0"/>
                <a:t>)</a:t>
              </a:r>
              <a:endParaRPr lang="en-GB" altLang="de-DE" sz="1800" dirty="0"/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519113" y="1411288"/>
            <a:ext cx="10401300" cy="584200"/>
            <a:chOff x="519113" y="1411288"/>
            <a:chExt cx="10401300" cy="584200"/>
          </a:xfrm>
        </p:grpSpPr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706438" y="1411288"/>
              <a:ext cx="10213975" cy="584200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 wrap="none" lIns="72000" tIns="72000" rIns="72000" bIns="72000" anchor="ctr"/>
            <a:lstStyle/>
            <a:p>
              <a:pPr>
                <a:tabLst>
                  <a:tab pos="446088" algn="l"/>
                </a:tabLst>
                <a:defRPr/>
              </a:pPr>
              <a:endParaRPr lang="en-GB" b="1" kern="0" dirty="0">
                <a:latin typeface="Arial"/>
                <a:ea typeface="ＭＳ Ｐゴシック" charset="-128"/>
              </a:endParaRPr>
            </a:p>
          </p:txBody>
        </p:sp>
        <p:sp>
          <p:nvSpPr>
            <p:cNvPr id="36" name="Ellipse 1"/>
            <p:cNvSpPr>
              <a:spLocks noChangeArrowheads="1"/>
            </p:cNvSpPr>
            <p:nvPr/>
          </p:nvSpPr>
          <p:spPr bwMode="auto">
            <a:xfrm>
              <a:off x="519113" y="1428750"/>
              <a:ext cx="547687" cy="552450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lIns="72000" tIns="72000" rIns="72000" bIns="72000" anchor="ctr"/>
            <a:lstStyle/>
            <a:p>
              <a:pPr algn="ctr" eaLnBrk="0" hangingPunct="0">
                <a:defRPr/>
              </a:pPr>
              <a:r>
                <a:rPr lang="en-GB" b="1" dirty="0">
                  <a:solidFill>
                    <a:schemeClr val="bg1"/>
                  </a:solidFill>
                  <a:latin typeface="Arial"/>
                </a:rPr>
                <a:t>1</a:t>
              </a:r>
            </a:p>
          </p:txBody>
        </p:sp>
        <p:sp>
          <p:nvSpPr>
            <p:cNvPr id="43028" name="TextBox 32"/>
            <p:cNvSpPr txBox="1">
              <a:spLocks noChangeArrowheads="1"/>
            </p:cNvSpPr>
            <p:nvPr/>
          </p:nvSpPr>
          <p:spPr bwMode="auto">
            <a:xfrm>
              <a:off x="1101725" y="1492184"/>
              <a:ext cx="966152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>
              <a:spAutoFit/>
            </a:bodyPr>
            <a:lstStyle>
              <a:lvl1pPr eaLnBrk="0" hangingPunct="0"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buFont typeface="Webdings" pitchFamily="18" charset="2"/>
                <a:buChar char="4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-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ru-RU" sz="1800" dirty="0" smtClean="0"/>
                <a:t>Статические нагрузки </a:t>
              </a:r>
              <a:r>
                <a:rPr lang="ru-RU" sz="1800" b="1" dirty="0" smtClean="0"/>
                <a:t>до </a:t>
              </a:r>
              <a:r>
                <a:rPr lang="ru-RU" sz="1800" b="1" dirty="0"/>
                <a:t>60 кг</a:t>
              </a:r>
              <a:endParaRPr lang="en-GB" altLang="de-DE" sz="1800" b="1" dirty="0">
                <a:latin typeface="Arial"/>
                <a:ea typeface="MS PGothic" pitchFamily="34" charset="-128"/>
              </a:endParaRPr>
            </a:p>
          </p:txBody>
        </p:sp>
      </p:grpSp>
      <p:sp>
        <p:nvSpPr>
          <p:cNvPr id="43031" name="Title 2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en-US" dirty="0" err="1"/>
              <a:t>HeiPac</a:t>
            </a:r>
            <a:r>
              <a:rPr lang="en-US" dirty="0"/>
              <a:t> HEAVY</a:t>
            </a:r>
            <a:endParaRPr lang="en-GB" altLang="de-DE" dirty="0">
              <a:latin typeface="Arial"/>
            </a:endParaRPr>
          </a:p>
        </p:txBody>
      </p:sp>
      <p:sp>
        <p:nvSpPr>
          <p:cNvPr id="4303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/>
              <a:t>Преимущества</a:t>
            </a:r>
            <a:endParaRPr lang="en-GB" altLang="de-DE" dirty="0">
              <a:latin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14</a:t>
            </a:fld>
            <a:endParaRPr lang="en-GB" dirty="0"/>
          </a:p>
        </p:txBody>
      </p:sp>
      <p:sp>
        <p:nvSpPr>
          <p:cNvPr id="31" name="object 6"/>
          <p:cNvSpPr/>
          <p:nvPr/>
        </p:nvSpPr>
        <p:spPr>
          <a:xfrm>
            <a:off x="481941" y="3715728"/>
            <a:ext cx="3733378" cy="16574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0" y="6527297"/>
            <a:ext cx="12192000" cy="230831"/>
          </a:xfr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l="3581"/>
          <a:stretch/>
        </p:blipFill>
        <p:spPr>
          <a:xfrm>
            <a:off x="7647213" y="3715868"/>
            <a:ext cx="2072727" cy="1611553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4620983" y="3716394"/>
            <a:ext cx="2623008" cy="1611027"/>
            <a:chOff x="5186100" y="3659779"/>
            <a:chExt cx="2877488" cy="1767326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" t="2520" r="42652" b="3709"/>
            <a:stretch/>
          </p:blipFill>
          <p:spPr>
            <a:xfrm rot="5400000">
              <a:off x="6268510" y="3632027"/>
              <a:ext cx="1766584" cy="182357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3"/>
            <a:stretch/>
          </p:blipFill>
          <p:spPr>
            <a:xfrm rot="5400000">
              <a:off x="4829395" y="4016484"/>
              <a:ext cx="1767326" cy="1053916"/>
            </a:xfrm>
            <a:prstGeom prst="rect">
              <a:avLst/>
            </a:prstGeom>
          </p:spPr>
        </p:pic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9940" y="3720878"/>
            <a:ext cx="1139425" cy="16115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95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45082E47-42C6-484C-9407-CE79D022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Продукты и услуги </a:t>
            </a:r>
            <a:r>
              <a:rPr lang="en-US" dirty="0"/>
              <a:t>HEITEC</a:t>
            </a:r>
            <a:endParaRPr lang="de-DE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Системные и приборные </a:t>
            </a:r>
            <a:r>
              <a:rPr lang="ru-RU" dirty="0" smtClean="0"/>
              <a:t>корпуса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7F3A75-2956-4152-9D97-06E3B45A754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27800"/>
            <a:ext cx="12192000" cy="230188"/>
          </a:xfrm>
        </p:spPr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Grafik 8" descr="fri040230400.bmp">
            <a:extLst>
              <a:ext uri="{FF2B5EF4-FFF2-40B4-BE49-F238E27FC236}">
                <a16:creationId xmlns:a16="http://schemas.microsoft.com/office/drawing/2014/main" id="{634B1EC6-BC26-4E82-9590-A3812F53C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43" y="1609408"/>
            <a:ext cx="342702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1">
            <a:extLst>
              <a:ext uri="{FF2B5EF4-FFF2-40B4-BE49-F238E27FC236}">
                <a16:creationId xmlns:a16="http://schemas.microsoft.com/office/drawing/2014/main" id="{33FEE8F8-14D0-44F1-8435-FE8B50CA1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87" y="3504062"/>
            <a:ext cx="34324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sz="1600" b="1" dirty="0" err="1"/>
              <a:t>HeiBox</a:t>
            </a:r>
            <a:r>
              <a:rPr lang="ru-RU" sz="1600" b="1" dirty="0"/>
              <a:t> </a:t>
            </a:r>
            <a:r>
              <a:rPr lang="en-US" sz="1600" b="1" dirty="0"/>
              <a:t>ALU</a:t>
            </a:r>
            <a:r>
              <a:rPr lang="ru-RU" sz="1600" b="1" dirty="0"/>
              <a:t> </a:t>
            </a:r>
            <a:r>
              <a:rPr lang="en-US" sz="1600" b="1" dirty="0"/>
              <a:t>/ </a:t>
            </a:r>
            <a:r>
              <a:rPr lang="en-US" sz="1600" b="1" dirty="0" err="1"/>
              <a:t>HeiBox</a:t>
            </a:r>
            <a:r>
              <a:rPr lang="en-US" sz="1600" b="1" dirty="0"/>
              <a:t> ECO</a:t>
            </a:r>
            <a:endParaRPr lang="de-DE" sz="1400" b="1" dirty="0"/>
          </a:p>
        </p:txBody>
      </p:sp>
      <p:sp>
        <p:nvSpPr>
          <p:cNvPr id="11" name="Textfeld 13">
            <a:extLst>
              <a:ext uri="{FF2B5EF4-FFF2-40B4-BE49-F238E27FC236}">
                <a16:creationId xmlns:a16="http://schemas.microsoft.com/office/drawing/2014/main" id="{852A49CB-DA7A-43DC-A742-683D11B5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67" y="3501008"/>
            <a:ext cx="40562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1600" b="1" dirty="0" err="1">
                <a:latin typeface="+mn-lt"/>
              </a:rPr>
              <a:t>HeiCase</a:t>
            </a:r>
            <a:r>
              <a:rPr lang="ru-RU" sz="1600" b="1" dirty="0">
                <a:latin typeface="+mn-lt"/>
              </a:rPr>
              <a:t> ½</a:t>
            </a:r>
            <a:r>
              <a:rPr lang="en-US" sz="1600" b="1" dirty="0">
                <a:latin typeface="+mn-lt"/>
              </a:rPr>
              <a:t> </a:t>
            </a:r>
            <a:r>
              <a:rPr lang="ru-RU" sz="1600" b="1" dirty="0">
                <a:latin typeface="+mn-lt"/>
              </a:rPr>
              <a:t>19</a:t>
            </a:r>
            <a:r>
              <a:rPr lang="en-US" sz="1600" b="1" dirty="0">
                <a:latin typeface="+mn-lt"/>
              </a:rPr>
              <a:t>” </a:t>
            </a:r>
            <a:r>
              <a:rPr lang="ru-RU" sz="1600" b="1" dirty="0">
                <a:latin typeface="+mn-lt"/>
              </a:rPr>
              <a:t>и 19</a:t>
            </a:r>
            <a:r>
              <a:rPr lang="en-US" sz="1600" b="1" dirty="0">
                <a:latin typeface="+mn-lt"/>
              </a:rPr>
              <a:t>”</a:t>
            </a:r>
            <a:endParaRPr lang="de-DE" sz="1600" b="1" dirty="0">
              <a:latin typeface="+mn-lt"/>
            </a:endParaRPr>
          </a:p>
        </p:txBody>
      </p:sp>
      <p:sp>
        <p:nvSpPr>
          <p:cNvPr id="13" name="Textfeld 15">
            <a:extLst>
              <a:ext uri="{FF2B5EF4-FFF2-40B4-BE49-F238E27FC236}">
                <a16:creationId xmlns:a16="http://schemas.microsoft.com/office/drawing/2014/main" id="{57A85EF0-77D5-4FA1-A2B1-EAC6D3C1891C}"/>
              </a:ext>
            </a:extLst>
          </p:cNvPr>
          <p:cNvSpPr txBox="1"/>
          <p:nvPr/>
        </p:nvSpPr>
        <p:spPr>
          <a:xfrm>
            <a:off x="386387" y="4149080"/>
            <a:ext cx="34324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Системный корпус 1</a:t>
            </a:r>
            <a:r>
              <a:rPr lang="en-US" sz="1400" dirty="0"/>
              <a:t>U, 2U</a:t>
            </a:r>
            <a:r>
              <a:rPr lang="ru-RU" sz="1400" dirty="0"/>
              <a:t> (19</a:t>
            </a:r>
            <a:r>
              <a:rPr lang="en-US" sz="1400" dirty="0"/>
              <a:t>”</a:t>
            </a:r>
            <a:r>
              <a:rPr lang="ru-RU" sz="14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Для монтажа в стойку или </a:t>
            </a:r>
            <a:br>
              <a:rPr lang="ru-RU" sz="1400" dirty="0"/>
            </a:br>
            <a:r>
              <a:rPr lang="ru-RU" sz="1400" dirty="0"/>
              <a:t>как настольный корпус (по запросу)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Возможность ЭМС</a:t>
            </a:r>
            <a:r>
              <a:rPr lang="en-US" sz="1400" dirty="0"/>
              <a:t>-</a:t>
            </a:r>
            <a:r>
              <a:rPr lang="ru-RU" sz="1400" dirty="0"/>
              <a:t>дооснащения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Материал: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ru-RU" sz="1400" dirty="0"/>
              <a:t>Алюминий </a:t>
            </a:r>
            <a:r>
              <a:rPr lang="en-US" sz="1400" dirty="0"/>
              <a:t>(ALU) / </a:t>
            </a:r>
            <a:r>
              <a:rPr lang="ru-RU" sz="1400" dirty="0"/>
              <a:t>Сталь</a:t>
            </a:r>
            <a:r>
              <a:rPr lang="en-US" sz="1400" dirty="0"/>
              <a:t> (ECO)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IP40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  <p:sp>
        <p:nvSpPr>
          <p:cNvPr id="14" name="Textfeld 16">
            <a:extLst>
              <a:ext uri="{FF2B5EF4-FFF2-40B4-BE49-F238E27FC236}">
                <a16:creationId xmlns:a16="http://schemas.microsoft.com/office/drawing/2014/main" id="{F679CC11-C8F9-4A97-B02B-3BF004C8EAE6}"/>
              </a:ext>
            </a:extLst>
          </p:cNvPr>
          <p:cNvSpPr txBox="1"/>
          <p:nvPr/>
        </p:nvSpPr>
        <p:spPr>
          <a:xfrm>
            <a:off x="4210708" y="4149080"/>
            <a:ext cx="31413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Системный корпус 2</a:t>
            </a:r>
            <a:r>
              <a:rPr lang="en-US" sz="1400" dirty="0"/>
              <a:t>U</a:t>
            </a:r>
            <a:r>
              <a:rPr lang="ru-RU" sz="1400" dirty="0"/>
              <a:t> – 7</a:t>
            </a:r>
            <a:r>
              <a:rPr lang="en-US" sz="1400" dirty="0"/>
              <a:t>U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B050"/>
                </a:solidFill>
              </a:rPr>
              <a:t>Для монтажа в стойку или</a:t>
            </a:r>
            <a:br>
              <a:rPr lang="ru-RU" sz="1400" b="1" dirty="0">
                <a:solidFill>
                  <a:srgbClr val="00B050"/>
                </a:solidFill>
              </a:rPr>
            </a:br>
            <a:r>
              <a:rPr lang="ru-RU" sz="1400" b="1" dirty="0">
                <a:solidFill>
                  <a:srgbClr val="00B050"/>
                </a:solidFill>
              </a:rPr>
              <a:t>как настольный </a:t>
            </a:r>
            <a:r>
              <a:rPr lang="ru-RU" sz="1400" b="1" dirty="0" smtClean="0">
                <a:solidFill>
                  <a:srgbClr val="00B050"/>
                </a:solidFill>
              </a:rPr>
              <a:t>корпус</a:t>
            </a:r>
            <a:endParaRPr lang="ru-RU" sz="1400" dirty="0" smtClean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Гибкое расширение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Возможность </a:t>
            </a:r>
            <a:r>
              <a:rPr lang="ru-RU" sz="1400" dirty="0"/>
              <a:t>ЭМС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Алюминий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IP40</a:t>
            </a:r>
            <a:r>
              <a:rPr lang="ru-RU" sz="1400" dirty="0"/>
              <a:t> </a:t>
            </a:r>
            <a:r>
              <a:rPr lang="ru-RU" sz="1400" dirty="0" smtClean="0"/>
              <a:t>(</a:t>
            </a:r>
            <a:r>
              <a:rPr lang="ru-RU" sz="1400" dirty="0"/>
              <a:t>в </a:t>
            </a:r>
            <a:r>
              <a:rPr lang="ru-RU" sz="1400" dirty="0" err="1"/>
              <a:t>невент</a:t>
            </a:r>
            <a:r>
              <a:rPr lang="ru-RU" sz="1400" dirty="0"/>
              <a:t>. исполнении)</a:t>
            </a:r>
          </a:p>
        </p:txBody>
      </p:sp>
      <p:sp>
        <p:nvSpPr>
          <p:cNvPr id="15" name="Textfeld 17">
            <a:extLst>
              <a:ext uri="{FF2B5EF4-FFF2-40B4-BE49-F238E27FC236}">
                <a16:creationId xmlns:a16="http://schemas.microsoft.com/office/drawing/2014/main" id="{D397E27E-6F1E-4D46-B63C-CE35AE45E4FB}"/>
              </a:ext>
            </a:extLst>
          </p:cNvPr>
          <p:cNvSpPr txBox="1"/>
          <p:nvPr/>
        </p:nvSpPr>
        <p:spPr>
          <a:xfrm>
            <a:off x="7743867" y="4149080"/>
            <a:ext cx="40562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Настольный корпус 1</a:t>
            </a:r>
            <a:r>
              <a:rPr lang="en-US" sz="1400" dirty="0"/>
              <a:t>U</a:t>
            </a:r>
            <a:r>
              <a:rPr lang="ru-RU" sz="1400" dirty="0"/>
              <a:t> – 12</a:t>
            </a:r>
            <a:r>
              <a:rPr lang="en-US" sz="1400" dirty="0"/>
              <a:t>U</a:t>
            </a:r>
            <a:r>
              <a:rPr lang="ru-RU" sz="1400" dirty="0"/>
              <a:t>,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ru-RU" sz="1400" dirty="0"/>
              <a:t>до </a:t>
            </a:r>
            <a:r>
              <a:rPr lang="en-US" sz="1400" dirty="0"/>
              <a:t>30U </a:t>
            </a:r>
            <a:r>
              <a:rPr lang="ru-RU" sz="1400" dirty="0"/>
              <a:t>по запросу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B050"/>
                </a:solidFill>
              </a:rPr>
              <a:t>Для установки 19″ приборов и компонентов </a:t>
            </a:r>
            <a:r>
              <a:rPr lang="ru-RU" sz="1400" dirty="0" smtClean="0">
                <a:solidFill>
                  <a:srgbClr val="00B050"/>
                </a:solidFill>
              </a:rPr>
              <a:t>(</a:t>
            </a:r>
            <a:r>
              <a:rPr lang="en-US" sz="1400" dirty="0" smtClean="0">
                <a:solidFill>
                  <a:srgbClr val="00B050"/>
                </a:solidFill>
              </a:rPr>
              <a:t>“</a:t>
            </a:r>
            <a:r>
              <a:rPr lang="ru-RU" sz="1400" dirty="0" smtClean="0">
                <a:solidFill>
                  <a:srgbClr val="00B050"/>
                </a:solidFill>
              </a:rPr>
              <a:t>маленький шкаф</a:t>
            </a:r>
            <a:r>
              <a:rPr lang="en-US" sz="1400" dirty="0" smtClean="0">
                <a:solidFill>
                  <a:srgbClr val="00B050"/>
                </a:solidFill>
              </a:rPr>
              <a:t>”</a:t>
            </a:r>
            <a:r>
              <a:rPr lang="ru-RU" sz="1400" dirty="0" smtClean="0">
                <a:solidFill>
                  <a:srgbClr val="00B050"/>
                </a:solidFill>
              </a:rPr>
              <a:t>)</a:t>
            </a:r>
            <a:endParaRPr lang="ru-RU" sz="1400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Возможна установка роликов, ручек, панелей, дверей и проч.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Алюминий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B050"/>
                </a:solidFill>
              </a:rPr>
              <a:t>IP42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ru-RU" sz="1400" dirty="0"/>
              <a:t>(в </a:t>
            </a:r>
            <a:r>
              <a:rPr lang="ru-RU" sz="1400" dirty="0" err="1"/>
              <a:t>невент</a:t>
            </a:r>
            <a:r>
              <a:rPr lang="ru-RU" sz="1400" dirty="0"/>
              <a:t>. исполнении)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743868" y="1513803"/>
            <a:ext cx="4056288" cy="2003582"/>
            <a:chOff x="7824192" y="1513803"/>
            <a:chExt cx="4056288" cy="200358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7"/>
            <a:stretch/>
          </p:blipFill>
          <p:spPr>
            <a:xfrm>
              <a:off x="10156908" y="1513803"/>
              <a:ext cx="1723572" cy="2003582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/>
            <a:srcRect l="7947" r="-1"/>
            <a:stretch/>
          </p:blipFill>
          <p:spPr>
            <a:xfrm>
              <a:off x="7824192" y="1604633"/>
              <a:ext cx="2280262" cy="1803005"/>
            </a:xfrm>
            <a:prstGeom prst="rect">
              <a:avLst/>
            </a:prstGeom>
          </p:spPr>
        </p:pic>
      </p:grpSp>
      <p:sp>
        <p:nvSpPr>
          <p:cNvPr id="20" name="Textfeld 12">
            <a:extLst>
              <a:ext uri="{FF2B5EF4-FFF2-40B4-BE49-F238E27FC236}">
                <a16:creationId xmlns:a16="http://schemas.microsoft.com/office/drawing/2014/main" id="{AA5E7927-7E6F-48EC-A6ED-5B5D8735D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708" y="3501008"/>
            <a:ext cx="3141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1600" b="1" dirty="0" err="1">
                <a:latin typeface="+mn-lt"/>
              </a:rPr>
              <a:t>HeiPac</a:t>
            </a:r>
            <a:r>
              <a:rPr lang="de-DE" sz="1600" b="1" dirty="0">
                <a:latin typeface="+mn-lt"/>
              </a:rPr>
              <a:t> </a:t>
            </a:r>
            <a:r>
              <a:rPr lang="de-DE" sz="1600" b="1" dirty="0" err="1">
                <a:latin typeface="+mn-lt"/>
              </a:rPr>
              <a:t>Vario</a:t>
            </a:r>
            <a:r>
              <a:rPr lang="ru-RU" sz="1600" b="1" dirty="0">
                <a:latin typeface="+mn-lt"/>
              </a:rPr>
              <a:t> </a:t>
            </a:r>
            <a:r>
              <a:rPr lang="de-DE" sz="1600" b="1" dirty="0">
                <a:latin typeface="+mn-lt"/>
              </a:rPr>
              <a:t>Module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210707" y="1604633"/>
            <a:ext cx="3141318" cy="1803006"/>
            <a:chOff x="4364778" y="1604633"/>
            <a:chExt cx="3141318" cy="1803006"/>
          </a:xfrm>
        </p:grpSpPr>
        <p:pic>
          <p:nvPicPr>
            <p:cNvPr id="21" name="Picture 2" descr="C:\Work\clipart\fri040230300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19065" b="5551"/>
            <a:stretch/>
          </p:blipFill>
          <p:spPr bwMode="auto">
            <a:xfrm>
              <a:off x="4364778" y="1604633"/>
              <a:ext cx="2391762" cy="1803006"/>
            </a:xfrm>
            <a:prstGeom prst="rect">
              <a:avLst/>
            </a:prstGeom>
            <a:noFill/>
          </p:spPr>
        </p:pic>
        <p:pic>
          <p:nvPicPr>
            <p:cNvPr id="22" name="Picture 3" descr="C:\Work\clipart\fri040450300.jpg"/>
            <p:cNvPicPr>
              <a:picLocks noChangeAspect="1" noChangeArrowheads="1"/>
            </p:cNvPicPr>
            <p:nvPr/>
          </p:nvPicPr>
          <p:blipFill>
            <a:blip r:embed="rId6" cstate="print"/>
            <a:srcRect l="16817" r="16508"/>
            <a:stretch>
              <a:fillRect/>
            </a:stretch>
          </p:blipFill>
          <p:spPr bwMode="auto">
            <a:xfrm flipH="1">
              <a:off x="6786096" y="2687734"/>
              <a:ext cx="720000" cy="719904"/>
            </a:xfrm>
            <a:prstGeom prst="rect">
              <a:avLst/>
            </a:prstGeom>
            <a:noFill/>
          </p:spPr>
        </p:pic>
        <p:pic>
          <p:nvPicPr>
            <p:cNvPr id="23" name="Picture 2" descr="C:\Work\clipart\fri040149900.jpg"/>
            <p:cNvPicPr>
              <a:picLocks noChangeAspect="1" noChangeArrowheads="1"/>
            </p:cNvPicPr>
            <p:nvPr/>
          </p:nvPicPr>
          <p:blipFill>
            <a:blip r:embed="rId7" cstate="print"/>
            <a:srcRect l="13143" r="20182"/>
            <a:stretch>
              <a:fillRect/>
            </a:stretch>
          </p:blipFill>
          <p:spPr bwMode="auto">
            <a:xfrm flipH="1">
              <a:off x="6786000" y="1605454"/>
              <a:ext cx="720096" cy="720000"/>
            </a:xfrm>
            <a:prstGeom prst="rect">
              <a:avLst/>
            </a:prstGeom>
            <a:noFill/>
          </p:spPr>
        </p:pic>
      </p:grpSp>
      <p:sp>
        <p:nvSpPr>
          <p:cNvPr id="18" name="Foliennummernplatzhalter 7"/>
          <p:cNvSpPr txBox="1">
            <a:spLocks/>
          </p:cNvSpPr>
          <p:nvPr/>
        </p:nvSpPr>
        <p:spPr bwMode="auto">
          <a:xfrm>
            <a:off x="10547027" y="6568970"/>
            <a:ext cx="508000" cy="138112"/>
          </a:xfrm>
          <a:prstGeom prst="rect">
            <a:avLst/>
          </a:prstGeom>
          <a:ln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de-DE" sz="9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00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AAE6C-0C13-4D83-B5A6-C93EC0AC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Продукты и услуги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0B5F2A-78E9-4B45-827B-AA30951FA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Кросс-платы, стандарты</a:t>
            </a:r>
            <a:endParaRPr lang="ru-RU" dirty="0"/>
          </a:p>
        </p:txBody>
      </p:sp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FB859F41-6B98-4C17-BAA7-5ED4E76FEDB4}"/>
              </a:ext>
            </a:extLst>
          </p:cNvPr>
          <p:cNvSpPr txBox="1">
            <a:spLocks/>
          </p:cNvSpPr>
          <p:nvPr/>
        </p:nvSpPr>
        <p:spPr bwMode="auto">
          <a:xfrm>
            <a:off x="0" y="6527297"/>
            <a:ext cx="12192000" cy="230832"/>
          </a:xfrm>
          <a:prstGeom prst="rect">
            <a:avLst/>
          </a:prstGeom>
          <a:ln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de-DE" sz="9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>
                <a:cs typeface="Arial" pitchFamily="34" charset="0"/>
              </a:rPr>
              <a:t>PM / </a:t>
            </a:r>
            <a:r>
              <a:rPr lang="ru-RU" dirty="0" smtClean="0">
                <a:cs typeface="Arial" pitchFamily="34" charset="0"/>
              </a:rPr>
              <a:t>Алексей </a:t>
            </a:r>
            <a:r>
              <a:rPr lang="ru-RU" dirty="0" err="1" smtClean="0">
                <a:cs typeface="Arial" pitchFamily="34" charset="0"/>
              </a:rPr>
              <a:t>Катютин</a:t>
            </a:r>
            <a:r>
              <a:rPr lang="ru-RU" dirty="0" smtClean="0">
                <a:cs typeface="Arial" pitchFamily="34" charset="0"/>
              </a:rPr>
              <a:t> / 2021</a:t>
            </a:r>
            <a:endParaRPr lang="en-US" dirty="0">
              <a:cs typeface="Arial" pitchFamily="34" charset="0"/>
            </a:endParaRP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BA45C191-65D5-4272-902B-F72B46F04CAA}"/>
              </a:ext>
            </a:extLst>
          </p:cNvPr>
          <p:cNvSpPr txBox="1">
            <a:spLocks/>
          </p:cNvSpPr>
          <p:nvPr/>
        </p:nvSpPr>
        <p:spPr>
          <a:xfrm>
            <a:off x="10547027" y="6568970"/>
            <a:ext cx="508000" cy="138112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6971FD4-B6F0-42D4-A275-97639C789DC5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80022"/>
              </p:ext>
            </p:extLst>
          </p:nvPr>
        </p:nvGraphicFramePr>
        <p:xfrm>
          <a:off x="572178" y="1327911"/>
          <a:ext cx="10009112" cy="4618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4116526510"/>
                    </a:ext>
                  </a:extLst>
                </a:gridCol>
                <a:gridCol w="6984776">
                  <a:extLst>
                    <a:ext uri="{9D8B030D-6E8A-4147-A177-3AD203B41FA5}">
                      <a16:colId xmlns:a16="http://schemas.microsoft.com/office/drawing/2014/main" val="19727309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Консорциум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Стандарты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218829"/>
                  </a:ext>
                </a:extLst>
              </a:tr>
              <a:tr h="2124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467472"/>
                  </a:ext>
                </a:extLst>
              </a:tr>
              <a:tr h="2124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362143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5642DF8D-1F9E-450B-9B15-85CA122B15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2298" y="2211384"/>
            <a:ext cx="1005581" cy="1036533"/>
          </a:xfrm>
          <a:prstGeom prst="rect">
            <a:avLst/>
          </a:prstGeom>
        </p:spPr>
      </p:pic>
      <p:pic>
        <p:nvPicPr>
          <p:cNvPr id="11" name="Grafik 5">
            <a:extLst>
              <a:ext uri="{FF2B5EF4-FFF2-40B4-BE49-F238E27FC236}">
                <a16:creationId xmlns:a16="http://schemas.microsoft.com/office/drawing/2014/main" id="{DCE2C78C-906E-4A60-A761-7729895ACD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5557" y="4518364"/>
            <a:ext cx="2039062" cy="742252"/>
          </a:xfrm>
          <a:prstGeom prst="rect">
            <a:avLst/>
          </a:prstGeom>
        </p:spPr>
      </p:pic>
      <p:pic>
        <p:nvPicPr>
          <p:cNvPr id="12" name="Grafik 16">
            <a:extLst>
              <a:ext uri="{FF2B5EF4-FFF2-40B4-BE49-F238E27FC236}">
                <a16:creationId xmlns:a16="http://schemas.microsoft.com/office/drawing/2014/main" id="{D5FDD82E-194A-4920-A0EF-D2FCE099A4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1543" y="1907276"/>
            <a:ext cx="2688174" cy="648722"/>
          </a:xfrm>
          <a:prstGeom prst="rect">
            <a:avLst/>
          </a:prstGeom>
        </p:spPr>
      </p:pic>
      <p:pic>
        <p:nvPicPr>
          <p:cNvPr id="13" name="Grafik 17">
            <a:extLst>
              <a:ext uri="{FF2B5EF4-FFF2-40B4-BE49-F238E27FC236}">
                <a16:creationId xmlns:a16="http://schemas.microsoft.com/office/drawing/2014/main" id="{32363DF7-C5E3-4C20-B7F4-AB5B3DC1D3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775" y="2838182"/>
            <a:ext cx="1567238" cy="564886"/>
          </a:xfrm>
          <a:prstGeom prst="rect">
            <a:avLst/>
          </a:prstGeom>
        </p:spPr>
      </p:pic>
      <p:pic>
        <p:nvPicPr>
          <p:cNvPr id="14" name="Grafik 26">
            <a:extLst>
              <a:ext uri="{FF2B5EF4-FFF2-40B4-BE49-F238E27FC236}">
                <a16:creationId xmlns:a16="http://schemas.microsoft.com/office/drawing/2014/main" id="{C48401D8-5B40-449B-965B-7DC7C8B369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179" y="5096301"/>
            <a:ext cx="2808312" cy="756379"/>
          </a:xfrm>
          <a:prstGeom prst="rect">
            <a:avLst/>
          </a:prstGeom>
        </p:spPr>
      </p:pic>
      <p:pic>
        <p:nvPicPr>
          <p:cNvPr id="15" name="Grafik 4">
            <a:extLst>
              <a:ext uri="{FF2B5EF4-FFF2-40B4-BE49-F238E27FC236}">
                <a16:creationId xmlns:a16="http://schemas.microsoft.com/office/drawing/2014/main" id="{69652329-87C7-4308-9AE0-D85A6DA3664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4179" y="4101126"/>
            <a:ext cx="1819410" cy="865124"/>
          </a:xfrm>
          <a:prstGeom prst="rect">
            <a:avLst/>
          </a:prstGeom>
        </p:spPr>
      </p:pic>
      <p:pic>
        <p:nvPicPr>
          <p:cNvPr id="16" name="Picture 6" descr="Картинки по запросу vme bus logo">
            <a:extLst>
              <a:ext uri="{FF2B5EF4-FFF2-40B4-BE49-F238E27FC236}">
                <a16:creationId xmlns:a16="http://schemas.microsoft.com/office/drawing/2014/main" id="{BED5C913-370C-47B5-900D-BBB6B9D77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46" y="4126335"/>
            <a:ext cx="1632879" cy="83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Картинки по запросу cpci serial logo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46" y="2593832"/>
            <a:ext cx="2470964" cy="85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Картинки по запросу cpci serial logo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82"/>
          <a:stretch/>
        </p:blipFill>
        <p:spPr bwMode="auto">
          <a:xfrm>
            <a:off x="3884546" y="1907276"/>
            <a:ext cx="2470964" cy="41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06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D45807A-1577-4B78-8157-FDB7A0F72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Продукты и услуги </a:t>
            </a:r>
            <a:r>
              <a:rPr lang="en-US" dirty="0"/>
              <a:t>HEITEC</a:t>
            </a:r>
            <a:endParaRPr lang="de-DE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Системные платформы</a:t>
            </a:r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31E4B4-74F4-41ED-A957-956FA67FFE9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27800"/>
            <a:ext cx="12192000" cy="230188"/>
          </a:xfrm>
        </p:spPr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Grafik 28" descr="fri060147200.jpg">
            <a:extLst>
              <a:ext uri="{FF2B5EF4-FFF2-40B4-BE49-F238E27FC236}">
                <a16:creationId xmlns:a16="http://schemas.microsoft.com/office/drawing/2014/main" id="{DEAC4F50-5E76-493E-98AF-0D2A859B8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92" y="1359957"/>
            <a:ext cx="249803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Картинки по запросу microtca logo">
            <a:extLst>
              <a:ext uri="{FF2B5EF4-FFF2-40B4-BE49-F238E27FC236}">
                <a16:creationId xmlns:a16="http://schemas.microsoft.com/office/drawing/2014/main" id="{1E9C9692-F2BA-496B-BF02-A6E5A04B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859" y="3503675"/>
            <a:ext cx="904229" cy="32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Картинки по запросу vme bus logo">
            <a:extLst>
              <a:ext uri="{FF2B5EF4-FFF2-40B4-BE49-F238E27FC236}">
                <a16:creationId xmlns:a16="http://schemas.microsoft.com/office/drawing/2014/main" id="{BED5C913-370C-47B5-900D-BBB6B9D77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64" y="3369364"/>
            <a:ext cx="1107887" cy="56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Номер слайда 2">
            <a:extLst>
              <a:ext uri="{FF2B5EF4-FFF2-40B4-BE49-F238E27FC236}">
                <a16:creationId xmlns:a16="http://schemas.microsoft.com/office/drawing/2014/main" id="{2A2420B9-3BE0-4E8C-97E7-074C4958F6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47026" y="6567537"/>
            <a:ext cx="508000" cy="138113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fld id="{A9642D39-44DF-4F40-87CF-6A410967DDB2}" type="slidenum">
              <a:rPr lang="de-DE" sz="900" smtClean="0"/>
              <a:pPr algn="ctr">
                <a:defRPr/>
              </a:pPr>
              <a:t>17</a:t>
            </a:fld>
            <a:endParaRPr lang="de-DE" sz="900" dirty="0"/>
          </a:p>
        </p:txBody>
      </p:sp>
      <p:sp>
        <p:nvSpPr>
          <p:cNvPr id="21" name="Textfeld 16">
            <a:extLst>
              <a:ext uri="{FF2B5EF4-FFF2-40B4-BE49-F238E27FC236}">
                <a16:creationId xmlns:a16="http://schemas.microsoft.com/office/drawing/2014/main" id="{F679CC11-C8F9-4A97-B02B-3BF004C8EAE6}"/>
              </a:ext>
            </a:extLst>
          </p:cNvPr>
          <p:cNvSpPr txBox="1"/>
          <p:nvPr/>
        </p:nvSpPr>
        <p:spPr>
          <a:xfrm>
            <a:off x="518400" y="4118449"/>
            <a:ext cx="2769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Кросс-плата </a:t>
            </a:r>
            <a:r>
              <a:rPr lang="en-US" sz="1400" dirty="0"/>
              <a:t>VME / VME64x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Платформы 1</a:t>
            </a:r>
            <a:r>
              <a:rPr lang="en-US" sz="1400" dirty="0" smtClean="0"/>
              <a:t>U</a:t>
            </a:r>
            <a:r>
              <a:rPr lang="ru-RU" sz="1400" dirty="0" smtClean="0"/>
              <a:t> </a:t>
            </a:r>
            <a:r>
              <a:rPr lang="ru-RU" sz="1400" dirty="0"/>
              <a:t>– </a:t>
            </a:r>
            <a:r>
              <a:rPr lang="ru-RU" sz="1400" dirty="0" smtClean="0"/>
              <a:t>9</a:t>
            </a:r>
            <a:r>
              <a:rPr lang="en-US" sz="1400" dirty="0" smtClean="0"/>
              <a:t>U</a:t>
            </a:r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Источник питания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Вентиляция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ЭМС</a:t>
            </a:r>
            <a:r>
              <a:rPr lang="en-US" sz="1400" dirty="0" smtClean="0"/>
              <a:t>-</a:t>
            </a:r>
            <a:r>
              <a:rPr lang="ru-RU" sz="1400" dirty="0" smtClean="0"/>
              <a:t>защищен</a:t>
            </a:r>
            <a:endParaRPr lang="ru-RU" sz="1400" dirty="0"/>
          </a:p>
        </p:txBody>
      </p:sp>
      <p:sp>
        <p:nvSpPr>
          <p:cNvPr id="23" name="Textfeld 17">
            <a:extLst>
              <a:ext uri="{FF2B5EF4-FFF2-40B4-BE49-F238E27FC236}">
                <a16:creationId xmlns:a16="http://schemas.microsoft.com/office/drawing/2014/main" id="{D397E27E-6F1E-4D46-B63C-CE35AE45E4FB}"/>
              </a:ext>
            </a:extLst>
          </p:cNvPr>
          <p:cNvSpPr txBox="1"/>
          <p:nvPr/>
        </p:nvSpPr>
        <p:spPr>
          <a:xfrm>
            <a:off x="3744616" y="4118448"/>
            <a:ext cx="3287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Кросс-плата </a:t>
            </a:r>
            <a:r>
              <a:rPr lang="en-US" sz="1400" dirty="0" err="1"/>
              <a:t>cPCI</a:t>
            </a:r>
            <a:r>
              <a:rPr lang="ru-RU" sz="1400" dirty="0"/>
              <a:t> </a:t>
            </a:r>
            <a:r>
              <a:rPr lang="en-US" sz="1400" dirty="0"/>
              <a:t>/ </a:t>
            </a:r>
            <a:r>
              <a:rPr lang="en-US" sz="1400" dirty="0" err="1" smtClean="0"/>
              <a:t>cPCI</a:t>
            </a:r>
            <a:r>
              <a:rPr lang="en-US" sz="1400" dirty="0" smtClean="0"/>
              <a:t>-Serial</a:t>
            </a:r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Платформы 1</a:t>
            </a:r>
            <a:r>
              <a:rPr lang="en-US" sz="1400" dirty="0" smtClean="0"/>
              <a:t>U</a:t>
            </a:r>
            <a:r>
              <a:rPr lang="ru-RU" sz="1400" dirty="0" smtClean="0"/>
              <a:t> – 9</a:t>
            </a:r>
            <a:r>
              <a:rPr lang="en-US" sz="1400" dirty="0" smtClean="0"/>
              <a:t>U</a:t>
            </a:r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Источник питания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Вентиляция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ЭМС-защищен</a:t>
            </a:r>
            <a:endParaRPr lang="ru-RU" sz="1400" dirty="0"/>
          </a:p>
        </p:txBody>
      </p:sp>
      <p:sp>
        <p:nvSpPr>
          <p:cNvPr id="24" name="Textfeld 17">
            <a:extLst>
              <a:ext uri="{FF2B5EF4-FFF2-40B4-BE49-F238E27FC236}">
                <a16:creationId xmlns:a16="http://schemas.microsoft.com/office/drawing/2014/main" id="{D397E27E-6F1E-4D46-B63C-CE35AE45E4FB}"/>
              </a:ext>
            </a:extLst>
          </p:cNvPr>
          <p:cNvSpPr txBox="1"/>
          <p:nvPr/>
        </p:nvSpPr>
        <p:spPr>
          <a:xfrm>
            <a:off x="9120434" y="4118448"/>
            <a:ext cx="2626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Индивидуальные решения</a:t>
            </a:r>
            <a:endParaRPr lang="ru-RU" sz="14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3744616" y="1354654"/>
            <a:ext cx="4752528" cy="1801980"/>
            <a:chOff x="3863752" y="1354654"/>
            <a:chExt cx="4752528" cy="1801980"/>
          </a:xfrm>
        </p:grpSpPr>
        <p:pic>
          <p:nvPicPr>
            <p:cNvPr id="13" name="Grafik 35" descr="fri040226200.bmp">
              <a:extLst>
                <a:ext uri="{FF2B5EF4-FFF2-40B4-BE49-F238E27FC236}">
                  <a16:creationId xmlns:a16="http://schemas.microsoft.com/office/drawing/2014/main" id="{C16B5374-D878-4648-9753-B66E6DD3B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752" y="1356635"/>
              <a:ext cx="2491815" cy="179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6"/>
            <a:srcRect l="21870"/>
            <a:stretch/>
          </p:blipFill>
          <p:spPr>
            <a:xfrm>
              <a:off x="6436872" y="1354654"/>
              <a:ext cx="2179408" cy="1800000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4670109" y="3388639"/>
            <a:ext cx="3047150" cy="528436"/>
            <a:chOff x="3847494" y="3388639"/>
            <a:chExt cx="3047150" cy="528436"/>
          </a:xfrm>
        </p:grpSpPr>
        <p:pic>
          <p:nvPicPr>
            <p:cNvPr id="18" name="Picture 4" descr="Картинки по запросу cpci serial 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069" y="3388639"/>
              <a:ext cx="1523575" cy="52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Картинки по запросу cpci serial logo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482"/>
            <a:stretch/>
          </p:blipFill>
          <p:spPr bwMode="auto">
            <a:xfrm>
              <a:off x="3847494" y="3388639"/>
              <a:ext cx="1523575" cy="25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Grafik 16">
            <a:extLst>
              <a:ext uri="{FF2B5EF4-FFF2-40B4-BE49-F238E27FC236}">
                <a16:creationId xmlns:a16="http://schemas.microsoft.com/office/drawing/2014/main" id="{D5FDD82E-194A-4920-A0EF-D2FCE099A4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2861" y="3503675"/>
            <a:ext cx="1361731" cy="32861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0434" y="1354654"/>
            <a:ext cx="2282701" cy="17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1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"/>
          <p:cNvSpPr>
            <a:spLocks noChangeArrowheads="1"/>
          </p:cNvSpPr>
          <p:nvPr/>
        </p:nvSpPr>
        <p:spPr bwMode="auto">
          <a:xfrm>
            <a:off x="515938" y="1751013"/>
            <a:ext cx="11233150" cy="3790446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177800" indent="-1778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en-GB" altLang="de-DE" sz="16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5938" y="1411288"/>
            <a:ext cx="11233150" cy="339725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marL="900113" indent="-900113" algn="ctr" eaLnBrk="0" hangingPunct="0"/>
            <a:r>
              <a:rPr lang="ru-RU" sz="1800" b="1" dirty="0">
                <a:solidFill>
                  <a:schemeClr val="bg1"/>
                </a:solidFill>
              </a:rPr>
              <a:t>Расширение портфолио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2295" name="Title 1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altLang="de-DE" dirty="0"/>
              <a:t>Системные платформы</a:t>
            </a:r>
            <a:endParaRPr lang="en-GB" altLang="de-DE" dirty="0"/>
          </a:p>
        </p:txBody>
      </p:sp>
      <p:sp>
        <p:nvSpPr>
          <p:cNvPr id="1229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 smtClean="0"/>
              <a:t>Новые продукты</a:t>
            </a:r>
            <a:endParaRPr lang="en-GB" dirty="0"/>
          </a:p>
        </p:txBody>
      </p:sp>
      <p:pic>
        <p:nvPicPr>
          <p:cNvPr id="26" name="Picture 2" descr="Картинки по запросу &quot;new icon&quot;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77" y="957795"/>
            <a:ext cx="896423" cy="5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t="5518" r="5518" b="5518"/>
          <a:stretch/>
        </p:blipFill>
        <p:spPr>
          <a:xfrm>
            <a:off x="7030315" y="1988840"/>
            <a:ext cx="3291960" cy="23767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" t="8379" r="8379" b="8379"/>
          <a:stretch/>
        </p:blipFill>
        <p:spPr>
          <a:xfrm>
            <a:off x="1869725" y="1988841"/>
            <a:ext cx="3290865" cy="2376000"/>
          </a:xfrm>
          <a:prstGeom prst="rect">
            <a:avLst/>
          </a:prstGeom>
        </p:spPr>
      </p:pic>
      <p:sp>
        <p:nvSpPr>
          <p:cNvPr id="10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18</a:t>
            </a:fld>
            <a:endParaRPr lang="en-GB" dirty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0" y="6527297"/>
            <a:ext cx="12192000" cy="230831"/>
          </a:xfr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869725" y="4446604"/>
            <a:ext cx="3290865" cy="41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1800" b="1" dirty="0" smtClean="0"/>
              <a:t>19” VPX</a:t>
            </a:r>
            <a:endParaRPr lang="ru-RU" sz="1800" b="1" dirty="0" smtClean="0"/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Система с мощным питанием и воздушным охлаждением</a:t>
            </a:r>
            <a:endParaRPr lang="en-US" sz="1200" b="1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030315" y="4446604"/>
            <a:ext cx="3291960" cy="41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1800" b="1" dirty="0" smtClean="0"/>
              <a:t>VPX ½ ATR BOX</a:t>
            </a:r>
            <a:endParaRPr lang="ru-RU" sz="1800" b="1" dirty="0" smtClean="0"/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Решение для </a:t>
            </a:r>
            <a:r>
              <a:rPr lang="ru-RU" sz="1400" b="1" dirty="0" err="1" smtClean="0"/>
              <a:t>кондуктивного</a:t>
            </a:r>
            <a:r>
              <a:rPr lang="ru-RU" sz="1400" b="1" dirty="0" smtClean="0"/>
              <a:t> охлаждения</a:t>
            </a:r>
            <a:endParaRPr lang="en-US" sz="1200" b="1" dirty="0"/>
          </a:p>
        </p:txBody>
      </p:sp>
      <p:pic>
        <p:nvPicPr>
          <p:cNvPr id="15" name="Grafik 26">
            <a:extLst>
              <a:ext uri="{FF2B5EF4-FFF2-40B4-BE49-F238E27FC236}">
                <a16:creationId xmlns:a16="http://schemas.microsoft.com/office/drawing/2014/main" id="{C48401D8-5B40-449B-965B-7DC7C8B369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420" y="935820"/>
            <a:ext cx="1311607" cy="353263"/>
          </a:xfrm>
          <a:prstGeom prst="rect">
            <a:avLst/>
          </a:prstGeom>
        </p:spPr>
      </p:pic>
      <p:pic>
        <p:nvPicPr>
          <p:cNvPr id="16" name="Grafik 4">
            <a:extLst>
              <a:ext uri="{FF2B5EF4-FFF2-40B4-BE49-F238E27FC236}">
                <a16:creationId xmlns:a16="http://schemas.microsoft.com/office/drawing/2014/main" id="{69652329-87C7-4308-9AE0-D85A6DA3664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1422" y="885031"/>
            <a:ext cx="849746" cy="404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319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"/>
          <p:cNvSpPr>
            <a:spLocks noChangeArrowheads="1"/>
          </p:cNvSpPr>
          <p:nvPr/>
        </p:nvSpPr>
        <p:spPr bwMode="auto">
          <a:xfrm>
            <a:off x="515938" y="1751013"/>
            <a:ext cx="11233150" cy="3790446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177800" indent="-1778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en-GB" altLang="de-DE" sz="16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5938" y="1411288"/>
            <a:ext cx="11233150" cy="339725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marL="900113" indent="-900113" algn="ctr" eaLnBrk="0" hangingPunct="0"/>
            <a:r>
              <a:rPr lang="ru-RU" sz="1800" b="1" dirty="0">
                <a:solidFill>
                  <a:schemeClr val="bg1"/>
                </a:solidFill>
                <a:ea typeface="Calibri" panose="020F0502020204030204" pitchFamily="34" charset="0"/>
              </a:rPr>
              <a:t>Платформа </a:t>
            </a:r>
            <a:r>
              <a:rPr lang="en-GB" sz="1800" b="1" dirty="0">
                <a:solidFill>
                  <a:schemeClr val="bg1"/>
                </a:solidFill>
                <a:ea typeface="Calibri" panose="020F0502020204030204" pitchFamily="34" charset="0"/>
              </a:rPr>
              <a:t>19” VPX</a:t>
            </a:r>
          </a:p>
        </p:txBody>
      </p:sp>
      <p:sp>
        <p:nvSpPr>
          <p:cNvPr id="12295" name="Title 1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altLang="de-DE" dirty="0"/>
              <a:t>Системные платформы</a:t>
            </a:r>
            <a:endParaRPr lang="en-GB" altLang="de-DE" dirty="0"/>
          </a:p>
        </p:txBody>
      </p:sp>
      <p:sp>
        <p:nvSpPr>
          <p:cNvPr id="1229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/>
              <a:t>Новые продукты</a:t>
            </a:r>
            <a:endParaRPr lang="en-GB" dirty="0"/>
          </a:p>
        </p:txBody>
      </p:sp>
      <p:pic>
        <p:nvPicPr>
          <p:cNvPr id="26" name="Picture 2" descr="Картинки по запросу &quot;new icon&quot;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77" y="957795"/>
            <a:ext cx="896423" cy="5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15938" y="1751013"/>
            <a:ext cx="5580062" cy="379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600" b="1" dirty="0">
                <a:ea typeface="Calibri" panose="020F0502020204030204" pitchFamily="34" charset="0"/>
              </a:rPr>
              <a:t>Платформа </a:t>
            </a:r>
            <a:r>
              <a:rPr lang="en-US" sz="1600" b="1" dirty="0">
                <a:ea typeface="Calibri" panose="020F0502020204030204" pitchFamily="34" charset="0"/>
              </a:rPr>
              <a:t>VPX </a:t>
            </a:r>
            <a:r>
              <a:rPr lang="ru-RU" sz="1600" b="1" dirty="0">
                <a:ea typeface="Calibri" panose="020F0502020204030204" pitchFamily="34" charset="0"/>
              </a:rPr>
              <a:t>для размещения в 19</a:t>
            </a:r>
            <a:r>
              <a:rPr lang="en-US" sz="1600" b="1" dirty="0">
                <a:ea typeface="Calibri" panose="020F0502020204030204" pitchFamily="34" charset="0"/>
              </a:rPr>
              <a:t>” </a:t>
            </a:r>
            <a:r>
              <a:rPr lang="ru-RU" sz="1600" b="1" dirty="0">
                <a:ea typeface="Calibri" panose="020F0502020204030204" pitchFamily="34" charset="0"/>
              </a:rPr>
              <a:t>стойке </a:t>
            </a:r>
            <a:br>
              <a:rPr lang="ru-RU" sz="1600" b="1" dirty="0">
                <a:ea typeface="Calibri" panose="020F0502020204030204" pitchFamily="34" charset="0"/>
              </a:rPr>
            </a:br>
            <a:r>
              <a:rPr lang="ru-RU" sz="1600" b="1" dirty="0">
                <a:ea typeface="Calibri" panose="020F0502020204030204" pitchFamily="34" charset="0"/>
              </a:rPr>
              <a:t>с мощным </a:t>
            </a:r>
            <a:r>
              <a:rPr lang="ru-RU" sz="1600" b="1" dirty="0" smtClean="0">
                <a:ea typeface="Calibri" panose="020F0502020204030204" pitchFamily="34" charset="0"/>
              </a:rPr>
              <a:t>питанием и воздушным </a:t>
            </a:r>
            <a:r>
              <a:rPr lang="ru-RU" sz="1600" b="1" dirty="0">
                <a:ea typeface="Calibri" panose="020F0502020204030204" pitchFamily="34" charset="0"/>
              </a:rPr>
              <a:t>охлаждением</a:t>
            </a:r>
          </a:p>
          <a:p>
            <a:pPr indent="17462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</a:rPr>
              <a:t>Соответствие </a:t>
            </a:r>
            <a:r>
              <a:rPr lang="en-US" sz="1600" dirty="0">
                <a:ea typeface="Calibri" panose="020F0502020204030204" pitchFamily="34" charset="0"/>
              </a:rPr>
              <a:t>VPX Baseline</a:t>
            </a:r>
            <a:r>
              <a:rPr lang="ru-RU" sz="1600" dirty="0">
                <a:ea typeface="Calibri" panose="020F0502020204030204" pitchFamily="34" charset="0"/>
              </a:rPr>
              <a:t> (</a:t>
            </a:r>
            <a:r>
              <a:rPr lang="en-US" sz="1600" dirty="0">
                <a:ea typeface="Calibri" panose="020F0502020204030204" pitchFamily="34" charset="0"/>
              </a:rPr>
              <a:t>ANSI</a:t>
            </a:r>
            <a:r>
              <a:rPr lang="ru-RU" sz="1600" dirty="0">
                <a:ea typeface="Calibri" panose="020F0502020204030204" pitchFamily="34" charset="0"/>
              </a:rPr>
              <a:t>/</a:t>
            </a:r>
            <a:r>
              <a:rPr lang="en-US" sz="1600" dirty="0">
                <a:ea typeface="Calibri" panose="020F0502020204030204" pitchFamily="34" charset="0"/>
              </a:rPr>
              <a:t>VITA</a:t>
            </a:r>
            <a:r>
              <a:rPr lang="ru-RU" sz="1600" dirty="0">
                <a:ea typeface="Calibri" panose="020F0502020204030204" pitchFamily="34" charset="0"/>
              </a:rPr>
              <a:t>46) </a:t>
            </a:r>
            <a:r>
              <a:rPr lang="en-US" sz="1600" dirty="0">
                <a:ea typeface="Calibri" panose="020F0502020204030204" pitchFamily="34" charset="0"/>
              </a:rPr>
              <a:t>and </a:t>
            </a:r>
            <a:r>
              <a:rPr lang="en-US" sz="1600" dirty="0" err="1">
                <a:ea typeface="Calibri" panose="020F0502020204030204" pitchFamily="34" charset="0"/>
              </a:rPr>
              <a:t>OpenVPX</a:t>
            </a:r>
            <a:r>
              <a:rPr lang="ru-RU" sz="1600" dirty="0">
                <a:ea typeface="Calibri" panose="020F0502020204030204" pitchFamily="34" charset="0"/>
              </a:rPr>
              <a:t>™ (</a:t>
            </a:r>
            <a:r>
              <a:rPr lang="en-US" sz="1600" dirty="0">
                <a:ea typeface="Calibri" panose="020F0502020204030204" pitchFamily="34" charset="0"/>
              </a:rPr>
              <a:t>ANSI</a:t>
            </a:r>
            <a:r>
              <a:rPr lang="ru-RU" sz="1600" dirty="0">
                <a:ea typeface="Calibri" panose="020F0502020204030204" pitchFamily="34" charset="0"/>
              </a:rPr>
              <a:t>/</a:t>
            </a:r>
            <a:r>
              <a:rPr lang="en-US" sz="1600" dirty="0">
                <a:ea typeface="Calibri" panose="020F0502020204030204" pitchFamily="34" charset="0"/>
              </a:rPr>
              <a:t>VITA</a:t>
            </a:r>
            <a:r>
              <a:rPr lang="ru-RU" sz="1600" dirty="0">
                <a:ea typeface="Calibri" panose="020F0502020204030204" pitchFamily="34" charset="0"/>
              </a:rPr>
              <a:t>65</a:t>
            </a:r>
            <a:r>
              <a:rPr lang="ru-RU" sz="1600" dirty="0" smtClean="0">
                <a:ea typeface="Calibri" panose="020F0502020204030204" pitchFamily="34" charset="0"/>
              </a:rPr>
              <a:t>)</a:t>
            </a:r>
            <a:endParaRPr lang="en-US" sz="1600" dirty="0" smtClean="0">
              <a:ea typeface="Calibri" panose="020F0502020204030204" pitchFamily="34" charset="0"/>
            </a:endParaRPr>
          </a:p>
          <a:p>
            <a:pPr indent="17462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</a:rPr>
              <a:t>Питание до </a:t>
            </a:r>
            <a:r>
              <a:rPr lang="en-US" sz="1600" dirty="0" smtClean="0">
                <a:ea typeface="Calibri" panose="020F0502020204030204" pitchFamily="34" charset="0"/>
              </a:rPr>
              <a:t>12</a:t>
            </a:r>
            <a:r>
              <a:rPr lang="ru-RU" sz="1600" dirty="0" smtClean="0">
                <a:ea typeface="Calibri" panose="020F0502020204030204" pitchFamily="34" charset="0"/>
              </a:rPr>
              <a:t>00 Вт</a:t>
            </a:r>
          </a:p>
          <a:p>
            <a:pPr indent="17462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</a:rPr>
              <a:t>Охлаждение </a:t>
            </a:r>
            <a:r>
              <a:rPr lang="en-US" sz="1600" dirty="0" smtClean="0">
                <a:ea typeface="Calibri" panose="020F0502020204030204" pitchFamily="34" charset="0"/>
              </a:rPr>
              <a:t>~1150 </a:t>
            </a:r>
            <a:r>
              <a:rPr lang="ru-RU" sz="1600" dirty="0" smtClean="0">
                <a:ea typeface="Calibri" panose="020F0502020204030204" pitchFamily="34" charset="0"/>
              </a:rPr>
              <a:t>м</a:t>
            </a:r>
            <a:r>
              <a:rPr lang="ru-RU" sz="1600" baseline="30000" dirty="0" smtClean="0">
                <a:ea typeface="Calibri" panose="020F0502020204030204" pitchFamily="34" charset="0"/>
              </a:rPr>
              <a:t>3</a:t>
            </a:r>
            <a:r>
              <a:rPr lang="en-US" sz="1600" dirty="0" smtClean="0">
                <a:ea typeface="Calibri" panose="020F0502020204030204" pitchFamily="34" charset="0"/>
              </a:rPr>
              <a:t>/</a:t>
            </a:r>
            <a:r>
              <a:rPr lang="ru-RU" sz="1600" dirty="0" smtClean="0">
                <a:ea typeface="Calibri" panose="020F0502020204030204" pitchFamily="34" charset="0"/>
              </a:rPr>
              <a:t>ч (150 Вт </a:t>
            </a:r>
            <a:r>
              <a:rPr lang="en-US" sz="1600" dirty="0" smtClean="0">
                <a:ea typeface="Calibri" panose="020F0502020204030204" pitchFamily="34" charset="0"/>
              </a:rPr>
              <a:t>/ </a:t>
            </a:r>
            <a:r>
              <a:rPr lang="ru-RU" sz="1600" dirty="0" smtClean="0">
                <a:ea typeface="Calibri" panose="020F0502020204030204" pitchFamily="34" charset="0"/>
              </a:rPr>
              <a:t>слот)</a:t>
            </a:r>
            <a:endParaRPr lang="ru-RU" sz="1600" dirty="0">
              <a:ea typeface="Calibri" panose="020F0502020204030204" pitchFamily="34" charset="0"/>
            </a:endParaRPr>
          </a:p>
          <a:p>
            <a:pPr indent="17462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До 12 модулей </a:t>
            </a:r>
            <a:r>
              <a:rPr lang="en-US" sz="1600" dirty="0">
                <a:ea typeface="Calibri" panose="020F0502020204030204" pitchFamily="34" charset="0"/>
              </a:rPr>
              <a:t>VPX </a:t>
            </a:r>
            <a:r>
              <a:rPr lang="ru-RU" sz="1600" dirty="0">
                <a:ea typeface="Calibri" panose="020F0502020204030204" pitchFamily="34" charset="0"/>
              </a:rPr>
              <a:t>с шагом 1.0” (</a:t>
            </a:r>
            <a:r>
              <a:rPr lang="en-US" sz="1600" dirty="0">
                <a:ea typeface="Calibri" panose="020F0502020204030204" pitchFamily="34" charset="0"/>
              </a:rPr>
              <a:t>5HP</a:t>
            </a:r>
            <a:r>
              <a:rPr lang="ru-RU" sz="1600" dirty="0" smtClean="0">
                <a:ea typeface="Calibri" panose="020F0502020204030204" pitchFamily="34" charset="0"/>
              </a:rPr>
              <a:t>)</a:t>
            </a:r>
          </a:p>
          <a:p>
            <a:pPr indent="17462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dirty="0">
              <a:ea typeface="Calibri" panose="020F0502020204030204" pitchFamily="34" charset="0"/>
            </a:endParaRPr>
          </a:p>
          <a:p>
            <a:r>
              <a:rPr lang="ru-RU" sz="1600" b="1" dirty="0"/>
              <a:t>Приложения</a:t>
            </a:r>
            <a:r>
              <a:rPr lang="en-US" sz="1600" b="1" dirty="0"/>
              <a:t>:</a:t>
            </a:r>
          </a:p>
          <a:p>
            <a:pPr marL="0" lvl="1"/>
            <a:r>
              <a:rPr lang="ru-RU" sz="1600" dirty="0"/>
              <a:t>Станции </a:t>
            </a:r>
            <a:r>
              <a:rPr lang="ru-RU" sz="1600" dirty="0" smtClean="0"/>
              <a:t>РЛС </a:t>
            </a:r>
            <a:r>
              <a:rPr lang="en-US" sz="1600" dirty="0" smtClean="0"/>
              <a:t>// </a:t>
            </a:r>
            <a:r>
              <a:rPr lang="ru-RU" sz="1600" dirty="0" smtClean="0"/>
              <a:t>Военные </a:t>
            </a:r>
            <a:r>
              <a:rPr lang="ru-RU" sz="1600" dirty="0"/>
              <a:t>корабли</a:t>
            </a:r>
          </a:p>
          <a:p>
            <a:pPr marL="0" lvl="1"/>
            <a:r>
              <a:rPr lang="ru-RU" sz="1600" dirty="0"/>
              <a:t>Критически важные вычислительные системы</a:t>
            </a:r>
          </a:p>
          <a:p>
            <a:pPr marL="0" lvl="1"/>
            <a:r>
              <a:rPr lang="ru-RU" sz="1600" dirty="0"/>
              <a:t>Командные и контрольные станции</a:t>
            </a:r>
            <a:endParaRPr lang="en-US" sz="1600" dirty="0"/>
          </a:p>
          <a:p>
            <a:pPr marL="0" lvl="1"/>
            <a:endParaRPr lang="en-US" sz="1600" dirty="0"/>
          </a:p>
          <a:p>
            <a:r>
              <a:rPr lang="ru-RU" sz="1600" b="1" dirty="0"/>
              <a:t>Отрасли промышленности:</a:t>
            </a:r>
            <a:endParaRPr lang="en-US" sz="1600" b="1" dirty="0"/>
          </a:p>
          <a:p>
            <a:pPr marL="0" lvl="1"/>
            <a:r>
              <a:rPr lang="ru-RU" sz="1600" dirty="0"/>
              <a:t>Военная, но также ЖД и телекоммуникации</a:t>
            </a:r>
          </a:p>
          <a:p>
            <a:pPr indent="17462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dirty="0"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t="7447" r="7447" b="7447"/>
          <a:stretch/>
        </p:blipFill>
        <p:spPr>
          <a:xfrm>
            <a:off x="7032104" y="2026182"/>
            <a:ext cx="4482696" cy="3236499"/>
          </a:xfrm>
          <a:prstGeom prst="rect">
            <a:avLst/>
          </a:prstGeom>
        </p:spPr>
      </p:pic>
      <p:sp>
        <p:nvSpPr>
          <p:cNvPr id="10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19</a:t>
            </a:fld>
            <a:endParaRPr lang="en-GB" dirty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0" y="6527297"/>
            <a:ext cx="12192000" cy="230831"/>
          </a:xfr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hteck 13">
            <a:extLst>
              <a:ext uri="{FF2B5EF4-FFF2-40B4-BE49-F238E27FC236}">
                <a16:creationId xmlns:a16="http://schemas.microsoft.com/office/drawing/2014/main" id="{18C0AE2E-86F6-400B-BD81-4481DBE38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5500688"/>
            <a:ext cx="9801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Webdings" pitchFamily="18" charset="2"/>
              <a:buChar char="4"/>
            </a:pPr>
            <a:r>
              <a:rPr lang="ru-RU" altLang="de-DE" sz="1600" b="1" dirty="0" smtClean="0">
                <a:sym typeface="Wingdings" pitchFamily="2" charset="2"/>
              </a:rPr>
              <a:t>Уже доступен!</a:t>
            </a:r>
            <a:endParaRPr lang="en-GB" altLang="de-DE" sz="1600" b="1" dirty="0">
              <a:sym typeface="Wingdings" pitchFamily="2" charset="2"/>
            </a:endParaRPr>
          </a:p>
        </p:txBody>
      </p:sp>
      <p:pic>
        <p:nvPicPr>
          <p:cNvPr id="14" name="Grafik 26">
            <a:extLst>
              <a:ext uri="{FF2B5EF4-FFF2-40B4-BE49-F238E27FC236}">
                <a16:creationId xmlns:a16="http://schemas.microsoft.com/office/drawing/2014/main" id="{C48401D8-5B40-449B-965B-7DC7C8B369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420" y="935820"/>
            <a:ext cx="1311607" cy="353263"/>
          </a:xfrm>
          <a:prstGeom prst="rect">
            <a:avLst/>
          </a:prstGeom>
        </p:spPr>
      </p:pic>
      <p:pic>
        <p:nvPicPr>
          <p:cNvPr id="15" name="Grafik 4">
            <a:extLst>
              <a:ext uri="{FF2B5EF4-FFF2-40B4-BE49-F238E27FC236}">
                <a16:creationId xmlns:a16="http://schemas.microsoft.com/office/drawing/2014/main" id="{69652329-87C7-4308-9AE0-D85A6DA3664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1422" y="885031"/>
            <a:ext cx="849746" cy="404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2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1" name="Foliennummernplatzhalter 2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fld id="{67F19246-E51F-40B5-8390-A28F6E7B5918}" type="slidenum">
              <a:rPr lang="en-GB" altLang="de-DE" smtClean="0"/>
              <a:pPr algn="ctr" eaLnBrk="1" hangingPunct="1">
                <a:buFontTx/>
                <a:buNone/>
              </a:pPr>
              <a:t>2</a:t>
            </a:fld>
            <a:endParaRPr lang="en-GB" altLang="de-DE" dirty="0"/>
          </a:p>
        </p:txBody>
      </p:sp>
      <p:sp>
        <p:nvSpPr>
          <p:cNvPr id="48142" name="Title 2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dirty="0"/>
              <a:t>Новинка: Системная платформа </a:t>
            </a:r>
            <a:r>
              <a:rPr lang="en-US" dirty="0" err="1"/>
              <a:t>HeiSys</a:t>
            </a:r>
            <a:endParaRPr lang="en-GB" altLang="de-DE" dirty="0"/>
          </a:p>
        </p:txBody>
      </p:sp>
      <p:sp>
        <p:nvSpPr>
          <p:cNvPr id="4814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/>
              <a:t>Архитектура </a:t>
            </a:r>
            <a:r>
              <a:rPr lang="en-US" dirty="0"/>
              <a:t>COM Express +</a:t>
            </a:r>
            <a:r>
              <a:rPr lang="ru-RU" dirty="0"/>
              <a:t> </a:t>
            </a:r>
            <a:r>
              <a:rPr lang="en-US" dirty="0"/>
              <a:t>SMARC</a:t>
            </a:r>
            <a:endParaRPr lang="ru-RU" dirty="0"/>
          </a:p>
        </p:txBody>
      </p:sp>
      <p:sp>
        <p:nvSpPr>
          <p:cNvPr id="27" name="Нижний колонтитул 4"/>
          <p:cNvSpPr txBox="1">
            <a:spLocks/>
          </p:cNvSpPr>
          <p:nvPr/>
        </p:nvSpPr>
        <p:spPr>
          <a:xfrm>
            <a:off x="0" y="6527297"/>
            <a:ext cx="12192000" cy="2308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156" y="1022098"/>
            <a:ext cx="8496300" cy="49911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9484905" y="3353811"/>
            <a:ext cx="725895" cy="689514"/>
            <a:chOff x="9484905" y="3353811"/>
            <a:chExt cx="725895" cy="68951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/>
            <a:srcRect l="33292" t="15979" r="3521" b="15979"/>
            <a:stretch/>
          </p:blipFill>
          <p:spPr>
            <a:xfrm>
              <a:off x="9484905" y="3755967"/>
              <a:ext cx="725895" cy="287358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8300" y="3353811"/>
              <a:ext cx="360040" cy="395805"/>
            </a:xfrm>
            <a:prstGeom prst="rect">
              <a:avLst/>
            </a:prstGeom>
          </p:spPr>
        </p:pic>
      </p:grpSp>
      <p:pic>
        <p:nvPicPr>
          <p:cNvPr id="10" name="Picture 2" descr="Картинки по запросу &quot;new icon&quot;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77" y="957795"/>
            <a:ext cx="896423" cy="5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8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"/>
          <p:cNvSpPr>
            <a:spLocks noChangeArrowheads="1"/>
          </p:cNvSpPr>
          <p:nvPr/>
        </p:nvSpPr>
        <p:spPr bwMode="auto">
          <a:xfrm>
            <a:off x="515938" y="1751013"/>
            <a:ext cx="11233150" cy="3790446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177800" indent="-1778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en-GB" altLang="de-DE" sz="16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5938" y="1411288"/>
            <a:ext cx="11233150" cy="339725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marL="900113" indent="-900113" algn="ctr" eaLnBrk="0" hangingPunct="0"/>
            <a:r>
              <a:rPr lang="ru-RU" sz="1800" b="1" dirty="0">
                <a:solidFill>
                  <a:schemeClr val="bg1"/>
                </a:solidFill>
                <a:ea typeface="Calibri" panose="020F0502020204030204" pitchFamily="34" charset="0"/>
              </a:rPr>
              <a:t>Платформа ½ </a:t>
            </a:r>
            <a:r>
              <a:rPr lang="en-GB" sz="1800" b="1" dirty="0">
                <a:solidFill>
                  <a:schemeClr val="bg1"/>
                </a:solidFill>
                <a:ea typeface="Calibri" panose="020F0502020204030204" pitchFamily="34" charset="0"/>
              </a:rPr>
              <a:t>ATR VPX </a:t>
            </a:r>
            <a:r>
              <a:rPr lang="en-GB" sz="18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box  (</a:t>
            </a:r>
            <a:r>
              <a:rPr lang="en-US" sz="18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Air </a:t>
            </a:r>
            <a:r>
              <a:rPr lang="en-US" sz="1800" b="1" dirty="0">
                <a:solidFill>
                  <a:schemeClr val="bg1"/>
                </a:solidFill>
                <a:ea typeface="Calibri" panose="020F0502020204030204" pitchFamily="34" charset="0"/>
              </a:rPr>
              <a:t>Transport </a:t>
            </a:r>
            <a:r>
              <a:rPr lang="en-US" sz="18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Rack)</a:t>
            </a:r>
            <a:endParaRPr lang="en-GB" sz="1800" b="1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sp>
        <p:nvSpPr>
          <p:cNvPr id="12295" name="Title 1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altLang="de-DE" dirty="0"/>
              <a:t>Системные платформы</a:t>
            </a:r>
            <a:endParaRPr lang="en-GB" altLang="de-DE" dirty="0"/>
          </a:p>
        </p:txBody>
      </p:sp>
      <p:sp>
        <p:nvSpPr>
          <p:cNvPr id="1229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/>
              <a:t>Новые продукты</a:t>
            </a:r>
            <a:endParaRPr lang="en-GB" dirty="0"/>
          </a:p>
        </p:txBody>
      </p:sp>
      <p:pic>
        <p:nvPicPr>
          <p:cNvPr id="26" name="Picture 2" descr="Картинки по запросу &quot;new icon&quot;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77" y="957795"/>
            <a:ext cx="896423" cy="5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15938" y="1751013"/>
            <a:ext cx="5472112" cy="379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600" b="1" dirty="0">
                <a:ea typeface="Calibri" panose="020F0502020204030204" pitchFamily="34" charset="0"/>
              </a:rPr>
              <a:t>Для суровых условий применения</a:t>
            </a:r>
            <a:endParaRPr lang="en-US" sz="1600" dirty="0" smtClean="0">
              <a:latin typeface="+mn-lt"/>
              <a:ea typeface="Calibri" panose="020F0502020204030204" pitchFamily="34" charset="0"/>
            </a:endParaRPr>
          </a:p>
          <a:p>
            <a:pPr indent="17462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+mn-lt"/>
                <a:ea typeface="Calibri" panose="020F0502020204030204" pitchFamily="34" charset="0"/>
              </a:rPr>
              <a:t>Соответствие </a:t>
            </a:r>
            <a:r>
              <a:rPr lang="en-US" sz="1600" dirty="0">
                <a:latin typeface="+mn-lt"/>
                <a:ea typeface="Calibri" panose="020F0502020204030204" pitchFamily="34" charset="0"/>
              </a:rPr>
              <a:t>VPX Baseline</a:t>
            </a:r>
            <a:r>
              <a:rPr lang="ru-RU" sz="1600" dirty="0">
                <a:latin typeface="+mn-lt"/>
                <a:ea typeface="Calibri" panose="020F0502020204030204" pitchFamily="34" charset="0"/>
              </a:rPr>
              <a:t> (</a:t>
            </a:r>
            <a:r>
              <a:rPr lang="en-US" sz="1600" dirty="0">
                <a:latin typeface="+mn-lt"/>
                <a:ea typeface="Calibri" panose="020F0502020204030204" pitchFamily="34" charset="0"/>
              </a:rPr>
              <a:t>ANSI</a:t>
            </a:r>
            <a:r>
              <a:rPr lang="ru-RU" sz="1600" dirty="0">
                <a:latin typeface="+mn-lt"/>
                <a:ea typeface="Calibri" panose="020F0502020204030204" pitchFamily="34" charset="0"/>
              </a:rPr>
              <a:t>/</a:t>
            </a:r>
            <a:r>
              <a:rPr lang="en-US" sz="1600" dirty="0">
                <a:latin typeface="+mn-lt"/>
                <a:ea typeface="Calibri" panose="020F0502020204030204" pitchFamily="34" charset="0"/>
              </a:rPr>
              <a:t>VITA</a:t>
            </a:r>
            <a:r>
              <a:rPr lang="ru-RU" sz="1600" dirty="0">
                <a:latin typeface="+mn-lt"/>
                <a:ea typeface="Calibri" panose="020F0502020204030204" pitchFamily="34" charset="0"/>
              </a:rPr>
              <a:t>46) и</a:t>
            </a:r>
            <a:r>
              <a:rPr lang="en-US" sz="16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1600" dirty="0" err="1">
                <a:latin typeface="+mn-lt"/>
                <a:ea typeface="Calibri" panose="020F0502020204030204" pitchFamily="34" charset="0"/>
              </a:rPr>
              <a:t>OpenVPX</a:t>
            </a:r>
            <a:r>
              <a:rPr lang="ru-RU" sz="1600" dirty="0">
                <a:latin typeface="+mn-lt"/>
                <a:ea typeface="Calibri" panose="020F0502020204030204" pitchFamily="34" charset="0"/>
              </a:rPr>
              <a:t>™ (</a:t>
            </a:r>
            <a:r>
              <a:rPr lang="en-US" sz="1600" dirty="0">
                <a:latin typeface="+mn-lt"/>
                <a:ea typeface="Calibri" panose="020F0502020204030204" pitchFamily="34" charset="0"/>
              </a:rPr>
              <a:t>ANSI</a:t>
            </a:r>
            <a:r>
              <a:rPr lang="ru-RU" sz="1600" dirty="0">
                <a:latin typeface="+mn-lt"/>
                <a:ea typeface="Calibri" panose="020F0502020204030204" pitchFamily="34" charset="0"/>
              </a:rPr>
              <a:t>/</a:t>
            </a:r>
            <a:r>
              <a:rPr lang="en-US" sz="1600" dirty="0">
                <a:latin typeface="+mn-lt"/>
                <a:ea typeface="Calibri" panose="020F0502020204030204" pitchFamily="34" charset="0"/>
              </a:rPr>
              <a:t>VITA</a:t>
            </a:r>
            <a:r>
              <a:rPr lang="ru-RU" sz="1600" dirty="0">
                <a:latin typeface="+mn-lt"/>
                <a:ea typeface="Calibri" panose="020F0502020204030204" pitchFamily="34" charset="0"/>
              </a:rPr>
              <a:t>65)</a:t>
            </a:r>
          </a:p>
          <a:p>
            <a:pPr indent="17462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err="1" smtClean="0">
                <a:latin typeface="+mn-lt"/>
                <a:ea typeface="Calibri" panose="020F0502020204030204" pitchFamily="34" charset="0"/>
              </a:rPr>
              <a:t>Безвентиляторное</a:t>
            </a:r>
            <a:r>
              <a:rPr lang="ru-RU" sz="16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ru-RU" sz="1600" dirty="0">
                <a:latin typeface="+mn-lt"/>
                <a:ea typeface="Calibri" panose="020F0502020204030204" pitchFamily="34" charset="0"/>
              </a:rPr>
              <a:t>решение (</a:t>
            </a:r>
            <a:r>
              <a:rPr lang="ru-RU" sz="1600" dirty="0" err="1">
                <a:latin typeface="+mn-lt"/>
                <a:ea typeface="Calibri" panose="020F0502020204030204" pitchFamily="34" charset="0"/>
              </a:rPr>
              <a:t>кондуктивное</a:t>
            </a:r>
            <a:r>
              <a:rPr lang="ru-RU" sz="1600" dirty="0">
                <a:latin typeface="+mn-lt"/>
                <a:ea typeface="Calibri" panose="020F0502020204030204" pitchFamily="34" charset="0"/>
              </a:rPr>
              <a:t> </a:t>
            </a:r>
            <a:r>
              <a:rPr lang="ru-RU" sz="1600" dirty="0" err="1" smtClean="0">
                <a:latin typeface="+mn-lt"/>
                <a:ea typeface="Calibri" panose="020F0502020204030204" pitchFamily="34" charset="0"/>
              </a:rPr>
              <a:t>охл</a:t>
            </a:r>
            <a:r>
              <a:rPr lang="en-US" sz="1600" dirty="0" smtClean="0">
                <a:latin typeface="+mn-lt"/>
                <a:ea typeface="Calibri" panose="020F0502020204030204" pitchFamily="34" charset="0"/>
              </a:rPr>
              <a:t>.</a:t>
            </a:r>
            <a:r>
              <a:rPr lang="ru-RU" sz="1600" dirty="0" smtClean="0">
                <a:latin typeface="+mn-lt"/>
                <a:ea typeface="Calibri" panose="020F0502020204030204" pitchFamily="34" charset="0"/>
              </a:rPr>
              <a:t>)</a:t>
            </a:r>
            <a:r>
              <a:rPr lang="en-US" sz="1600" dirty="0" smtClean="0">
                <a:latin typeface="+mn-lt"/>
                <a:ea typeface="Calibri" panose="020F0502020204030204" pitchFamily="34" charset="0"/>
              </a:rPr>
              <a:t> </a:t>
            </a:r>
            <a:endParaRPr lang="ru-RU" sz="1600" dirty="0" smtClean="0">
              <a:latin typeface="+mn-lt"/>
              <a:ea typeface="Calibri" panose="020F0502020204030204" pitchFamily="34" charset="0"/>
            </a:endParaRPr>
          </a:p>
          <a:p>
            <a:pPr indent="17462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+mn-lt"/>
                <a:ea typeface="Calibri" panose="020F0502020204030204" pitchFamily="34" charset="0"/>
              </a:rPr>
              <a:t>Защита</a:t>
            </a:r>
            <a:r>
              <a:rPr lang="ru-RU" sz="1600" b="1" dirty="0" smtClean="0">
                <a:solidFill>
                  <a:srgbClr val="00B06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rgbClr val="00B060"/>
                </a:solidFill>
                <a:latin typeface="+mn-lt"/>
                <a:ea typeface="Calibri" panose="020F0502020204030204" pitchFamily="34" charset="0"/>
              </a:rPr>
              <a:t>IP69</a:t>
            </a:r>
            <a:r>
              <a:rPr lang="en-US" sz="1600" dirty="0">
                <a:ea typeface="Calibri" panose="020F0502020204030204" pitchFamily="34" charset="0"/>
              </a:rPr>
              <a:t>;</a:t>
            </a:r>
            <a:r>
              <a:rPr lang="ru-RU" sz="1600" dirty="0">
                <a:ea typeface="Calibri" panose="020F0502020204030204" pitchFamily="34" charset="0"/>
              </a:rPr>
              <a:t> </a:t>
            </a:r>
            <a:r>
              <a:rPr lang="en-US" sz="1600" dirty="0">
                <a:ea typeface="Calibri" panose="020F0502020204030204" pitchFamily="34" charset="0"/>
              </a:rPr>
              <a:t>MIL-STD (</a:t>
            </a:r>
            <a:r>
              <a:rPr lang="ru-RU" sz="1600" dirty="0">
                <a:ea typeface="Calibri" panose="020F0502020204030204" pitchFamily="34" charset="0"/>
              </a:rPr>
              <a:t>удары/вибрация, ЭМС, грязь/пыль/вода, температура, грибок, </a:t>
            </a:r>
            <a:r>
              <a:rPr lang="ru-RU" sz="1600" dirty="0" smtClean="0">
                <a:ea typeface="Calibri" panose="020F0502020204030204" pitchFamily="34" charset="0"/>
              </a:rPr>
              <a:t>соль</a:t>
            </a:r>
            <a:r>
              <a:rPr lang="en-US" sz="1600" dirty="0" smtClean="0">
                <a:ea typeface="Calibri" panose="020F0502020204030204" pitchFamily="34" charset="0"/>
              </a:rPr>
              <a:t>)</a:t>
            </a:r>
            <a:endParaRPr lang="ru-RU" sz="1600" dirty="0">
              <a:solidFill>
                <a:srgbClr val="00B060"/>
              </a:solidFill>
              <a:latin typeface="+mn-lt"/>
              <a:ea typeface="Calibri" panose="020F0502020204030204" pitchFamily="34" charset="0"/>
            </a:endParaRPr>
          </a:p>
          <a:p>
            <a:pPr indent="17462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/>
              <a:t>Спектр типоразмеров: </a:t>
            </a:r>
            <a:r>
              <a:rPr lang="ru-RU" sz="1600" dirty="0"/>
              <a:t>¼, ½, ¾, 1 и 1½ </a:t>
            </a:r>
            <a:r>
              <a:rPr lang="ru-RU" sz="1600" dirty="0" smtClean="0"/>
              <a:t>ATR</a:t>
            </a:r>
          </a:p>
          <a:p>
            <a:pPr indent="17462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dirty="0">
              <a:latin typeface="+mn-lt"/>
              <a:ea typeface="Calibri" panose="020F0502020204030204" pitchFamily="34" charset="0"/>
            </a:endParaRPr>
          </a:p>
          <a:p>
            <a:r>
              <a:rPr lang="ru-RU" sz="1600" b="1" dirty="0"/>
              <a:t>Приложения</a:t>
            </a:r>
            <a:r>
              <a:rPr lang="en-US" sz="1600" b="1" dirty="0"/>
              <a:t>:</a:t>
            </a:r>
          </a:p>
          <a:p>
            <a:pPr marL="0" lvl="1"/>
            <a:r>
              <a:rPr lang="en-US" sz="1600" dirty="0" smtClean="0"/>
              <a:t>“</a:t>
            </a:r>
            <a:r>
              <a:rPr lang="ru-RU" sz="1600" dirty="0"/>
              <a:t>черный ящик</a:t>
            </a:r>
            <a:r>
              <a:rPr lang="en-US" sz="1600" dirty="0"/>
              <a:t>”, </a:t>
            </a:r>
            <a:r>
              <a:rPr lang="ru-RU" sz="1600" dirty="0" smtClean="0"/>
              <a:t>гусеничная и морская техника</a:t>
            </a:r>
            <a:endParaRPr lang="ru-RU" sz="1600" dirty="0"/>
          </a:p>
          <a:p>
            <a:pPr marL="0" lvl="1"/>
            <a:r>
              <a:rPr lang="ru-RU" sz="1600" dirty="0"/>
              <a:t>Там, где активное охлаждение невозможно</a:t>
            </a:r>
            <a:br>
              <a:rPr lang="ru-RU" sz="1600" dirty="0"/>
            </a:br>
            <a:endParaRPr lang="en-US" sz="1600" dirty="0"/>
          </a:p>
          <a:p>
            <a:r>
              <a:rPr lang="ru-RU" sz="1600" b="1" dirty="0"/>
              <a:t>Отрасли промышленности:</a:t>
            </a:r>
            <a:endParaRPr lang="en-US" sz="1600" b="1" dirty="0"/>
          </a:p>
          <a:p>
            <a:pPr marL="0" lvl="1"/>
            <a:r>
              <a:rPr lang="ru-RU" sz="1600" dirty="0"/>
              <a:t>Военная, </a:t>
            </a:r>
            <a:r>
              <a:rPr lang="ru-RU" sz="1600" dirty="0" smtClean="0"/>
              <a:t>космос, добыча полезных ископаемых</a:t>
            </a:r>
            <a:endParaRPr lang="ru-RU" sz="1600" dirty="0"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r="20568"/>
          <a:stretch/>
        </p:blipFill>
        <p:spPr>
          <a:xfrm>
            <a:off x="6166420" y="1864782"/>
            <a:ext cx="2736304" cy="3292410"/>
          </a:xfrm>
          <a:prstGeom prst="rect">
            <a:avLst/>
          </a:prstGeom>
        </p:spPr>
      </p:pic>
      <p:sp>
        <p:nvSpPr>
          <p:cNvPr id="10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20</a:t>
            </a:fld>
            <a:endParaRPr lang="en-GB" dirty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0" y="6527297"/>
            <a:ext cx="12192000" cy="230831"/>
          </a:xfr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8C0AE2E-86F6-400B-BD81-4481DBE38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5500688"/>
            <a:ext cx="9801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Webdings" pitchFamily="18" charset="2"/>
              <a:buChar char="4"/>
            </a:pPr>
            <a:r>
              <a:rPr lang="ru-RU" altLang="de-DE" sz="1600" b="1" dirty="0" smtClean="0">
                <a:sym typeface="Wingdings" pitchFamily="2" charset="2"/>
              </a:rPr>
              <a:t>Уже доступен!</a:t>
            </a:r>
            <a:endParaRPr lang="en-GB" altLang="de-DE" sz="1600" b="1" dirty="0">
              <a:sym typeface="Wingdings" pitchFamily="2" charset="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1094" y="1864782"/>
            <a:ext cx="2555156" cy="2007235"/>
          </a:xfrm>
          <a:prstGeom prst="rect">
            <a:avLst/>
          </a:prstGeom>
        </p:spPr>
      </p:pic>
      <p:pic>
        <p:nvPicPr>
          <p:cNvPr id="16" name="Grafik 26">
            <a:extLst>
              <a:ext uri="{FF2B5EF4-FFF2-40B4-BE49-F238E27FC236}">
                <a16:creationId xmlns:a16="http://schemas.microsoft.com/office/drawing/2014/main" id="{C48401D8-5B40-449B-965B-7DC7C8B369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420" y="935820"/>
            <a:ext cx="1311607" cy="353263"/>
          </a:xfrm>
          <a:prstGeom prst="rect">
            <a:avLst/>
          </a:prstGeom>
        </p:spPr>
      </p:pic>
      <p:pic>
        <p:nvPicPr>
          <p:cNvPr id="17" name="Grafik 4">
            <a:extLst>
              <a:ext uri="{FF2B5EF4-FFF2-40B4-BE49-F238E27FC236}">
                <a16:creationId xmlns:a16="http://schemas.microsoft.com/office/drawing/2014/main" id="{69652329-87C7-4308-9AE0-D85A6DA3664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1422" y="885031"/>
            <a:ext cx="849746" cy="404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79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/>
            <a:r>
              <a:rPr lang="ru-RU" dirty="0" smtClean="0"/>
              <a:t>Платформа </a:t>
            </a:r>
            <a:r>
              <a:rPr lang="en-US" dirty="0" err="1" smtClean="0"/>
              <a:t>HeiSys</a:t>
            </a:r>
            <a:endParaRPr lang="en-GB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/>
            <a:r>
              <a:rPr lang="ru-RU" dirty="0"/>
              <a:t>Новая архитектура в </a:t>
            </a:r>
            <a:r>
              <a:rPr lang="ru-RU" dirty="0" smtClean="0"/>
              <a:t>портфолио HEITEC</a:t>
            </a:r>
            <a:r>
              <a:rPr lang="en-US" dirty="0" smtClean="0"/>
              <a:t>: </a:t>
            </a:r>
            <a:r>
              <a:rPr lang="ru-RU" dirty="0" smtClean="0"/>
              <a:t>компьютер </a:t>
            </a:r>
            <a:r>
              <a:rPr lang="ru-RU" dirty="0"/>
              <a:t>на </a:t>
            </a:r>
            <a:r>
              <a:rPr lang="ru-RU" dirty="0" smtClean="0"/>
              <a:t>модуле</a:t>
            </a:r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>
              <a:defRPr/>
            </a:pPr>
            <a:fld id="{F3CC140C-FC75-438E-89D5-07005EE7987E}" type="slidenum">
              <a:rPr lang="de-DE" smtClean="0"/>
              <a:pPr algn="ctr">
                <a:defRPr/>
              </a:pPr>
              <a:t>21</a:t>
            </a:fld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Картинки по запросу &quot;new icon&quot;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77" y="957795"/>
            <a:ext cx="896423" cy="5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4527" y="3817182"/>
            <a:ext cx="3702945" cy="19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7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hteck 17"/>
          <p:cNvSpPr>
            <a:spLocks noChangeArrowheads="1"/>
          </p:cNvSpPr>
          <p:nvPr/>
        </p:nvSpPr>
        <p:spPr bwMode="auto">
          <a:xfrm>
            <a:off x="3544888" y="1958975"/>
            <a:ext cx="5143500" cy="295275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GB" altLang="de-DE" dirty="0">
              <a:ea typeface="MS PGothic" pitchFamily="34" charset="-128"/>
            </a:endParaRPr>
          </a:p>
        </p:txBody>
      </p:sp>
      <p:sp>
        <p:nvSpPr>
          <p:cNvPr id="25" name="Rechteck 18"/>
          <p:cNvSpPr>
            <a:spLocks noChangeArrowheads="1"/>
          </p:cNvSpPr>
          <p:nvPr/>
        </p:nvSpPr>
        <p:spPr bwMode="auto">
          <a:xfrm>
            <a:off x="9047163" y="1958975"/>
            <a:ext cx="2698750" cy="29527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72000" tIns="72000" rIns="72000" bIns="72000" anchor="t"/>
          <a:lstStyle/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Передача как по кабелю, так и 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</a:rPr>
              <a:t>wireless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Простая модернизация</a:t>
            </a:r>
            <a:endParaRPr lang="en-US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Нет деградации характеристик </a:t>
            </a: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PSU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</a:rPr>
              <a:t/>
            </a:r>
            <a:b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</a:rPr>
            </a:br>
            <a:endParaRPr lang="en-US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Три версии в базе</a:t>
            </a: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:</a:t>
            </a: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100" dirty="0" smtClean="0">
                <a:solidFill>
                  <a:schemeClr val="bg1"/>
                </a:solidFill>
                <a:ea typeface="Calibri" panose="020F0502020204030204" pitchFamily="34" charset="0"/>
              </a:rPr>
              <a:t>SMARC</a:t>
            </a: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100" dirty="0" smtClean="0">
                <a:solidFill>
                  <a:schemeClr val="bg1"/>
                </a:solidFill>
                <a:ea typeface="Calibri" panose="020F0502020204030204" pitchFamily="34" charset="0"/>
              </a:rPr>
              <a:t>COM Express</a:t>
            </a: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100" dirty="0" smtClean="0">
                <a:solidFill>
                  <a:schemeClr val="bg1"/>
                </a:solidFill>
                <a:ea typeface="Calibri" panose="020F0502020204030204" pitchFamily="34" charset="0"/>
              </a:rPr>
              <a:t>COM Express</a:t>
            </a:r>
            <a:r>
              <a:rPr lang="ru-RU" sz="1100" dirty="0" smtClean="0">
                <a:solidFill>
                  <a:schemeClr val="bg1"/>
                </a:solidFill>
                <a:ea typeface="Calibri" panose="020F0502020204030204" pitchFamily="34" charset="0"/>
              </a:rPr>
              <a:t> + </a:t>
            </a:r>
            <a:r>
              <a:rPr lang="en-US" sz="1100" dirty="0" smtClean="0">
                <a:solidFill>
                  <a:schemeClr val="bg1"/>
                </a:solidFill>
                <a:ea typeface="Calibri" panose="020F0502020204030204" pitchFamily="34" charset="0"/>
              </a:rPr>
              <a:t>SMARC</a:t>
            </a:r>
            <a:endParaRPr lang="ru-RU" sz="11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sp>
        <p:nvSpPr>
          <p:cNvPr id="48132" name="Gleichschenkliges Dreieck 27"/>
          <p:cNvSpPr>
            <a:spLocks noChangeArrowheads="1"/>
          </p:cNvSpPr>
          <p:nvPr/>
        </p:nvSpPr>
        <p:spPr bwMode="auto">
          <a:xfrm rot="-5400000">
            <a:off x="7265193" y="3183732"/>
            <a:ext cx="2932113" cy="4826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Tx/>
              <a:buNone/>
            </a:pPr>
            <a:endParaRPr lang="en-GB" altLang="de-DE" dirty="0"/>
          </a:p>
        </p:txBody>
      </p:sp>
      <p:sp>
        <p:nvSpPr>
          <p:cNvPr id="48133" name="Gleichschenkliges Dreieck 26"/>
          <p:cNvSpPr>
            <a:spLocks noChangeArrowheads="1"/>
          </p:cNvSpPr>
          <p:nvPr/>
        </p:nvSpPr>
        <p:spPr bwMode="auto">
          <a:xfrm rot="5400000">
            <a:off x="2036762" y="3184526"/>
            <a:ext cx="2932113" cy="481012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Tx/>
              <a:buNone/>
            </a:pPr>
            <a:endParaRPr lang="en-GB" altLang="de-DE" dirty="0"/>
          </a:p>
        </p:txBody>
      </p:sp>
      <p:sp>
        <p:nvSpPr>
          <p:cNvPr id="30" name="Rechteck 18"/>
          <p:cNvSpPr>
            <a:spLocks noChangeArrowheads="1"/>
          </p:cNvSpPr>
          <p:nvPr/>
        </p:nvSpPr>
        <p:spPr bwMode="auto">
          <a:xfrm>
            <a:off x="515938" y="1958975"/>
            <a:ext cx="2676525" cy="29527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72000" tIns="72000" rIns="72000" bIns="72000" anchor="t"/>
          <a:lstStyle/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В жару и в холод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На </a:t>
            </a: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земле или на борту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Гибкое конфигурирование</a:t>
            </a:r>
            <a:endParaRPr lang="ru-RU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Малое энергопотребление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Широкий </a:t>
            </a: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диапазон входного напряжения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15938" y="1411288"/>
            <a:ext cx="11233150" cy="338137"/>
          </a:xfrm>
          <a:prstGeom prst="rect">
            <a:avLst/>
          </a:prstGeom>
          <a:solidFill>
            <a:srgbClr val="D9D9D9"/>
          </a:solidFill>
          <a:ln w="3175">
            <a:noFill/>
            <a:miter lim="800000"/>
            <a:headEnd type="none" w="sm" len="sm"/>
            <a:tailEnd type="none" w="sm" len="sm"/>
          </a:ln>
          <a:extLst/>
        </p:spPr>
        <p:txBody>
          <a:bodyPr lIns="72000" tIns="72000" rIns="72000" bIns="72000" anchor="ctr"/>
          <a:lstStyle/>
          <a:p>
            <a:pPr marL="180975" lvl="1" indent="-180975" algn="ctr">
              <a:buClr>
                <a:schemeClr val="dk1"/>
              </a:buClr>
              <a:buFont typeface="Wingdings"/>
              <a:buChar char="§"/>
              <a:defRPr/>
            </a:pPr>
            <a:endParaRPr lang="en-GB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15938" y="5105400"/>
            <a:ext cx="11233150" cy="338138"/>
          </a:xfrm>
          <a:prstGeom prst="rect">
            <a:avLst/>
          </a:prstGeom>
          <a:solidFill>
            <a:srgbClr val="D9D9D9"/>
          </a:solidFill>
          <a:ln w="3175">
            <a:noFill/>
            <a:miter lim="800000"/>
            <a:headEnd type="none" w="sm" len="sm"/>
            <a:tailEnd type="none" w="sm" len="sm"/>
          </a:ln>
          <a:extLst/>
        </p:spPr>
        <p:txBody>
          <a:bodyPr lIns="72000" tIns="72000" rIns="72000" bIns="72000" anchor="ctr"/>
          <a:lstStyle/>
          <a:p>
            <a:pPr algn="ctr">
              <a:defRPr/>
            </a:pPr>
            <a:endParaRPr lang="en-GB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48138" name="MIO_TEXTBOX_BODY"/>
          <p:cNvSpPr txBox="1">
            <a:spLocks/>
          </p:cNvSpPr>
          <p:nvPr/>
        </p:nvSpPr>
        <p:spPr bwMode="auto">
          <a:xfrm>
            <a:off x="515938" y="1411288"/>
            <a:ext cx="11229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marL="342900" indent="-3429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542925" indent="-180975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714375" indent="-17145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1715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6287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0859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5431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1" algn="ctr" eaLnBrk="1" hangingPunct="1">
              <a:buClr>
                <a:srgbClr val="000000"/>
              </a:buClr>
              <a:buFont typeface="Wingdings" pitchFamily="2" charset="2"/>
              <a:buNone/>
            </a:pPr>
            <a:r>
              <a:rPr lang="ru-RU" altLang="de-DE" sz="1800" b="1" dirty="0" smtClean="0"/>
              <a:t>Преимущества </a:t>
            </a:r>
            <a:r>
              <a:rPr lang="en-US" altLang="de-DE" sz="1800" b="1" dirty="0" err="1" smtClean="0"/>
              <a:t>HeiSys</a:t>
            </a:r>
            <a:endParaRPr lang="en-GB" altLang="de-DE" sz="1800" b="1" dirty="0"/>
          </a:p>
        </p:txBody>
      </p:sp>
      <p:sp>
        <p:nvSpPr>
          <p:cNvPr id="48139" name="MIO_TEXTBOX_BODY"/>
          <p:cNvSpPr txBox="1">
            <a:spLocks/>
          </p:cNvSpPr>
          <p:nvPr/>
        </p:nvSpPr>
        <p:spPr bwMode="auto">
          <a:xfrm>
            <a:off x="515938" y="5103813"/>
            <a:ext cx="11229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marL="342900" indent="-3429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542925" indent="-180975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714375" indent="-17145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1715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6287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0859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5431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1" algn="ctr" eaLnBrk="1" hangingPunct="1">
              <a:buClr>
                <a:srgbClr val="000000"/>
              </a:buClr>
              <a:buFont typeface="Wingdings" pitchFamily="2" charset="2"/>
              <a:buNone/>
            </a:pPr>
            <a:r>
              <a:rPr lang="ru-RU" altLang="de-DE" sz="1800" b="1" dirty="0" smtClean="0"/>
              <a:t>Защищенное масштабируемое решение!</a:t>
            </a:r>
            <a:endParaRPr lang="en-GB" altLang="de-DE" sz="1800" b="1" dirty="0"/>
          </a:p>
        </p:txBody>
      </p:sp>
      <p:sp>
        <p:nvSpPr>
          <p:cNvPr id="48141" name="Foliennummernplatzhalter 2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fld id="{67F19246-E51F-40B5-8390-A28F6E7B5918}" type="slidenum">
              <a:rPr lang="en-GB" altLang="de-DE" smtClean="0"/>
              <a:pPr algn="ctr" eaLnBrk="1" hangingPunct="1">
                <a:buFontTx/>
                <a:buNone/>
              </a:pPr>
              <a:t>22</a:t>
            </a:fld>
            <a:endParaRPr lang="en-GB" altLang="de-DE" dirty="0"/>
          </a:p>
        </p:txBody>
      </p:sp>
      <p:sp>
        <p:nvSpPr>
          <p:cNvPr id="48142" name="Title 2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altLang="de-DE" dirty="0"/>
              <a:t>Платформа </a:t>
            </a:r>
            <a:r>
              <a:rPr lang="en-US" altLang="de-DE" dirty="0" err="1"/>
              <a:t>HeiSys</a:t>
            </a:r>
            <a:endParaRPr lang="en-GB" altLang="de-DE" dirty="0"/>
          </a:p>
        </p:txBody>
      </p:sp>
      <p:sp>
        <p:nvSpPr>
          <p:cNvPr id="4814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/>
              <a:t>Описание</a:t>
            </a:r>
            <a:endParaRPr lang="en-GB" altLang="de-DE" dirty="0"/>
          </a:p>
        </p:txBody>
      </p:sp>
      <p:pic>
        <p:nvPicPr>
          <p:cNvPr id="20" name="Grafik 9">
            <a:extLst>
              <a:ext uri="{FF2B5EF4-FFF2-40B4-BE49-F238E27FC236}">
                <a16:creationId xmlns:a16="http://schemas.microsoft.com/office/drawing/2014/main" id="{5A7F7C77-E295-478D-8DCA-54999995BC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2394" y="1995401"/>
            <a:ext cx="622317" cy="321400"/>
          </a:xfrm>
          <a:prstGeom prst="rect">
            <a:avLst/>
          </a:prstGeom>
        </p:spPr>
      </p:pic>
      <p:pic>
        <p:nvPicPr>
          <p:cNvPr id="21" name="Grafik 10">
            <a:extLst>
              <a:ext uri="{FF2B5EF4-FFF2-40B4-BE49-F238E27FC236}">
                <a16:creationId xmlns:a16="http://schemas.microsoft.com/office/drawing/2014/main" id="{5DB54376-9E95-4DD1-9EE3-7ED659F753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2394" y="2395538"/>
            <a:ext cx="1000744" cy="31582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0330" y="4234045"/>
            <a:ext cx="778383" cy="570815"/>
          </a:xfrm>
          <a:prstGeom prst="rect">
            <a:avLst/>
          </a:prstGeom>
        </p:spPr>
      </p:pic>
      <p:sp>
        <p:nvSpPr>
          <p:cNvPr id="27" name="Нижний колонтитул 4"/>
          <p:cNvSpPr txBox="1">
            <a:spLocks/>
          </p:cNvSpPr>
          <p:nvPr/>
        </p:nvSpPr>
        <p:spPr>
          <a:xfrm>
            <a:off x="0" y="6527297"/>
            <a:ext cx="12192000" cy="2308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742394" y="4234045"/>
            <a:ext cx="1489510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14,4…154 </a:t>
            </a:r>
            <a:r>
              <a:rPr lang="ru-RU" sz="1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</a:t>
            </a:r>
            <a:r>
              <a:rPr lang="en-US" sz="1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DC</a:t>
            </a:r>
            <a:endParaRPr lang="ru-RU" sz="140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</a:t>
            </a:r>
            <a:r>
              <a:rPr lang="ru-RU" sz="12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</a:t>
            </a:r>
            <a:endParaRPr lang="ru-RU" sz="110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90…264 </a:t>
            </a:r>
            <a:r>
              <a:rPr lang="ru-RU" sz="1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</a:t>
            </a:r>
            <a:r>
              <a:rPr lang="en-US" sz="1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</a:t>
            </a:r>
            <a:endParaRPr lang="ru-RU" sz="1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3" name="Picture 4" descr="https://www.signage.dtri.com/products/images/icon/Fanless.pn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138" r="11267" b="10240"/>
          <a:stretch/>
        </p:blipFill>
        <p:spPr bwMode="auto">
          <a:xfrm>
            <a:off x="5396465" y="4234045"/>
            <a:ext cx="559304" cy="57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4123" y="1958975"/>
            <a:ext cx="3330696" cy="1956598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7063275" y="4234045"/>
            <a:ext cx="148099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400" dirty="0" smtClean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-40 </a:t>
            </a:r>
            <a:r>
              <a:rPr lang="en-US" sz="1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</a:t>
            </a:r>
            <a:r>
              <a:rPr lang="en-US" sz="1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+85°C</a:t>
            </a:r>
            <a:endParaRPr lang="ru-RU" sz="1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r"/>
            <a:endParaRPr lang="ru-RU" sz="12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r"/>
            <a:r>
              <a:rPr lang="en-US" sz="1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≤ 60</a:t>
            </a:r>
            <a:r>
              <a:rPr lang="ru-RU" sz="1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Вт</a:t>
            </a:r>
            <a:endParaRPr lang="ru-RU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742394" y="2927518"/>
            <a:ext cx="127348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 dirty="0" smtClean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MVB</a:t>
            </a:r>
          </a:p>
          <a:p>
            <a:r>
              <a:rPr lang="en-US" sz="1200" dirty="0" err="1" smtClean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Profibus</a:t>
            </a:r>
            <a:endParaRPr lang="en-US" sz="1200" dirty="0" smtClean="0">
              <a:ln w="0"/>
              <a:solidFill>
                <a:schemeClr val="accent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dirty="0" smtClean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CAN</a:t>
            </a:r>
          </a:p>
          <a:p>
            <a:r>
              <a:rPr lang="en-US" sz="1200" dirty="0" err="1" smtClean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EtherCat</a:t>
            </a:r>
            <a:endParaRPr lang="en-US" sz="1200" dirty="0" smtClean="0">
              <a:ln w="0"/>
              <a:solidFill>
                <a:schemeClr val="accent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1200" dirty="0" smtClean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RS232/422</a:t>
            </a:r>
            <a:endParaRPr lang="ru-RU" sz="1200" dirty="0">
              <a:ln w="0"/>
              <a:solidFill>
                <a:schemeClr val="accent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clrChange>
              <a:clrFrom>
                <a:srgbClr val="11B4F5"/>
              </a:clrFrom>
              <a:clrTo>
                <a:srgbClr val="11B4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5340" y="2083647"/>
            <a:ext cx="302695" cy="150274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7906281" y="2863048"/>
            <a:ext cx="294743" cy="279971"/>
            <a:chOff x="9484905" y="3353811"/>
            <a:chExt cx="725895" cy="689514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10"/>
            <a:srcRect l="33292" t="15979" r="3521" b="15979"/>
            <a:stretch/>
          </p:blipFill>
          <p:spPr>
            <a:xfrm>
              <a:off x="9484905" y="3755967"/>
              <a:ext cx="725895" cy="287358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58300" y="3353811"/>
              <a:ext cx="360040" cy="39580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8838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hteck 17"/>
          <p:cNvSpPr>
            <a:spLocks noChangeArrowheads="1"/>
          </p:cNvSpPr>
          <p:nvPr/>
        </p:nvSpPr>
        <p:spPr bwMode="auto">
          <a:xfrm>
            <a:off x="3544888" y="1958975"/>
            <a:ext cx="5143500" cy="295275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GB" altLang="de-DE" dirty="0">
              <a:ea typeface="MS PGothic" pitchFamily="34" charset="-128"/>
            </a:endParaRPr>
          </a:p>
        </p:txBody>
      </p:sp>
      <p:sp>
        <p:nvSpPr>
          <p:cNvPr id="25" name="Rechteck 18"/>
          <p:cNvSpPr>
            <a:spLocks noChangeArrowheads="1"/>
          </p:cNvSpPr>
          <p:nvPr/>
        </p:nvSpPr>
        <p:spPr bwMode="auto">
          <a:xfrm>
            <a:off x="9047163" y="1958975"/>
            <a:ext cx="2698750" cy="29527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72000" tIns="72000" rIns="72000" bIns="72000" anchor="t"/>
          <a:lstStyle/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Передача как по кабелю, так и 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</a:rPr>
              <a:t>wireless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Простая модернизация</a:t>
            </a:r>
            <a:endParaRPr lang="en-US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Нет деградации характеристик </a:t>
            </a: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PSU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</a:rPr>
              <a:t/>
            </a:r>
            <a:b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</a:rPr>
            </a:br>
            <a:endParaRPr lang="en-US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Три версии в базе</a:t>
            </a: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:</a:t>
            </a: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100" dirty="0" smtClean="0">
                <a:solidFill>
                  <a:schemeClr val="bg1"/>
                </a:solidFill>
                <a:ea typeface="Calibri" panose="020F0502020204030204" pitchFamily="34" charset="0"/>
              </a:rPr>
              <a:t>SMARC</a:t>
            </a: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100" dirty="0" smtClean="0">
                <a:solidFill>
                  <a:schemeClr val="bg1"/>
                </a:solidFill>
                <a:ea typeface="Calibri" panose="020F0502020204030204" pitchFamily="34" charset="0"/>
              </a:rPr>
              <a:t>COM Express</a:t>
            </a: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100" dirty="0" smtClean="0">
                <a:solidFill>
                  <a:schemeClr val="bg1"/>
                </a:solidFill>
                <a:ea typeface="Calibri" panose="020F0502020204030204" pitchFamily="34" charset="0"/>
              </a:rPr>
              <a:t>COM Express</a:t>
            </a:r>
            <a:r>
              <a:rPr lang="ru-RU" sz="1100" dirty="0" smtClean="0">
                <a:solidFill>
                  <a:schemeClr val="bg1"/>
                </a:solidFill>
                <a:ea typeface="Calibri" panose="020F0502020204030204" pitchFamily="34" charset="0"/>
              </a:rPr>
              <a:t> + </a:t>
            </a:r>
            <a:r>
              <a:rPr lang="en-US" sz="1100" dirty="0" smtClean="0">
                <a:solidFill>
                  <a:schemeClr val="bg1"/>
                </a:solidFill>
                <a:ea typeface="Calibri" panose="020F0502020204030204" pitchFamily="34" charset="0"/>
              </a:rPr>
              <a:t>SMARC</a:t>
            </a:r>
            <a:endParaRPr lang="ru-RU" sz="11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sp>
        <p:nvSpPr>
          <p:cNvPr id="48132" name="Gleichschenkliges Dreieck 27"/>
          <p:cNvSpPr>
            <a:spLocks noChangeArrowheads="1"/>
          </p:cNvSpPr>
          <p:nvPr/>
        </p:nvSpPr>
        <p:spPr bwMode="auto">
          <a:xfrm rot="-5400000">
            <a:off x="7265193" y="3183732"/>
            <a:ext cx="2932113" cy="4826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Tx/>
              <a:buNone/>
            </a:pPr>
            <a:endParaRPr lang="en-GB" altLang="de-DE" dirty="0"/>
          </a:p>
        </p:txBody>
      </p:sp>
      <p:sp>
        <p:nvSpPr>
          <p:cNvPr id="48133" name="Gleichschenkliges Dreieck 26"/>
          <p:cNvSpPr>
            <a:spLocks noChangeArrowheads="1"/>
          </p:cNvSpPr>
          <p:nvPr/>
        </p:nvSpPr>
        <p:spPr bwMode="auto">
          <a:xfrm rot="5400000">
            <a:off x="2036762" y="3184526"/>
            <a:ext cx="2932113" cy="481012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Tx/>
              <a:buNone/>
            </a:pPr>
            <a:endParaRPr lang="en-GB" altLang="de-DE" dirty="0"/>
          </a:p>
        </p:txBody>
      </p:sp>
      <p:sp>
        <p:nvSpPr>
          <p:cNvPr id="30" name="Rechteck 18"/>
          <p:cNvSpPr>
            <a:spLocks noChangeArrowheads="1"/>
          </p:cNvSpPr>
          <p:nvPr/>
        </p:nvSpPr>
        <p:spPr bwMode="auto">
          <a:xfrm>
            <a:off x="515938" y="1958975"/>
            <a:ext cx="2676525" cy="29527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72000" tIns="72000" rIns="72000" bIns="72000" anchor="t"/>
          <a:lstStyle/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В жару и в холод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На </a:t>
            </a: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земле или на борту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Гибкое конфигурирование</a:t>
            </a:r>
            <a:endParaRPr lang="ru-RU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Малое энергопотребление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Широкий </a:t>
            </a: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диапазон входного напряжения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15938" y="1411288"/>
            <a:ext cx="11233150" cy="338137"/>
          </a:xfrm>
          <a:prstGeom prst="rect">
            <a:avLst/>
          </a:prstGeom>
          <a:solidFill>
            <a:srgbClr val="D9D9D9"/>
          </a:solidFill>
          <a:ln w="3175">
            <a:noFill/>
            <a:miter lim="800000"/>
            <a:headEnd type="none" w="sm" len="sm"/>
            <a:tailEnd type="none" w="sm" len="sm"/>
          </a:ln>
          <a:extLst/>
        </p:spPr>
        <p:txBody>
          <a:bodyPr lIns="72000" tIns="72000" rIns="72000" bIns="72000" anchor="ctr"/>
          <a:lstStyle/>
          <a:p>
            <a:pPr marL="180975" lvl="1" indent="-180975" algn="ctr">
              <a:buClr>
                <a:schemeClr val="dk1"/>
              </a:buClr>
              <a:buFont typeface="Wingdings"/>
              <a:buChar char="§"/>
              <a:defRPr/>
            </a:pPr>
            <a:endParaRPr lang="en-GB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15938" y="5105400"/>
            <a:ext cx="11233150" cy="338138"/>
          </a:xfrm>
          <a:prstGeom prst="rect">
            <a:avLst/>
          </a:prstGeom>
          <a:solidFill>
            <a:srgbClr val="D9D9D9"/>
          </a:solidFill>
          <a:ln w="3175">
            <a:noFill/>
            <a:miter lim="800000"/>
            <a:headEnd type="none" w="sm" len="sm"/>
            <a:tailEnd type="none" w="sm" len="sm"/>
          </a:ln>
          <a:extLst/>
        </p:spPr>
        <p:txBody>
          <a:bodyPr lIns="72000" tIns="72000" rIns="72000" bIns="72000" anchor="ctr"/>
          <a:lstStyle/>
          <a:p>
            <a:pPr algn="ctr">
              <a:defRPr/>
            </a:pPr>
            <a:endParaRPr lang="en-GB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48138" name="MIO_TEXTBOX_BODY"/>
          <p:cNvSpPr txBox="1">
            <a:spLocks/>
          </p:cNvSpPr>
          <p:nvPr/>
        </p:nvSpPr>
        <p:spPr bwMode="auto">
          <a:xfrm>
            <a:off x="515938" y="1411288"/>
            <a:ext cx="11229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marL="342900" indent="-3429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542925" indent="-180975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714375" indent="-17145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1715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6287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0859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5431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1" algn="ctr" eaLnBrk="1" hangingPunct="1">
              <a:buClr>
                <a:srgbClr val="000000"/>
              </a:buClr>
              <a:buFont typeface="Wingdings" pitchFamily="2" charset="2"/>
              <a:buNone/>
            </a:pPr>
            <a:r>
              <a:rPr lang="ru-RU" altLang="de-DE" sz="1800" b="1" dirty="0" smtClean="0"/>
              <a:t>Преимущества </a:t>
            </a:r>
            <a:r>
              <a:rPr lang="en-US" altLang="de-DE" sz="1800" b="1" dirty="0" err="1" smtClean="0"/>
              <a:t>HeiSys</a:t>
            </a:r>
            <a:endParaRPr lang="en-GB" altLang="de-DE" sz="1800" b="1" dirty="0"/>
          </a:p>
        </p:txBody>
      </p:sp>
      <p:sp>
        <p:nvSpPr>
          <p:cNvPr id="48139" name="MIO_TEXTBOX_BODY"/>
          <p:cNvSpPr txBox="1">
            <a:spLocks/>
          </p:cNvSpPr>
          <p:nvPr/>
        </p:nvSpPr>
        <p:spPr bwMode="auto">
          <a:xfrm>
            <a:off x="515938" y="5103813"/>
            <a:ext cx="11229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marL="342900" indent="-3429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542925" indent="-180975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714375" indent="-17145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1715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6287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0859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5431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1" algn="ctr" eaLnBrk="1" hangingPunct="1">
              <a:buClr>
                <a:srgbClr val="000000"/>
              </a:buClr>
              <a:buFont typeface="Wingdings" pitchFamily="2" charset="2"/>
              <a:buNone/>
            </a:pPr>
            <a:r>
              <a:rPr lang="ru-RU" altLang="de-DE" sz="1800" b="1" dirty="0" smtClean="0"/>
              <a:t>Защищенное масштабируемое решение!</a:t>
            </a:r>
            <a:endParaRPr lang="en-GB" altLang="de-DE" sz="1800" b="1" dirty="0"/>
          </a:p>
        </p:txBody>
      </p:sp>
      <p:sp>
        <p:nvSpPr>
          <p:cNvPr id="48141" name="Foliennummernplatzhalter 2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fld id="{67F19246-E51F-40B5-8390-A28F6E7B5918}" type="slidenum">
              <a:rPr lang="en-GB" altLang="de-DE" smtClean="0"/>
              <a:pPr algn="ctr" eaLnBrk="1" hangingPunct="1">
                <a:buFontTx/>
                <a:buNone/>
              </a:pPr>
              <a:t>23</a:t>
            </a:fld>
            <a:endParaRPr lang="en-GB" altLang="de-DE" dirty="0"/>
          </a:p>
        </p:txBody>
      </p:sp>
      <p:sp>
        <p:nvSpPr>
          <p:cNvPr id="48142" name="Title 2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altLang="de-DE" dirty="0"/>
              <a:t>Платформа </a:t>
            </a:r>
            <a:r>
              <a:rPr lang="en-US" altLang="de-DE" dirty="0" err="1"/>
              <a:t>HeiSys</a:t>
            </a:r>
            <a:endParaRPr lang="en-GB" altLang="de-DE" dirty="0"/>
          </a:p>
        </p:txBody>
      </p:sp>
      <p:sp>
        <p:nvSpPr>
          <p:cNvPr id="4814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/>
              <a:t>Описание</a:t>
            </a:r>
            <a:endParaRPr lang="en-GB" altLang="de-DE" dirty="0"/>
          </a:p>
        </p:txBody>
      </p:sp>
      <p:sp>
        <p:nvSpPr>
          <p:cNvPr id="27" name="Нижний колонтитул 4"/>
          <p:cNvSpPr txBox="1">
            <a:spLocks/>
          </p:cNvSpPr>
          <p:nvPr/>
        </p:nvSpPr>
        <p:spPr>
          <a:xfrm>
            <a:off x="0" y="6527297"/>
            <a:ext cx="12192000" cy="2308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884805" y="2124273"/>
            <a:ext cx="4463663" cy="2622153"/>
            <a:chOff x="4934123" y="1958975"/>
            <a:chExt cx="3330696" cy="195659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4123" y="1958975"/>
              <a:ext cx="3330696" cy="1956598"/>
            </a:xfrm>
            <a:prstGeom prst="rect">
              <a:avLst/>
            </a:prstGeom>
          </p:spPr>
        </p:pic>
        <p:grpSp>
          <p:nvGrpSpPr>
            <p:cNvPr id="24" name="Группа 23"/>
            <p:cNvGrpSpPr/>
            <p:nvPr/>
          </p:nvGrpSpPr>
          <p:grpSpPr>
            <a:xfrm>
              <a:off x="7906281" y="2863048"/>
              <a:ext cx="294743" cy="279971"/>
              <a:chOff x="9484905" y="3353811"/>
              <a:chExt cx="725895" cy="689514"/>
            </a:xfrm>
          </p:grpSpPr>
          <p:pic>
            <p:nvPicPr>
              <p:cNvPr id="26" name="Рисунок 25"/>
              <p:cNvPicPr>
                <a:picLocks noChangeAspect="1"/>
              </p:cNvPicPr>
              <p:nvPr/>
            </p:nvPicPr>
            <p:blipFill rotWithShape="1">
              <a:blip r:embed="rId5"/>
              <a:srcRect l="33292" t="15979" r="3521" b="15979"/>
              <a:stretch/>
            </p:blipFill>
            <p:spPr>
              <a:xfrm>
                <a:off x="9484905" y="3755967"/>
                <a:ext cx="725895" cy="287358"/>
              </a:xfrm>
              <a:prstGeom prst="rect">
                <a:avLst/>
              </a:prstGeom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58300" y="3353811"/>
                <a:ext cx="360040" cy="395805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6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7969" t="34107" r="1664"/>
          <a:stretch/>
        </p:blipFill>
        <p:spPr>
          <a:xfrm>
            <a:off x="623392" y="1268760"/>
            <a:ext cx="11124107" cy="4681806"/>
          </a:xfrm>
          <a:prstGeom prst="rect">
            <a:avLst/>
          </a:prstGeom>
        </p:spPr>
      </p:pic>
      <p:sp>
        <p:nvSpPr>
          <p:cNvPr id="12295" name="Title 1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altLang="de-DE" dirty="0"/>
              <a:t>Платформа </a:t>
            </a:r>
            <a:r>
              <a:rPr lang="en-US" altLang="de-DE" dirty="0" err="1"/>
              <a:t>HeiSys</a:t>
            </a:r>
            <a:endParaRPr lang="en-GB" altLang="de-DE" dirty="0"/>
          </a:p>
        </p:txBody>
      </p:sp>
      <p:sp>
        <p:nvSpPr>
          <p:cNvPr id="1229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 smtClean="0"/>
              <a:t>Применение в железнодорожной отрасли</a:t>
            </a:r>
            <a:endParaRPr lang="en-GB"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24</a:t>
            </a:fld>
            <a:endParaRPr lang="en-GB" dirty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0" y="6527297"/>
            <a:ext cx="12192000" cy="230831"/>
          </a:xfr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9436" y="5667426"/>
            <a:ext cx="1095375" cy="571898"/>
          </a:xfrm>
          <a:prstGeom prst="rect">
            <a:avLst/>
          </a:prstGeom>
        </p:spPr>
      </p:pic>
      <p:sp>
        <p:nvSpPr>
          <p:cNvPr id="12" name="Rechteck 13">
            <a:extLst>
              <a:ext uri="{FF2B5EF4-FFF2-40B4-BE49-F238E27FC236}">
                <a16:creationId xmlns:a16="http://schemas.microsoft.com/office/drawing/2014/main" id="{18C0AE2E-86F6-400B-BD81-4481DBE38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5805066"/>
            <a:ext cx="9801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1600" dirty="0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*</a:t>
            </a:r>
            <a:r>
              <a:rPr lang="ru-RU" sz="16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ATP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, ATO, ATS - </a:t>
            </a:r>
            <a:r>
              <a:rPr lang="ru-RU" sz="1600" dirty="0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Автоматическая система защиты, </a:t>
            </a:r>
            <a:r>
              <a:rPr lang="ru-RU" sz="16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управления движением, </a:t>
            </a:r>
            <a:r>
              <a:rPr lang="ru-RU" sz="1600" dirty="0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остановки поезда</a:t>
            </a:r>
          </a:p>
          <a:p>
            <a:pPr>
              <a:buFont typeface="Webdings" pitchFamily="18" charset="2"/>
              <a:buChar char="4"/>
            </a:pPr>
            <a:endParaRPr lang="en-GB" altLang="de-DE" sz="1600" dirty="0">
              <a:sym typeface="Wingdings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90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hteck 17"/>
          <p:cNvSpPr>
            <a:spLocks noChangeArrowheads="1"/>
          </p:cNvSpPr>
          <p:nvPr/>
        </p:nvSpPr>
        <p:spPr bwMode="auto">
          <a:xfrm>
            <a:off x="3544887" y="1958975"/>
            <a:ext cx="8201025" cy="295275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 anchor="t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</a:rPr>
              <a:t>Рабочие </a:t>
            </a:r>
            <a:r>
              <a:rPr lang="ru-RU" sz="1600" dirty="0">
                <a:ea typeface="Calibri" panose="020F0502020204030204" pitchFamily="34" charset="0"/>
              </a:rPr>
              <a:t>температуры</a:t>
            </a:r>
            <a:r>
              <a:rPr lang="ru-RU" sz="1600" dirty="0" smtClean="0">
                <a:ea typeface="Calibri" panose="020F0502020204030204" pitchFamily="34" charset="0"/>
              </a:rPr>
              <a:t>:</a:t>
            </a:r>
            <a:r>
              <a:rPr lang="en-US" sz="1600" dirty="0" smtClean="0">
                <a:ea typeface="Calibri" panose="020F0502020204030204" pitchFamily="34" charset="0"/>
              </a:rPr>
              <a:t> </a:t>
            </a:r>
            <a:r>
              <a:rPr lang="en-US" sz="1600" dirty="0" smtClean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−40 </a:t>
            </a:r>
            <a:r>
              <a:rPr lang="en-US" sz="1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</a:t>
            </a: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+85°C</a:t>
            </a:r>
            <a:r>
              <a:rPr lang="ru-RU" sz="1600" dirty="0" smtClean="0">
                <a:ea typeface="Calibri" panose="020F0502020204030204" pitchFamily="34" charset="0"/>
              </a:rPr>
              <a:t>, </a:t>
            </a:r>
            <a:r>
              <a:rPr lang="ru-RU" sz="1600" dirty="0" err="1" smtClean="0">
                <a:ea typeface="Calibri" panose="020F0502020204030204" pitchFamily="34" charset="0"/>
              </a:rPr>
              <a:t>безвентиляторный</a:t>
            </a:r>
            <a:endParaRPr lang="ru-RU" sz="1600" dirty="0">
              <a:ea typeface="Calibri" panose="020F0502020204030204" pitchFamily="34" charset="0"/>
            </a:endParaRP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dirty="0">
              <a:ea typeface="Calibri" panose="020F0502020204030204" pitchFamily="34" charset="0"/>
            </a:endParaRP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</a:rPr>
              <a:t>Сертифицирован </a:t>
            </a:r>
            <a:r>
              <a:rPr lang="en-US" sz="1600" dirty="0" smtClean="0">
                <a:ea typeface="Calibri" panose="020F0502020204030204" pitchFamily="34" charset="0"/>
              </a:rPr>
              <a:t>EN </a:t>
            </a:r>
            <a:r>
              <a:rPr lang="en-US" sz="1600" dirty="0">
                <a:ea typeface="Calibri" panose="020F0502020204030204" pitchFamily="34" charset="0"/>
              </a:rPr>
              <a:t>50155, </a:t>
            </a:r>
            <a:r>
              <a:rPr lang="ru-RU" sz="1600" dirty="0" smtClean="0">
                <a:ea typeface="Calibri" panose="020F0502020204030204" pitchFamily="34" charset="0"/>
              </a:rPr>
              <a:t>испытания </a:t>
            </a:r>
            <a:r>
              <a:rPr lang="en-US" sz="1600" dirty="0" smtClean="0">
                <a:ea typeface="Calibri" panose="020F0502020204030204" pitchFamily="34" charset="0"/>
              </a:rPr>
              <a:t>EN 61373 </a:t>
            </a:r>
            <a:r>
              <a:rPr lang="ru-RU" sz="1600" dirty="0" smtClean="0">
                <a:ea typeface="Calibri" panose="020F0502020204030204" pitchFamily="34" charset="0"/>
              </a:rPr>
              <a:t>– ГОСТ 33787 (Ж</a:t>
            </a:r>
            <a:r>
              <a:rPr lang="en-US" sz="1600" dirty="0" smtClean="0">
                <a:ea typeface="Calibri" panose="020F0502020204030204" pitchFamily="34" charset="0"/>
              </a:rPr>
              <a:t>/</a:t>
            </a:r>
            <a:r>
              <a:rPr lang="ru-RU" sz="1600" dirty="0">
                <a:ea typeface="Calibri" panose="020F0502020204030204" pitchFamily="34" charset="0"/>
              </a:rPr>
              <a:t>Д</a:t>
            </a:r>
            <a:r>
              <a:rPr lang="ru-RU" sz="1600" dirty="0" smtClean="0">
                <a:ea typeface="Calibri" panose="020F0502020204030204" pitchFamily="34" charset="0"/>
              </a:rPr>
              <a:t> транспорт)</a:t>
            </a:r>
            <a:endParaRPr lang="ru-RU" sz="1600" dirty="0">
              <a:ea typeface="Calibri" panose="020F0502020204030204" pitchFamily="34" charset="0"/>
            </a:endParaRP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dirty="0">
              <a:ea typeface="Calibri" panose="020F0502020204030204" pitchFamily="34" charset="0"/>
            </a:endParaRP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</a:rPr>
              <a:t>Индивидуальная конфигурация под каждый проект, из </a:t>
            </a:r>
            <a:r>
              <a:rPr lang="ru-RU" sz="1600" dirty="0">
                <a:ea typeface="Calibri" panose="020F0502020204030204" pitchFamily="34" charset="0"/>
              </a:rPr>
              <a:t>готовых стандартных частей </a:t>
            </a:r>
            <a:r>
              <a:rPr lang="ru-RU" sz="1600" dirty="0" smtClean="0">
                <a:ea typeface="Calibri" panose="020F0502020204030204" pitchFamily="34" charset="0"/>
              </a:rPr>
              <a:t>(</a:t>
            </a:r>
            <a:r>
              <a:rPr lang="en-US" sz="1600" dirty="0" smtClean="0">
                <a:ea typeface="Calibri" panose="020F0502020204030204" pitchFamily="34" charset="0"/>
              </a:rPr>
              <a:t>building blocks</a:t>
            </a:r>
            <a:r>
              <a:rPr lang="ru-RU" sz="1600" dirty="0" smtClean="0">
                <a:ea typeface="Calibri" panose="020F0502020204030204" pitchFamily="34" charset="0"/>
              </a:rPr>
              <a:t>)</a:t>
            </a:r>
            <a:endParaRPr lang="en-US" sz="1600" dirty="0">
              <a:ea typeface="Calibri" panose="020F0502020204030204" pitchFamily="34" charset="0"/>
            </a:endParaRP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dirty="0">
              <a:ea typeface="Calibri" panose="020F0502020204030204" pitchFamily="34" charset="0"/>
            </a:endParaRP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≤ 60 </a:t>
            </a:r>
            <a:r>
              <a:rPr lang="ru-RU" sz="1600" dirty="0" smtClean="0">
                <a:ea typeface="Calibri" panose="020F0502020204030204" pitchFamily="34" charset="0"/>
              </a:rPr>
              <a:t>Вт</a:t>
            </a: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dirty="0">
              <a:ea typeface="Calibri" panose="020F0502020204030204" pitchFamily="34" charset="0"/>
            </a:endParaRP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dirty="0">
              <a:ea typeface="Calibri" panose="020F0502020204030204" pitchFamily="34" charset="0"/>
            </a:endParaRP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14,4…154 В </a:t>
            </a:r>
            <a:r>
              <a:rPr lang="ru-RU" sz="1600" dirty="0" smtClean="0">
                <a:ea typeface="Calibri" panose="020F0502020204030204" pitchFamily="34" charset="0"/>
              </a:rPr>
              <a:t>DC </a:t>
            </a:r>
            <a:br>
              <a:rPr lang="ru-RU" sz="1600" dirty="0" smtClean="0">
                <a:ea typeface="Calibri" panose="020F0502020204030204" pitchFamily="34" charset="0"/>
              </a:rPr>
            </a:br>
            <a:r>
              <a:rPr lang="ru-RU" sz="1600" dirty="0" smtClean="0">
                <a:ea typeface="Calibri" panose="020F0502020204030204" pitchFamily="34" charset="0"/>
              </a:rPr>
              <a:t>или 90…264 </a:t>
            </a:r>
            <a:r>
              <a:rPr lang="ru-RU" sz="1600" dirty="0">
                <a:ea typeface="Calibri" panose="020F0502020204030204" pitchFamily="34" charset="0"/>
              </a:rPr>
              <a:t>В AC</a:t>
            </a:r>
          </a:p>
        </p:txBody>
      </p:sp>
      <p:sp>
        <p:nvSpPr>
          <p:cNvPr id="48133" name="Gleichschenkliges Dreieck 26"/>
          <p:cNvSpPr>
            <a:spLocks noChangeArrowheads="1"/>
          </p:cNvSpPr>
          <p:nvPr/>
        </p:nvSpPr>
        <p:spPr bwMode="auto">
          <a:xfrm rot="5400000">
            <a:off x="2036762" y="3184526"/>
            <a:ext cx="2932113" cy="481012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Tx/>
              <a:buNone/>
            </a:pPr>
            <a:endParaRPr lang="en-GB" altLang="de-DE" dirty="0"/>
          </a:p>
        </p:txBody>
      </p:sp>
      <p:sp>
        <p:nvSpPr>
          <p:cNvPr id="30" name="Rechteck 18"/>
          <p:cNvSpPr>
            <a:spLocks noChangeArrowheads="1"/>
          </p:cNvSpPr>
          <p:nvPr/>
        </p:nvSpPr>
        <p:spPr bwMode="auto">
          <a:xfrm>
            <a:off x="515938" y="1958975"/>
            <a:ext cx="2676525" cy="29527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72000" tIns="72000" rIns="72000" bIns="72000" anchor="t"/>
          <a:lstStyle/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В жару и в холод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На </a:t>
            </a: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земле или на борту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Гибкое конфигурирование</a:t>
            </a:r>
            <a:endParaRPr lang="ru-RU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Малое энергопотребление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Широкий </a:t>
            </a: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диапазон входного напряжения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15938" y="1411288"/>
            <a:ext cx="11233150" cy="338137"/>
          </a:xfrm>
          <a:prstGeom prst="rect">
            <a:avLst/>
          </a:prstGeom>
          <a:solidFill>
            <a:srgbClr val="D9D9D9"/>
          </a:solidFill>
          <a:ln w="3175">
            <a:noFill/>
            <a:miter lim="800000"/>
            <a:headEnd type="none" w="sm" len="sm"/>
            <a:tailEnd type="none" w="sm" len="sm"/>
          </a:ln>
          <a:extLst/>
        </p:spPr>
        <p:txBody>
          <a:bodyPr lIns="72000" tIns="72000" rIns="72000" bIns="72000" anchor="ctr"/>
          <a:lstStyle/>
          <a:p>
            <a:pPr marL="180975" lvl="1" indent="-180975" algn="ctr">
              <a:buClr>
                <a:schemeClr val="dk1"/>
              </a:buClr>
              <a:buFont typeface="Wingdings"/>
              <a:buChar char="§"/>
              <a:defRPr/>
            </a:pPr>
            <a:endParaRPr lang="en-GB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15938" y="5105400"/>
            <a:ext cx="11233150" cy="338138"/>
          </a:xfrm>
          <a:prstGeom prst="rect">
            <a:avLst/>
          </a:prstGeom>
          <a:solidFill>
            <a:srgbClr val="D9D9D9"/>
          </a:solidFill>
          <a:ln w="3175">
            <a:noFill/>
            <a:miter lim="800000"/>
            <a:headEnd type="none" w="sm" len="sm"/>
            <a:tailEnd type="none" w="sm" len="sm"/>
          </a:ln>
          <a:extLst/>
        </p:spPr>
        <p:txBody>
          <a:bodyPr lIns="72000" tIns="72000" rIns="72000" bIns="72000" anchor="ctr"/>
          <a:lstStyle/>
          <a:p>
            <a:pPr algn="ctr">
              <a:defRPr/>
            </a:pPr>
            <a:endParaRPr lang="en-GB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48138" name="MIO_TEXTBOX_BODY"/>
          <p:cNvSpPr txBox="1">
            <a:spLocks/>
          </p:cNvSpPr>
          <p:nvPr/>
        </p:nvSpPr>
        <p:spPr bwMode="auto">
          <a:xfrm>
            <a:off x="515938" y="1411288"/>
            <a:ext cx="11229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marL="342900" indent="-3429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542925" indent="-180975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714375" indent="-17145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1715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6287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0859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5431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1" algn="ctr" eaLnBrk="1" hangingPunct="1">
              <a:buClr>
                <a:srgbClr val="000000"/>
              </a:buClr>
              <a:buFont typeface="Wingdings" pitchFamily="2" charset="2"/>
              <a:buNone/>
            </a:pPr>
            <a:r>
              <a:rPr lang="ru-RU" altLang="de-DE" sz="1800" b="1" dirty="0" smtClean="0"/>
              <a:t>Преимущества </a:t>
            </a:r>
            <a:r>
              <a:rPr lang="en-US" altLang="de-DE" sz="1800" b="1" dirty="0" err="1" smtClean="0"/>
              <a:t>HeiSys</a:t>
            </a:r>
            <a:r>
              <a:rPr lang="ru-RU" altLang="de-DE" sz="1800" b="1" dirty="0" smtClean="0"/>
              <a:t> (</a:t>
            </a:r>
            <a:r>
              <a:rPr lang="en-US" altLang="de-DE" sz="1800" b="1" dirty="0" smtClean="0"/>
              <a:t>I</a:t>
            </a:r>
            <a:r>
              <a:rPr lang="ru-RU" altLang="de-DE" sz="1800" b="1" dirty="0" smtClean="0"/>
              <a:t>)</a:t>
            </a:r>
            <a:endParaRPr lang="en-GB" altLang="de-DE" sz="1800" b="1" dirty="0"/>
          </a:p>
        </p:txBody>
      </p:sp>
      <p:sp>
        <p:nvSpPr>
          <p:cNvPr id="48139" name="MIO_TEXTBOX_BODY"/>
          <p:cNvSpPr txBox="1">
            <a:spLocks/>
          </p:cNvSpPr>
          <p:nvPr/>
        </p:nvSpPr>
        <p:spPr bwMode="auto">
          <a:xfrm>
            <a:off x="515938" y="5103813"/>
            <a:ext cx="11229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marL="342900" indent="-3429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542925" indent="-180975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714375" indent="-17145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1715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6287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0859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5431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1" algn="ctr" eaLnBrk="1" hangingPunct="1">
              <a:buClr>
                <a:srgbClr val="000000"/>
              </a:buClr>
              <a:buFont typeface="Wingdings" pitchFamily="2" charset="2"/>
              <a:buNone/>
            </a:pPr>
            <a:r>
              <a:rPr lang="ru-RU" altLang="de-DE" sz="1800" b="1" dirty="0" smtClean="0"/>
              <a:t>Защищенное масштабируемое решение!</a:t>
            </a:r>
            <a:endParaRPr lang="en-GB" altLang="de-DE" sz="1800" b="1" dirty="0"/>
          </a:p>
        </p:txBody>
      </p:sp>
      <p:sp>
        <p:nvSpPr>
          <p:cNvPr id="48141" name="Foliennummernplatzhalter 2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fld id="{67F19246-E51F-40B5-8390-A28F6E7B5918}" type="slidenum">
              <a:rPr lang="en-GB" altLang="de-DE" smtClean="0"/>
              <a:pPr algn="ctr" eaLnBrk="1" hangingPunct="1">
                <a:buFontTx/>
                <a:buNone/>
              </a:pPr>
              <a:t>25</a:t>
            </a:fld>
            <a:endParaRPr lang="en-GB" altLang="de-DE" dirty="0"/>
          </a:p>
        </p:txBody>
      </p:sp>
      <p:sp>
        <p:nvSpPr>
          <p:cNvPr id="48142" name="Title 2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altLang="de-DE" dirty="0"/>
              <a:t>Платформа </a:t>
            </a:r>
            <a:r>
              <a:rPr lang="en-US" altLang="de-DE" dirty="0" err="1"/>
              <a:t>HeiSys</a:t>
            </a:r>
            <a:endParaRPr lang="en-GB" altLang="de-DE" dirty="0"/>
          </a:p>
        </p:txBody>
      </p:sp>
      <p:sp>
        <p:nvSpPr>
          <p:cNvPr id="4814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/>
              <a:t>Описание</a:t>
            </a:r>
            <a:endParaRPr lang="en-GB" altLang="de-DE" dirty="0"/>
          </a:p>
        </p:txBody>
      </p:sp>
      <p:sp>
        <p:nvSpPr>
          <p:cNvPr id="27" name="Нижний колонтитул 4"/>
          <p:cNvSpPr txBox="1">
            <a:spLocks/>
          </p:cNvSpPr>
          <p:nvPr/>
        </p:nvSpPr>
        <p:spPr>
          <a:xfrm>
            <a:off x="0" y="6527297"/>
            <a:ext cx="12192000" cy="2308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17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hteck 17"/>
          <p:cNvSpPr>
            <a:spLocks noChangeArrowheads="1"/>
          </p:cNvSpPr>
          <p:nvPr/>
        </p:nvSpPr>
        <p:spPr bwMode="auto">
          <a:xfrm>
            <a:off x="3544887" y="1958975"/>
            <a:ext cx="8201025" cy="295275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 anchor="t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Поддержка существующих и </a:t>
            </a:r>
            <a:r>
              <a:rPr lang="ru-RU" sz="1600" i="1" dirty="0">
                <a:ea typeface="Calibri" panose="020F0502020204030204" pitchFamily="34" charset="0"/>
              </a:rPr>
              <a:t>будущих</a:t>
            </a:r>
            <a:r>
              <a:rPr lang="ru-RU" sz="1600" dirty="0">
                <a:ea typeface="Calibri" panose="020F0502020204030204" pitchFamily="34" charset="0"/>
              </a:rPr>
              <a:t> стандартов беспроводной </a:t>
            </a:r>
            <a:r>
              <a:rPr lang="ru-RU" sz="1600" dirty="0" smtClean="0">
                <a:ea typeface="Calibri" panose="020F0502020204030204" pitchFamily="34" charset="0"/>
              </a:rPr>
              <a:t>передачи:</a:t>
            </a:r>
            <a:br>
              <a:rPr lang="ru-RU" sz="1600" dirty="0" smtClean="0">
                <a:ea typeface="Calibri" panose="020F0502020204030204" pitchFamily="34" charset="0"/>
              </a:rPr>
            </a:br>
            <a:r>
              <a:rPr lang="ru-RU" sz="1600" dirty="0">
                <a:ea typeface="Calibri" panose="020F0502020204030204" pitchFamily="34" charset="0"/>
              </a:rPr>
              <a:t>2G – 5G, WLAN, </a:t>
            </a:r>
            <a:r>
              <a:rPr lang="ru-RU" sz="1600" dirty="0" smtClean="0">
                <a:ea typeface="Calibri" panose="020F0502020204030204" pitchFamily="34" charset="0"/>
              </a:rPr>
              <a:t>LPWA</a:t>
            </a:r>
            <a:r>
              <a:rPr lang="en-US" sz="1600" dirty="0" smtClean="0">
                <a:ea typeface="Calibri" panose="020F0502020204030204" pitchFamily="34" charset="0"/>
              </a:rPr>
              <a:t>N</a:t>
            </a:r>
            <a:r>
              <a:rPr lang="ru-RU" sz="1600" dirty="0" smtClean="0">
                <a:ea typeface="Calibri" panose="020F0502020204030204" pitchFamily="34" charset="0"/>
              </a:rPr>
              <a:t>, </a:t>
            </a:r>
            <a:r>
              <a:rPr lang="ru-RU" sz="1600" dirty="0" err="1">
                <a:ea typeface="Calibri" panose="020F0502020204030204" pitchFamily="34" charset="0"/>
              </a:rPr>
              <a:t>LoRa</a:t>
            </a:r>
            <a:r>
              <a:rPr lang="ru-RU" sz="1600" dirty="0">
                <a:ea typeface="Calibri" panose="020F0502020204030204" pitchFamily="34" charset="0"/>
              </a:rPr>
              <a:t>, NB-</a:t>
            </a:r>
            <a:r>
              <a:rPr lang="ru-RU" sz="1600" dirty="0" err="1">
                <a:ea typeface="Calibri" panose="020F0502020204030204" pitchFamily="34" charset="0"/>
              </a:rPr>
              <a:t>IoT</a:t>
            </a:r>
            <a:r>
              <a:rPr lang="ru-RU" sz="1600" dirty="0">
                <a:ea typeface="Calibri" panose="020F0502020204030204" pitchFamily="34" charset="0"/>
              </a:rPr>
              <a:t>, </a:t>
            </a:r>
            <a:r>
              <a:rPr lang="en-US" sz="1600" dirty="0" err="1" smtClean="0">
                <a:ea typeface="Calibri" panose="020F0502020204030204" pitchFamily="34" charset="0"/>
              </a:rPr>
              <a:t>Sigfox</a:t>
            </a:r>
            <a:r>
              <a:rPr lang="en-US" sz="1600" dirty="0" smtClean="0">
                <a:ea typeface="Calibri" panose="020F0502020204030204" pitchFamily="34" charset="0"/>
              </a:rPr>
              <a:t>, </a:t>
            </a:r>
            <a:r>
              <a:rPr lang="ru-RU" sz="1600" dirty="0" err="1" smtClean="0">
                <a:ea typeface="Calibri" panose="020F0502020204030204" pitchFamily="34" charset="0"/>
              </a:rPr>
              <a:t>Wifi</a:t>
            </a:r>
            <a:r>
              <a:rPr lang="ru-RU" sz="1600" dirty="0">
                <a:ea typeface="Calibri" panose="020F0502020204030204" pitchFamily="34" charset="0"/>
              </a:rPr>
              <a:t>, </a:t>
            </a:r>
            <a:r>
              <a:rPr lang="ru-RU" sz="1600" dirty="0" err="1">
                <a:ea typeface="Calibri" panose="020F0502020204030204" pitchFamily="34" charset="0"/>
              </a:rPr>
              <a:t>Bluetooth</a:t>
            </a:r>
            <a:r>
              <a:rPr lang="ru-RU" sz="1600" dirty="0">
                <a:ea typeface="Calibri" panose="020F0502020204030204" pitchFamily="34" charset="0"/>
              </a:rPr>
              <a:t>, GPS / </a:t>
            </a:r>
            <a:r>
              <a:rPr lang="ru-RU" sz="1600" dirty="0" smtClean="0">
                <a:ea typeface="Calibri" panose="020F0502020204030204" pitchFamily="34" charset="0"/>
              </a:rPr>
              <a:t>ГЛОНАСС…</a:t>
            </a:r>
            <a:endParaRPr lang="ru-RU" sz="1600" dirty="0">
              <a:ea typeface="Calibri" panose="020F0502020204030204" pitchFamily="34" charset="0"/>
            </a:endParaRP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dirty="0">
              <a:ea typeface="Calibri" panose="020F0502020204030204" pitchFamily="34" charset="0"/>
            </a:endParaRP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</a:rPr>
              <a:t>Замена лишь необходимых </a:t>
            </a:r>
            <a:r>
              <a:rPr lang="ru-RU" sz="1600" i="1" dirty="0" smtClean="0">
                <a:ea typeface="Calibri" panose="020F0502020204030204" pitchFamily="34" charset="0"/>
              </a:rPr>
              <a:t>частей</a:t>
            </a:r>
            <a:r>
              <a:rPr lang="ru-RU" sz="1600" dirty="0" smtClean="0">
                <a:ea typeface="Calibri" panose="020F0502020204030204" pitchFamily="34" charset="0"/>
              </a:rPr>
              <a:t> системы. Просто и экономично.</a:t>
            </a:r>
            <a:endParaRPr lang="ru-RU" sz="1600" dirty="0">
              <a:ea typeface="Calibri" panose="020F0502020204030204" pitchFamily="34" charset="0"/>
            </a:endParaRP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dirty="0" smtClean="0">
              <a:ea typeface="Calibri" panose="020F0502020204030204" pitchFamily="34" charset="0"/>
            </a:endParaRP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dirty="0" smtClean="0">
              <a:ea typeface="Calibri" panose="020F0502020204030204" pitchFamily="34" charset="0"/>
            </a:endParaRP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</a:rPr>
              <a:t>Каждая версия в базе конфигурируется дополнительно, что позволяет выстроить оптимальное решение под задачи проекта:</a:t>
            </a:r>
          </a:p>
          <a:p>
            <a:pPr marL="542925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sz="1400" dirty="0" smtClean="0">
                <a:ea typeface="Calibri" panose="020F0502020204030204" pitchFamily="34" charset="0"/>
              </a:rPr>
              <a:t>Производительность</a:t>
            </a:r>
          </a:p>
          <a:p>
            <a:pPr marL="542925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sz="1400" dirty="0" smtClean="0">
                <a:ea typeface="Calibri" panose="020F0502020204030204" pitchFamily="34" charset="0"/>
              </a:rPr>
              <a:t>Типы и </a:t>
            </a:r>
            <a:r>
              <a:rPr lang="ru-RU" sz="1400" dirty="0">
                <a:ea typeface="Calibri" panose="020F0502020204030204" pitchFamily="34" charset="0"/>
              </a:rPr>
              <a:t>н</a:t>
            </a:r>
            <a:r>
              <a:rPr lang="ru-RU" sz="1400" dirty="0" smtClean="0">
                <a:ea typeface="Calibri" panose="020F0502020204030204" pitchFamily="34" charset="0"/>
              </a:rPr>
              <a:t>абор модулей</a:t>
            </a:r>
          </a:p>
          <a:p>
            <a:pPr marL="542925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sz="1400" dirty="0" smtClean="0">
                <a:ea typeface="Calibri" panose="020F0502020204030204" pitchFamily="34" charset="0"/>
              </a:rPr>
              <a:t>Интерфейсы, порты</a:t>
            </a:r>
          </a:p>
          <a:p>
            <a:pPr marL="542925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sz="1400" dirty="0" smtClean="0">
                <a:ea typeface="Calibri" panose="020F0502020204030204" pitchFamily="34" charset="0"/>
              </a:rPr>
              <a:t>Тип питания и др.</a:t>
            </a:r>
          </a:p>
          <a:p>
            <a:pPr marL="180975"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dirty="0" smtClean="0">
              <a:ea typeface="Calibri" panose="020F0502020204030204" pitchFamily="34" charset="0"/>
            </a:endParaRPr>
          </a:p>
        </p:txBody>
      </p:sp>
      <p:sp>
        <p:nvSpPr>
          <p:cNvPr id="48133" name="Gleichschenkliges Dreieck 26"/>
          <p:cNvSpPr>
            <a:spLocks noChangeArrowheads="1"/>
          </p:cNvSpPr>
          <p:nvPr/>
        </p:nvSpPr>
        <p:spPr bwMode="auto">
          <a:xfrm rot="5400000">
            <a:off x="2036762" y="3184526"/>
            <a:ext cx="2932113" cy="481012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Tx/>
              <a:buNone/>
            </a:pPr>
            <a:endParaRPr lang="en-GB" altLang="de-DE" dirty="0"/>
          </a:p>
        </p:txBody>
      </p:sp>
      <p:sp>
        <p:nvSpPr>
          <p:cNvPr id="30" name="Rechteck 18"/>
          <p:cNvSpPr>
            <a:spLocks noChangeArrowheads="1"/>
          </p:cNvSpPr>
          <p:nvPr/>
        </p:nvSpPr>
        <p:spPr bwMode="auto">
          <a:xfrm>
            <a:off x="515938" y="1958975"/>
            <a:ext cx="2676525" cy="29527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72000" tIns="72000" rIns="72000" bIns="72000" anchor="t"/>
          <a:lstStyle/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Передача как по кабелю, так и </a:t>
            </a:r>
            <a:r>
              <a:rPr lang="en-US" sz="1600" b="1" dirty="0">
                <a:solidFill>
                  <a:schemeClr val="bg1"/>
                </a:solidFill>
                <a:ea typeface="Calibri" panose="020F0502020204030204" pitchFamily="34" charset="0"/>
              </a:rPr>
              <a:t>wireless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Простая модернизация</a:t>
            </a:r>
            <a:endParaRPr lang="en-US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Три </a:t>
            </a: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версии в базе</a:t>
            </a: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:</a:t>
            </a:r>
            <a:endParaRPr lang="en-US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</a:rPr>
              <a:t>SMARC</a:t>
            </a: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</a:rPr>
              <a:t>COM Express</a:t>
            </a: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100" dirty="0" smtClean="0">
                <a:solidFill>
                  <a:schemeClr val="bg1"/>
                </a:solidFill>
                <a:ea typeface="Calibri" panose="020F0502020204030204" pitchFamily="34" charset="0"/>
              </a:rPr>
              <a:t>COM Express + </a:t>
            </a:r>
            <a:r>
              <a:rPr lang="en-US" sz="1100" dirty="0">
                <a:solidFill>
                  <a:schemeClr val="bg1"/>
                </a:solidFill>
                <a:ea typeface="Calibri" panose="020F0502020204030204" pitchFamily="34" charset="0"/>
              </a:rPr>
              <a:t>SMARC</a:t>
            </a:r>
            <a:endParaRPr lang="ru-RU" sz="11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Нет </a:t>
            </a: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</a:rPr>
              <a:t>деградации характеристик </a:t>
            </a:r>
            <a:r>
              <a:rPr lang="en-US" sz="16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PSU</a:t>
            </a:r>
            <a:endParaRPr lang="ru-RU" sz="16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15938" y="1411288"/>
            <a:ext cx="11233150" cy="338137"/>
          </a:xfrm>
          <a:prstGeom prst="rect">
            <a:avLst/>
          </a:prstGeom>
          <a:solidFill>
            <a:srgbClr val="D9D9D9"/>
          </a:solidFill>
          <a:ln w="3175">
            <a:noFill/>
            <a:miter lim="800000"/>
            <a:headEnd type="none" w="sm" len="sm"/>
            <a:tailEnd type="none" w="sm" len="sm"/>
          </a:ln>
          <a:extLst/>
        </p:spPr>
        <p:txBody>
          <a:bodyPr lIns="72000" tIns="72000" rIns="72000" bIns="72000" anchor="ctr"/>
          <a:lstStyle/>
          <a:p>
            <a:pPr marL="180975" lvl="1" indent="-180975" algn="ctr">
              <a:buClr>
                <a:schemeClr val="dk1"/>
              </a:buClr>
              <a:buFont typeface="Wingdings"/>
              <a:buChar char="§"/>
              <a:defRPr/>
            </a:pPr>
            <a:endParaRPr lang="en-GB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15938" y="5105400"/>
            <a:ext cx="11233150" cy="338138"/>
          </a:xfrm>
          <a:prstGeom prst="rect">
            <a:avLst/>
          </a:prstGeom>
          <a:solidFill>
            <a:srgbClr val="D9D9D9"/>
          </a:solidFill>
          <a:ln w="3175">
            <a:noFill/>
            <a:miter lim="800000"/>
            <a:headEnd type="none" w="sm" len="sm"/>
            <a:tailEnd type="none" w="sm" len="sm"/>
          </a:ln>
          <a:extLst/>
        </p:spPr>
        <p:txBody>
          <a:bodyPr lIns="72000" tIns="72000" rIns="72000" bIns="72000" anchor="ctr"/>
          <a:lstStyle/>
          <a:p>
            <a:pPr algn="ctr">
              <a:defRPr/>
            </a:pPr>
            <a:endParaRPr lang="en-GB" b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48138" name="MIO_TEXTBOX_BODY"/>
          <p:cNvSpPr txBox="1">
            <a:spLocks/>
          </p:cNvSpPr>
          <p:nvPr/>
        </p:nvSpPr>
        <p:spPr bwMode="auto">
          <a:xfrm>
            <a:off x="515938" y="1411288"/>
            <a:ext cx="11229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marL="342900" indent="-3429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542925" indent="-180975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714375" indent="-17145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1715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6287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0859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5431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1" algn="ctr" eaLnBrk="1" hangingPunct="1">
              <a:buClr>
                <a:srgbClr val="000000"/>
              </a:buClr>
              <a:buFont typeface="Wingdings" pitchFamily="2" charset="2"/>
              <a:buNone/>
            </a:pPr>
            <a:r>
              <a:rPr lang="ru-RU" altLang="de-DE" sz="1800" b="1" dirty="0" smtClean="0"/>
              <a:t>Преимущества </a:t>
            </a:r>
            <a:r>
              <a:rPr lang="en-US" altLang="de-DE" sz="1800" b="1" dirty="0" err="1" smtClean="0"/>
              <a:t>HeiSys</a:t>
            </a:r>
            <a:r>
              <a:rPr lang="ru-RU" altLang="de-DE" sz="1800" b="1" dirty="0" smtClean="0"/>
              <a:t> (</a:t>
            </a:r>
            <a:r>
              <a:rPr lang="en-US" altLang="de-DE" sz="1800" b="1" dirty="0" smtClean="0"/>
              <a:t>II</a:t>
            </a:r>
            <a:r>
              <a:rPr lang="ru-RU" altLang="de-DE" sz="1800" b="1" dirty="0" smtClean="0"/>
              <a:t>)</a:t>
            </a:r>
            <a:endParaRPr lang="en-GB" altLang="de-DE" sz="1800" b="1" dirty="0"/>
          </a:p>
        </p:txBody>
      </p:sp>
      <p:sp>
        <p:nvSpPr>
          <p:cNvPr id="48139" name="MIO_TEXTBOX_BODY"/>
          <p:cNvSpPr txBox="1">
            <a:spLocks/>
          </p:cNvSpPr>
          <p:nvPr/>
        </p:nvSpPr>
        <p:spPr bwMode="auto">
          <a:xfrm>
            <a:off x="515938" y="5103813"/>
            <a:ext cx="11229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marL="342900" indent="-3429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542925" indent="-180975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714375" indent="-17145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1715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6287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0859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5431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1" algn="ctr" eaLnBrk="1" hangingPunct="1">
              <a:buClr>
                <a:srgbClr val="000000"/>
              </a:buClr>
              <a:buFont typeface="Wingdings" pitchFamily="2" charset="2"/>
              <a:buNone/>
            </a:pPr>
            <a:r>
              <a:rPr lang="ru-RU" altLang="de-DE" sz="1800" b="1" dirty="0" smtClean="0"/>
              <a:t>Защищенное масштабируемое решение!</a:t>
            </a:r>
            <a:endParaRPr lang="en-GB" altLang="de-DE" sz="1800" b="1" dirty="0"/>
          </a:p>
        </p:txBody>
      </p:sp>
      <p:sp>
        <p:nvSpPr>
          <p:cNvPr id="48141" name="Foliennummernplatzhalter 2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fld id="{67F19246-E51F-40B5-8390-A28F6E7B5918}" type="slidenum">
              <a:rPr lang="en-GB" altLang="de-DE" smtClean="0"/>
              <a:pPr algn="ctr" eaLnBrk="1" hangingPunct="1">
                <a:buFontTx/>
                <a:buNone/>
              </a:pPr>
              <a:t>26</a:t>
            </a:fld>
            <a:endParaRPr lang="en-GB" altLang="de-DE" dirty="0"/>
          </a:p>
        </p:txBody>
      </p:sp>
      <p:sp>
        <p:nvSpPr>
          <p:cNvPr id="48142" name="Title 2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altLang="de-DE" dirty="0"/>
              <a:t>Платформа </a:t>
            </a:r>
            <a:r>
              <a:rPr lang="en-US" altLang="de-DE" dirty="0" err="1"/>
              <a:t>HeiSys</a:t>
            </a:r>
            <a:endParaRPr lang="en-GB" altLang="de-DE" dirty="0"/>
          </a:p>
        </p:txBody>
      </p:sp>
      <p:sp>
        <p:nvSpPr>
          <p:cNvPr id="4814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/>
              <a:t>Описание</a:t>
            </a:r>
            <a:endParaRPr lang="en-GB" altLang="de-DE" dirty="0"/>
          </a:p>
        </p:txBody>
      </p:sp>
      <p:sp>
        <p:nvSpPr>
          <p:cNvPr id="27" name="Нижний колонтитул 4"/>
          <p:cNvSpPr txBox="1">
            <a:spLocks/>
          </p:cNvSpPr>
          <p:nvPr/>
        </p:nvSpPr>
        <p:spPr>
          <a:xfrm>
            <a:off x="0" y="6527297"/>
            <a:ext cx="12192000" cy="2308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517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itle 1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altLang="de-DE" dirty="0"/>
              <a:t>Системные платформы</a:t>
            </a:r>
            <a:endParaRPr lang="en-GB" altLang="de-DE" dirty="0"/>
          </a:p>
        </p:txBody>
      </p:sp>
      <p:sp>
        <p:nvSpPr>
          <p:cNvPr id="1229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/>
              <a:t>Новые продукты</a:t>
            </a:r>
            <a:endParaRPr lang="en-GB"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27</a:t>
            </a:fld>
            <a:endParaRPr lang="en-GB" dirty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0" y="6527297"/>
            <a:ext cx="12192000" cy="230831"/>
          </a:xfr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7" b="8449"/>
          <a:stretch/>
        </p:blipFill>
        <p:spPr>
          <a:xfrm>
            <a:off x="519113" y="277671"/>
            <a:ext cx="9753351" cy="57403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6012706" y="5625884"/>
            <a:ext cx="4283783" cy="42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72000" tIns="72000" rIns="72000" bIns="72000" rtlCol="0" anchor="ctr">
            <a:spAutoFit/>
          </a:bodyPr>
          <a:lstStyle/>
          <a:p>
            <a:pPr algn="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</a:pPr>
            <a:r>
              <a:rPr lang="en-US" sz="1800" b="1" i="0" u="none" baseline="0" dirty="0" err="1" smtClean="0">
                <a:solidFill>
                  <a:schemeClr val="bg1"/>
                </a:solidFill>
                <a:latin typeface="Arial"/>
                <a:ea typeface="ＭＳ Ｐゴシック" charset="-128"/>
                <a:cs typeface="Arial" charset="0"/>
              </a:rPr>
              <a:t>HeiSys</a:t>
            </a:r>
            <a:r>
              <a:rPr lang="en-US" sz="1800" b="1" i="0" u="none" baseline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 charset="0"/>
              </a:rPr>
              <a:t>: </a:t>
            </a:r>
            <a:r>
              <a:rPr lang="ru-RU" sz="1800" b="1" i="0" u="none" baseline="0" dirty="0" smtClean="0">
                <a:solidFill>
                  <a:schemeClr val="bg1"/>
                </a:solidFill>
                <a:latin typeface="Arial"/>
                <a:ea typeface="ＭＳ Ｐゴシック" charset="-128"/>
                <a:cs typeface="Arial" charset="0"/>
              </a:rPr>
              <a:t>Уникальная плата-носитель</a:t>
            </a:r>
          </a:p>
        </p:txBody>
      </p:sp>
      <p:sp>
        <p:nvSpPr>
          <p:cNvPr id="8" name="Rechteck 13">
            <a:extLst>
              <a:ext uri="{FF2B5EF4-FFF2-40B4-BE49-F238E27FC236}">
                <a16:creationId xmlns:a16="http://schemas.microsoft.com/office/drawing/2014/main" id="{18C0AE2E-86F6-400B-BD81-4481DBE38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5625884"/>
            <a:ext cx="9801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de-DE" sz="1600" dirty="0" smtClean="0">
                <a:solidFill>
                  <a:schemeClr val="bg1"/>
                </a:solidFill>
                <a:sym typeface="Wingdings" pitchFamily="2" charset="2"/>
              </a:rPr>
              <a:t>* На изображении не окончательная версия</a:t>
            </a:r>
            <a:endParaRPr lang="en-GB" altLang="de-DE" sz="1600" dirty="0">
              <a:solidFill>
                <a:schemeClr val="bg1"/>
              </a:solidFill>
              <a:sym typeface="Wingdings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84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"/>
          <p:cNvSpPr>
            <a:spLocks noChangeArrowheads="1"/>
          </p:cNvSpPr>
          <p:nvPr/>
        </p:nvSpPr>
        <p:spPr bwMode="auto">
          <a:xfrm>
            <a:off x="515938" y="1751013"/>
            <a:ext cx="11233150" cy="3790446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177800" indent="-1778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en-GB" altLang="de-DE" sz="16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5938" y="1411288"/>
            <a:ext cx="11233150" cy="339725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marL="900113" indent="-900113" algn="ctr" eaLnBrk="0" hangingPunct="0"/>
            <a:r>
              <a:rPr lang="en-US" sz="1800" b="1" dirty="0" err="1" smtClean="0">
                <a:solidFill>
                  <a:schemeClr val="bg1"/>
                </a:solidFill>
                <a:ea typeface="Calibri" panose="020F0502020204030204" pitchFamily="34" charset="0"/>
              </a:rPr>
              <a:t>HeiSys</a:t>
            </a:r>
            <a:r>
              <a:rPr lang="en-US" sz="18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ru-RU" sz="18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плата-носитель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2295" name="Title 1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altLang="de-DE" dirty="0" smtClean="0"/>
              <a:t>Платформа </a:t>
            </a:r>
            <a:r>
              <a:rPr lang="en-US" altLang="de-DE" dirty="0" err="1" smtClean="0"/>
              <a:t>HeiSys</a:t>
            </a:r>
            <a:endParaRPr lang="en-GB" altLang="de-DE" dirty="0"/>
          </a:p>
        </p:txBody>
      </p:sp>
      <p:sp>
        <p:nvSpPr>
          <p:cNvPr id="1229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 smtClean="0"/>
              <a:t>Плата-носитель</a:t>
            </a:r>
            <a:endParaRPr lang="en-GB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15938" y="1751013"/>
            <a:ext cx="8532390" cy="379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spcAft>
                <a:spcPts val="0"/>
              </a:spcAft>
            </a:pPr>
            <a:r>
              <a:rPr lang="ru-RU" sz="1600" b="1" dirty="0" smtClean="0">
                <a:ea typeface="Calibri" panose="020F0502020204030204" pitchFamily="34" charset="0"/>
              </a:rPr>
              <a:t>Уникальная плата-носитель </a:t>
            </a:r>
            <a:r>
              <a:rPr lang="en-US" sz="1600" b="1" dirty="0" err="1" smtClean="0">
                <a:ea typeface="Calibri" panose="020F0502020204030204" pitchFamily="34" charset="0"/>
              </a:rPr>
              <a:t>HeiSys</a:t>
            </a:r>
            <a:endParaRPr lang="en-US" sz="1600" b="1" dirty="0" smtClean="0"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endParaRPr lang="en-US" sz="1600" b="1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</a:rPr>
              <a:t>На рынке доступны платы</a:t>
            </a:r>
            <a:r>
              <a:rPr lang="en-US" sz="1600" dirty="0" smtClean="0">
                <a:ea typeface="Calibri" panose="020F0502020204030204" pitchFamily="34" charset="0"/>
              </a:rPr>
              <a:t>-</a:t>
            </a:r>
            <a:r>
              <a:rPr lang="ru-RU" sz="1600" dirty="0" smtClean="0">
                <a:ea typeface="Calibri" panose="020F0502020204030204" pitchFamily="34" charset="0"/>
              </a:rPr>
              <a:t>носители: </a:t>
            </a:r>
            <a:r>
              <a:rPr lang="ru-RU" sz="1600" b="1" i="1" dirty="0" smtClean="0">
                <a:ea typeface="Calibri" panose="020F0502020204030204" pitchFamily="34" charset="0"/>
              </a:rPr>
              <a:t>либо</a:t>
            </a:r>
            <a:r>
              <a:rPr lang="ru-RU" sz="1600" dirty="0" smtClean="0">
                <a:ea typeface="Calibri" panose="020F0502020204030204" pitchFamily="34" charset="0"/>
              </a:rPr>
              <a:t> для </a:t>
            </a:r>
            <a:r>
              <a:rPr lang="en-US" sz="1600" dirty="0" smtClean="0">
                <a:ea typeface="Calibri" panose="020F0502020204030204" pitchFamily="34" charset="0"/>
              </a:rPr>
              <a:t>COM Express </a:t>
            </a:r>
            <a:r>
              <a:rPr lang="ru-RU" sz="1600" b="1" i="1" dirty="0" smtClean="0">
                <a:ea typeface="Calibri" panose="020F0502020204030204" pitchFamily="34" charset="0"/>
              </a:rPr>
              <a:t>либо</a:t>
            </a:r>
            <a:r>
              <a:rPr lang="ru-RU" sz="1600" dirty="0" smtClean="0">
                <a:ea typeface="Calibri" panose="020F0502020204030204" pitchFamily="34" charset="0"/>
              </a:rPr>
              <a:t> для </a:t>
            </a:r>
            <a:r>
              <a:rPr lang="en-US" sz="1600" dirty="0" smtClean="0">
                <a:ea typeface="Calibri" panose="020F0502020204030204" pitchFamily="34" charset="0"/>
              </a:rPr>
              <a:t>SMARC</a:t>
            </a:r>
            <a:r>
              <a:rPr lang="ru-RU" sz="1600" dirty="0" smtClean="0">
                <a:ea typeface="Calibri" panose="020F0502020204030204" pitchFamily="34" charset="0"/>
              </a:rPr>
              <a:t>…</a:t>
            </a:r>
            <a:endParaRPr lang="en-US" sz="1600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</a:rPr>
              <a:t>Компания </a:t>
            </a:r>
            <a:r>
              <a:rPr lang="en-US" sz="1600" dirty="0" smtClean="0">
                <a:ea typeface="Calibri" panose="020F0502020204030204" pitchFamily="34" charset="0"/>
              </a:rPr>
              <a:t>HEITEC </a:t>
            </a:r>
            <a:r>
              <a:rPr lang="ru-RU" sz="1600" dirty="0" smtClean="0">
                <a:ea typeface="Calibri" panose="020F0502020204030204" pitchFamily="34" charset="0"/>
              </a:rPr>
              <a:t>разработала уникальную плату-носитель, с возможностью размещения </a:t>
            </a:r>
            <a:r>
              <a:rPr lang="ru-RU" sz="1600" b="1" i="1" dirty="0" smtClean="0">
                <a:ea typeface="Calibri" panose="020F0502020204030204" pitchFamily="34" charset="0"/>
              </a:rPr>
              <a:t>и</a:t>
            </a:r>
            <a:r>
              <a:rPr lang="ru-RU" sz="1600" dirty="0" smtClean="0">
                <a:ea typeface="Calibri" panose="020F0502020204030204" pitchFamily="34" charset="0"/>
              </a:rPr>
              <a:t> </a:t>
            </a:r>
            <a:r>
              <a:rPr lang="en-US" sz="1600" dirty="0" smtClean="0">
                <a:ea typeface="Calibri" panose="020F0502020204030204" pitchFamily="34" charset="0"/>
              </a:rPr>
              <a:t>COM </a:t>
            </a:r>
            <a:r>
              <a:rPr lang="en-US" sz="1600" dirty="0">
                <a:ea typeface="Calibri" panose="020F0502020204030204" pitchFamily="34" charset="0"/>
              </a:rPr>
              <a:t>Express </a:t>
            </a:r>
            <a:r>
              <a:rPr lang="ru-RU" sz="1600" b="1" i="1" dirty="0" smtClean="0">
                <a:ea typeface="Calibri" panose="020F0502020204030204" pitchFamily="34" charset="0"/>
              </a:rPr>
              <a:t>и</a:t>
            </a:r>
            <a:r>
              <a:rPr lang="ru-RU" sz="1600" dirty="0" smtClean="0">
                <a:ea typeface="Calibri" panose="020F0502020204030204" pitchFamily="34" charset="0"/>
              </a:rPr>
              <a:t> </a:t>
            </a:r>
            <a:r>
              <a:rPr lang="en-US" sz="1600" dirty="0" smtClean="0">
                <a:ea typeface="Calibri" panose="020F0502020204030204" pitchFamily="34" charset="0"/>
              </a:rPr>
              <a:t>SMARC</a:t>
            </a:r>
            <a:endParaRPr lang="ru-RU" sz="1600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dirty="0">
              <a:ea typeface="Calibri" panose="020F0502020204030204" pitchFamily="34" charset="0"/>
            </a:endParaRPr>
          </a:p>
          <a:p>
            <a:pPr marL="285750" lvl="0" indent="-285750"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ru-RU" sz="1600" b="1" dirty="0" smtClean="0">
                <a:ea typeface="Calibri" panose="020F0502020204030204" pitchFamily="34" charset="0"/>
              </a:rPr>
              <a:t>Расширенные возможности</a:t>
            </a:r>
            <a:r>
              <a:rPr lang="en-US" sz="1600" b="1" dirty="0">
                <a:ea typeface="Calibri" panose="020F0502020204030204" pitchFamily="34" charset="0"/>
              </a:rPr>
              <a:t/>
            </a:r>
            <a:br>
              <a:rPr lang="en-US" sz="1600" b="1" dirty="0">
                <a:ea typeface="Calibri" panose="020F0502020204030204" pitchFamily="34" charset="0"/>
              </a:rPr>
            </a:br>
            <a:r>
              <a:rPr lang="en-US" sz="1600" b="1" dirty="0" smtClean="0">
                <a:ea typeface="Calibri" panose="020F0502020204030204" pitchFamily="34" charset="0"/>
              </a:rPr>
              <a:t>Host </a:t>
            </a:r>
            <a:r>
              <a:rPr lang="en-US" sz="1600" b="1" dirty="0" err="1" smtClean="0">
                <a:ea typeface="Calibri" panose="020F0502020204030204" pitchFamily="34" charset="0"/>
              </a:rPr>
              <a:t>COMe</a:t>
            </a:r>
            <a:r>
              <a:rPr lang="en-US" sz="1600" b="1" dirty="0" smtClean="0">
                <a:ea typeface="Calibri" panose="020F0502020204030204" pitchFamily="34" charset="0"/>
              </a:rPr>
              <a:t> </a:t>
            </a:r>
            <a:r>
              <a:rPr lang="en-US" sz="1600" b="1" dirty="0" smtClean="0">
                <a:ea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en-US" sz="1600" b="1" dirty="0" smtClean="0">
                <a:ea typeface="Calibri" panose="020F0502020204030204" pitchFamily="34" charset="0"/>
              </a:rPr>
              <a:t>Client SMARC</a:t>
            </a:r>
            <a:endParaRPr lang="ru-RU" sz="1600" b="1" dirty="0" smtClean="0">
              <a:ea typeface="Calibri" panose="020F0502020204030204" pitchFamily="34" charset="0"/>
            </a:endParaRPr>
          </a:p>
          <a:p>
            <a:pPr marL="266700" lvl="1"/>
            <a:r>
              <a:rPr lang="ru-RU" sz="1600" dirty="0"/>
              <a:t>Гибкость, модульность </a:t>
            </a:r>
            <a:r>
              <a:rPr lang="ru-RU" sz="1600" dirty="0" smtClean="0"/>
              <a:t>интерфейсов </a:t>
            </a:r>
            <a:r>
              <a:rPr lang="en-US" sz="1600" dirty="0"/>
              <a:t>I/O’s</a:t>
            </a:r>
            <a:endParaRPr lang="ru-RU" sz="1600" dirty="0"/>
          </a:p>
          <a:p>
            <a:pPr marL="266700" lvl="1"/>
            <a:r>
              <a:rPr lang="ru-RU" sz="1600" dirty="0" smtClean="0"/>
              <a:t>Многопроцессорная обработка</a:t>
            </a:r>
            <a:endParaRPr lang="ru-RU" sz="1600" dirty="0"/>
          </a:p>
          <a:p>
            <a:pPr marL="266700" lvl="1"/>
            <a:r>
              <a:rPr lang="ru-RU" sz="1600" dirty="0"/>
              <a:t>Приложения искусственного интеллекта</a:t>
            </a:r>
          </a:p>
          <a:p>
            <a:pPr marL="266700" indent="180975">
              <a:spcAft>
                <a:spcPts val="0"/>
              </a:spcAft>
            </a:pPr>
            <a:endParaRPr lang="ru-RU" sz="1600" b="1" dirty="0">
              <a:solidFill>
                <a:schemeClr val="accent3"/>
              </a:solidFill>
              <a:ea typeface="Calibri" panose="020F0502020204030204" pitchFamily="34" charset="0"/>
            </a:endParaRPr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28</a:t>
            </a:fld>
            <a:endParaRPr lang="en-GB" dirty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0" y="6527297"/>
            <a:ext cx="12192000" cy="230831"/>
          </a:xfr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Grafik 8" descr="Ein Bild, das Elektronik, Schaltkreis enthält.&#10;&#10;Automatisch generierte Beschreibung">
            <a:extLst>
              <a:ext uri="{FF2B5EF4-FFF2-40B4-BE49-F238E27FC236}">
                <a16:creationId xmlns:a16="http://schemas.microsoft.com/office/drawing/2014/main" id="{937DCF9D-0B3E-4410-8CF6-6AAEFA983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47" y="3098194"/>
            <a:ext cx="3744416" cy="2701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869" y="2437845"/>
            <a:ext cx="1742054" cy="1403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654715" y="1781126"/>
            <a:ext cx="1956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Впервые в </a:t>
            </a:r>
          </a:p>
          <a:p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одном устройстве: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dirty="0"/>
              <a:t>Платформа </a:t>
            </a:r>
            <a:r>
              <a:rPr lang="en-US" altLang="de-DE" dirty="0" err="1"/>
              <a:t>HeiSys</a:t>
            </a:r>
            <a:endParaRPr lang="en-GB" altLang="de-DE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Опции</a:t>
            </a:r>
            <a:r>
              <a:rPr lang="en-US" dirty="0"/>
              <a:t> </a:t>
            </a:r>
            <a:r>
              <a:rPr lang="ru-RU" dirty="0"/>
              <a:t>конфигурирования</a:t>
            </a:r>
            <a:endParaRPr lang="en-GB" dirty="0"/>
          </a:p>
        </p:txBody>
      </p:sp>
      <p:sp>
        <p:nvSpPr>
          <p:cNvPr id="7172" name="Rechteck 1"/>
          <p:cNvSpPr>
            <a:spLocks noChangeArrowheads="1"/>
          </p:cNvSpPr>
          <p:nvPr/>
        </p:nvSpPr>
        <p:spPr bwMode="auto">
          <a:xfrm>
            <a:off x="515938" y="1752600"/>
            <a:ext cx="5472112" cy="4046564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177800" indent="-1778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en-GB" altLang="de-DE" sz="1600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15938" y="1411288"/>
            <a:ext cx="5472112" cy="339725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marL="900113" indent="-900113" algn="ctr" eaLnBrk="0" hangingPunct="0">
              <a:defRPr/>
            </a:pPr>
            <a:r>
              <a:rPr lang="ru-RU" sz="1800" b="1" dirty="0">
                <a:solidFill>
                  <a:schemeClr val="bg1"/>
                </a:solidFill>
              </a:rPr>
              <a:t>Опции </a:t>
            </a:r>
            <a:r>
              <a:rPr lang="en-US" sz="1800" b="1" dirty="0" err="1" smtClean="0">
                <a:solidFill>
                  <a:schemeClr val="bg1"/>
                </a:solidFill>
              </a:rPr>
              <a:t>HeiSys</a:t>
            </a:r>
            <a:r>
              <a:rPr lang="ru-RU" sz="1800" b="1" dirty="0" smtClean="0">
                <a:solidFill>
                  <a:schemeClr val="bg1"/>
                </a:solidFill>
              </a:rPr>
              <a:t> (</a:t>
            </a:r>
            <a:r>
              <a:rPr lang="en-US" sz="1800" b="1" dirty="0" smtClean="0">
                <a:solidFill>
                  <a:schemeClr val="bg1"/>
                </a:solidFill>
              </a:rPr>
              <a:t>I</a:t>
            </a:r>
            <a:r>
              <a:rPr lang="ru-RU" sz="1800" b="1" dirty="0" smtClean="0">
                <a:solidFill>
                  <a:schemeClr val="bg1"/>
                </a:solidFill>
              </a:rPr>
              <a:t>)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7178" name="Rectangle 3"/>
          <p:cNvSpPr txBox="1">
            <a:spLocks noChangeArrowheads="1"/>
          </p:cNvSpPr>
          <p:nvPr/>
        </p:nvSpPr>
        <p:spPr bwMode="auto">
          <a:xfrm>
            <a:off x="515938" y="1751013"/>
            <a:ext cx="5472112" cy="404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Конформное покрытие платы-носителя, модулей (лак, влагостойкость)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600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Модификация до </a:t>
            </a:r>
            <a:r>
              <a:rPr lang="en-US" sz="1600" dirty="0" smtClean="0">
                <a:ea typeface="Calibri" panose="020F0502020204030204" pitchFamily="34" charset="0"/>
              </a:rPr>
              <a:t>IP55</a:t>
            </a:r>
            <a:r>
              <a:rPr lang="ru-RU" sz="1600" dirty="0" smtClean="0">
                <a:ea typeface="Calibri" panose="020F0502020204030204" pitchFamily="34" charset="0"/>
              </a:rPr>
              <a:t> (по умолчанию </a:t>
            </a:r>
            <a:r>
              <a:rPr lang="en-US" sz="1600" dirty="0" smtClean="0">
                <a:ea typeface="Calibri" panose="020F0502020204030204" pitchFamily="34" charset="0"/>
              </a:rPr>
              <a:t>IP40</a:t>
            </a:r>
            <a:r>
              <a:rPr lang="ru-RU" sz="1600" dirty="0" smtClean="0">
                <a:ea typeface="Calibri" panose="020F0502020204030204" pitchFamily="34" charset="0"/>
              </a:rPr>
              <a:t>)</a:t>
            </a:r>
            <a:endParaRPr lang="ru-RU" sz="1600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600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Встроенная корзина для накопителей 2</a:t>
            </a:r>
            <a:r>
              <a:rPr lang="en-US" sz="1600" dirty="0">
                <a:ea typeface="Calibri" panose="020F0502020204030204" pitchFamily="34" charset="0"/>
              </a:rPr>
              <a:t>x </a:t>
            </a:r>
            <a:r>
              <a:rPr lang="ru-RU" sz="1600" dirty="0">
                <a:ea typeface="Calibri" panose="020F0502020204030204" pitchFamily="34" charset="0"/>
              </a:rPr>
              <a:t>2,5"</a:t>
            </a:r>
            <a:r>
              <a:rPr lang="en-US" sz="1600" dirty="0">
                <a:ea typeface="Calibri" panose="020F0502020204030204" pitchFamily="34" charset="0"/>
              </a:rPr>
              <a:t> SATA</a:t>
            </a:r>
            <a:endParaRPr lang="ru-RU" sz="1600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dirty="0"/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Варианты питания </a:t>
            </a:r>
            <a:r>
              <a:rPr lang="en-US" sz="1600" dirty="0">
                <a:ea typeface="Calibri" panose="020F0502020204030204" pitchFamily="34" charset="0"/>
              </a:rPr>
              <a:t>AC</a:t>
            </a:r>
            <a:r>
              <a:rPr lang="ru-RU" sz="1600" dirty="0">
                <a:ea typeface="Calibri" panose="020F0502020204030204" pitchFamily="34" charset="0"/>
              </a:rPr>
              <a:t> или </a:t>
            </a:r>
            <a:r>
              <a:rPr lang="en-US" sz="1600" dirty="0">
                <a:ea typeface="Calibri" panose="020F0502020204030204" pitchFamily="34" charset="0"/>
              </a:rPr>
              <a:t>DC</a:t>
            </a:r>
            <a:r>
              <a:rPr lang="ru-RU" sz="1600" dirty="0">
                <a:ea typeface="Calibri" panose="020F0502020204030204" pitchFamily="34" charset="0"/>
              </a:rPr>
              <a:t>, широкий диапазон</a:t>
            </a: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600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Без ОС, либо </a:t>
            </a:r>
            <a:r>
              <a:rPr lang="ru-RU" sz="1600" dirty="0" err="1">
                <a:ea typeface="Calibri" panose="020F0502020204030204" pitchFamily="34" charset="0"/>
              </a:rPr>
              <a:t>Window</a:t>
            </a:r>
            <a:r>
              <a:rPr lang="en-US" sz="1600" dirty="0">
                <a:ea typeface="Calibri" panose="020F0502020204030204" pitchFamily="34" charset="0"/>
              </a:rPr>
              <a:t>s </a:t>
            </a:r>
            <a:r>
              <a:rPr lang="ru-RU" sz="1600" dirty="0">
                <a:ea typeface="Calibri" panose="020F0502020204030204" pitchFamily="34" charset="0"/>
              </a:rPr>
              <a:t>10 / </a:t>
            </a:r>
            <a:r>
              <a:rPr lang="ru-RU" sz="1600" dirty="0" err="1">
                <a:ea typeface="Calibri" panose="020F0502020204030204" pitchFamily="34" charset="0"/>
              </a:rPr>
              <a:t>IoT</a:t>
            </a:r>
            <a:r>
              <a:rPr lang="ru-RU" sz="1600" dirty="0">
                <a:ea typeface="Calibri" panose="020F0502020204030204" pitchFamily="34" charset="0"/>
              </a:rPr>
              <a:t> </a:t>
            </a:r>
            <a:r>
              <a:rPr lang="ru-RU" sz="1600" dirty="0" smtClean="0">
                <a:ea typeface="Calibri" panose="020F0502020204030204" pitchFamily="34" charset="0"/>
              </a:rPr>
              <a:t>или </a:t>
            </a:r>
            <a:r>
              <a:rPr lang="ru-RU" sz="1600" dirty="0" err="1">
                <a:ea typeface="Calibri" panose="020F0502020204030204" pitchFamily="34" charset="0"/>
              </a:rPr>
              <a:t>Linux</a:t>
            </a:r>
            <a:r>
              <a:rPr lang="en-US" sz="1600" dirty="0">
                <a:ea typeface="Calibri" panose="020F0502020204030204" pitchFamily="34" charset="0"/>
              </a:rPr>
              <a:t/>
            </a:r>
            <a:br>
              <a:rPr lang="en-US" sz="1600" dirty="0">
                <a:ea typeface="Calibri" panose="020F0502020204030204" pitchFamily="34" charset="0"/>
              </a:rPr>
            </a:br>
            <a:endParaRPr lang="ru-RU" sz="1600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ea typeface="Calibri" panose="020F0502020204030204" pitchFamily="34" charset="0"/>
              </a:rPr>
              <a:t>Размещение на монтажной панели, либо в </a:t>
            </a:r>
            <a:r>
              <a:rPr lang="en-US" sz="1600" dirty="0">
                <a:ea typeface="Calibri" panose="020F0502020204030204" pitchFamily="34" charset="0"/>
              </a:rPr>
              <a:t>19</a:t>
            </a:r>
            <a:r>
              <a:rPr lang="ru-RU" sz="1600" dirty="0">
                <a:ea typeface="Calibri" panose="020F0502020204030204" pitchFamily="34" charset="0"/>
              </a:rPr>
              <a:t>"</a:t>
            </a:r>
            <a:r>
              <a:rPr lang="en-US" sz="1600" dirty="0">
                <a:ea typeface="Calibri" panose="020F0502020204030204" pitchFamily="34" charset="0"/>
              </a:rPr>
              <a:t> (2U)</a:t>
            </a:r>
            <a:endParaRPr lang="ru-RU" sz="1600" dirty="0">
              <a:ea typeface="Calibri" panose="020F0502020204030204" pitchFamily="34" charset="0"/>
            </a:endParaRPr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29</a:t>
            </a:fld>
            <a:endParaRPr lang="en-GB" dirty="0"/>
          </a:p>
        </p:txBody>
      </p:sp>
      <p:sp>
        <p:nvSpPr>
          <p:cNvPr id="13" name="Нижний колонтитул 4"/>
          <p:cNvSpPr txBox="1">
            <a:spLocks/>
          </p:cNvSpPr>
          <p:nvPr/>
        </p:nvSpPr>
        <p:spPr>
          <a:xfrm>
            <a:off x="0" y="6527297"/>
            <a:ext cx="12192000" cy="2308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710" y="1384623"/>
            <a:ext cx="5796609" cy="11518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814" y="2685764"/>
            <a:ext cx="5777930" cy="1126945"/>
          </a:xfrm>
          <a:prstGeom prst="rect">
            <a:avLst/>
          </a:prstGeom>
        </p:spPr>
      </p:pic>
      <p:pic>
        <p:nvPicPr>
          <p:cNvPr id="16" name="Picture 2" descr="Icy Dock MB992SK-B — 2 жестких диска в 3,5&quot; отсеке - Ferralab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05" y="4053485"/>
            <a:ext cx="1892981" cy="179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3">
            <a:extLst>
              <a:ext uri="{FF2B5EF4-FFF2-40B4-BE49-F238E27FC236}">
                <a16:creationId xmlns:a16="http://schemas.microsoft.com/office/drawing/2014/main" id="{18C0AE2E-86F6-400B-BD81-4481DBE38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5805066"/>
            <a:ext cx="9801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de-DE" sz="1600" dirty="0" smtClean="0">
                <a:sym typeface="Wingdings" pitchFamily="2" charset="2"/>
              </a:rPr>
              <a:t>* На изображении не окончательная версия</a:t>
            </a:r>
            <a:endParaRPr lang="en-GB" altLang="de-DE" sz="1600" dirty="0">
              <a:sym typeface="Wingdings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10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>
              <a:defRPr/>
            </a:pPr>
            <a:fld id="{F3CC140C-FC75-438E-89D5-07005EE7987E}" type="slidenum">
              <a:rPr lang="de-DE" smtClean="0"/>
              <a:pPr algn="ctr">
                <a:defRPr/>
              </a:pPr>
              <a:t>3</a:t>
            </a:fld>
            <a:endParaRPr lang="de-DE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ru-RU" dirty="0"/>
              <a:t>О </a:t>
            </a:r>
            <a:r>
              <a:rPr lang="ru-RU" dirty="0" smtClean="0"/>
              <a:t>портфолио </a:t>
            </a:r>
            <a:r>
              <a:rPr lang="en-US" dirty="0" smtClean="0"/>
              <a:t>HEITEC</a:t>
            </a:r>
            <a:endParaRPr lang="ru-RU" dirty="0" smtClean="0"/>
          </a:p>
          <a:p>
            <a:pPr indent="0"/>
            <a:endParaRPr lang="ru-RU" dirty="0" smtClean="0"/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ru-RU" dirty="0" smtClean="0"/>
              <a:t>Обзор продукции:</a:t>
            </a:r>
            <a:endParaRPr lang="ru-RU" dirty="0"/>
          </a:p>
          <a:p>
            <a:pPr lvl="2">
              <a:lnSpc>
                <a:spcPct val="150000"/>
              </a:lnSpc>
            </a:pPr>
            <a:r>
              <a:rPr lang="ru-RU" dirty="0"/>
              <a:t>1</a:t>
            </a:r>
            <a:r>
              <a:rPr lang="en-US" dirty="0"/>
              <a:t>9” </a:t>
            </a:r>
            <a:r>
              <a:rPr lang="ru-RU" dirty="0" err="1" smtClean="0"/>
              <a:t>крейты</a:t>
            </a:r>
            <a:endParaRPr lang="ru-RU" dirty="0" smtClean="0"/>
          </a:p>
          <a:p>
            <a:pPr lvl="2">
              <a:lnSpc>
                <a:spcPct val="150000"/>
              </a:lnSpc>
            </a:pPr>
            <a:r>
              <a:rPr lang="ru-RU" dirty="0" smtClean="0"/>
              <a:t>Системные, приборные корпуса</a:t>
            </a:r>
          </a:p>
          <a:p>
            <a:pPr lvl="2">
              <a:lnSpc>
                <a:spcPct val="150000"/>
              </a:lnSpc>
            </a:pPr>
            <a:r>
              <a:rPr lang="ru-RU" dirty="0" smtClean="0"/>
              <a:t>Электронные платформы:</a:t>
            </a:r>
          </a:p>
          <a:p>
            <a:pPr lvl="3">
              <a:lnSpc>
                <a:spcPct val="150000"/>
              </a:lnSpc>
            </a:pPr>
            <a:r>
              <a:rPr lang="ru-RU" dirty="0" smtClean="0"/>
              <a:t>Шинные </a:t>
            </a:r>
            <a:r>
              <a:rPr lang="ru-RU" dirty="0"/>
              <a:t>системы (</a:t>
            </a:r>
            <a:r>
              <a:rPr lang="en-US" dirty="0"/>
              <a:t>VME, </a:t>
            </a:r>
            <a:r>
              <a:rPr lang="en-US" dirty="0" err="1"/>
              <a:t>cPCI</a:t>
            </a:r>
            <a:r>
              <a:rPr lang="en-US" dirty="0"/>
              <a:t>, </a:t>
            </a:r>
            <a:r>
              <a:rPr lang="ru-RU" dirty="0" smtClean="0"/>
              <a:t>и др.)</a:t>
            </a:r>
            <a:endParaRPr lang="en-US" dirty="0"/>
          </a:p>
          <a:p>
            <a:pPr lvl="3">
              <a:lnSpc>
                <a:spcPct val="150000"/>
              </a:lnSpc>
            </a:pPr>
            <a:r>
              <a:rPr lang="en-US" dirty="0" err="1"/>
              <a:t>HeiSys</a:t>
            </a:r>
            <a:r>
              <a:rPr lang="ru-RU" dirty="0"/>
              <a:t> </a:t>
            </a:r>
            <a:r>
              <a:rPr lang="ru-RU" dirty="0" smtClean="0"/>
              <a:t>на</a:t>
            </a:r>
            <a:r>
              <a:rPr lang="en-US" dirty="0" smtClean="0"/>
              <a:t> </a:t>
            </a:r>
            <a:r>
              <a:rPr lang="ru-RU" dirty="0" smtClean="0"/>
              <a:t>базе </a:t>
            </a:r>
            <a:r>
              <a:rPr lang="en-US" dirty="0" smtClean="0"/>
              <a:t>COM Express, SMARC</a:t>
            </a:r>
          </a:p>
          <a:p>
            <a:pPr marL="361950" lvl="3" indent="0">
              <a:buNone/>
            </a:pPr>
            <a:endParaRPr lang="ru-RU" dirty="0"/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ru-RU" dirty="0"/>
              <a:t>Примеры </a:t>
            </a:r>
            <a:r>
              <a:rPr lang="ru-RU" dirty="0" smtClean="0"/>
              <a:t>проектов</a:t>
            </a:r>
            <a:endParaRPr lang="en-US" dirty="0" smtClean="0"/>
          </a:p>
          <a:p>
            <a:pPr indent="0"/>
            <a:endParaRPr lang="ru-RU" dirty="0"/>
          </a:p>
          <a:p>
            <a:pPr marL="177800" indent="-177800"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294967295"/>
          </p:nvPr>
        </p:nvSpPr>
        <p:spPr>
          <a:xfrm>
            <a:off x="0" y="6527800"/>
            <a:ext cx="12192000" cy="230188"/>
          </a:xfrm>
        </p:spPr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5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dirty="0"/>
              <a:t>Платформа </a:t>
            </a:r>
            <a:r>
              <a:rPr lang="en-US" altLang="de-DE" dirty="0" err="1"/>
              <a:t>HeiSys</a:t>
            </a:r>
            <a:endParaRPr lang="en-GB" altLang="de-DE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Опции</a:t>
            </a:r>
            <a:r>
              <a:rPr lang="en-US" dirty="0"/>
              <a:t> </a:t>
            </a:r>
            <a:r>
              <a:rPr lang="ru-RU" dirty="0"/>
              <a:t>конфигурирования</a:t>
            </a:r>
            <a:endParaRPr lang="en-GB" dirty="0"/>
          </a:p>
        </p:txBody>
      </p:sp>
      <p:sp>
        <p:nvSpPr>
          <p:cNvPr id="7172" name="Rechteck 1"/>
          <p:cNvSpPr>
            <a:spLocks noChangeArrowheads="1"/>
          </p:cNvSpPr>
          <p:nvPr/>
        </p:nvSpPr>
        <p:spPr bwMode="auto">
          <a:xfrm>
            <a:off x="515938" y="1752600"/>
            <a:ext cx="5472112" cy="4046564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177800" indent="-1778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en-GB" altLang="de-DE" sz="1600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15938" y="1411288"/>
            <a:ext cx="5472112" cy="339725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marL="900113" indent="-900113" algn="ctr" eaLnBrk="0" hangingPunct="0">
              <a:defRPr/>
            </a:pPr>
            <a:r>
              <a:rPr lang="ru-RU" sz="1800" b="1" dirty="0">
                <a:solidFill>
                  <a:schemeClr val="bg1"/>
                </a:solidFill>
              </a:rPr>
              <a:t>Опции </a:t>
            </a:r>
            <a:r>
              <a:rPr lang="en-US" sz="1800" b="1" dirty="0" err="1" smtClean="0">
                <a:solidFill>
                  <a:schemeClr val="bg1"/>
                </a:solidFill>
              </a:rPr>
              <a:t>HeiSys</a:t>
            </a:r>
            <a:r>
              <a:rPr lang="ru-RU" sz="1800" b="1" dirty="0" smtClean="0">
                <a:solidFill>
                  <a:schemeClr val="bg1"/>
                </a:solidFill>
              </a:rPr>
              <a:t> (</a:t>
            </a:r>
            <a:r>
              <a:rPr lang="en-US" sz="1800" b="1" dirty="0" smtClean="0">
                <a:solidFill>
                  <a:schemeClr val="bg1"/>
                </a:solidFill>
              </a:rPr>
              <a:t>II</a:t>
            </a:r>
            <a:r>
              <a:rPr lang="ru-RU" sz="1800" b="1" dirty="0" smtClean="0">
                <a:solidFill>
                  <a:schemeClr val="bg1"/>
                </a:solidFill>
              </a:rPr>
              <a:t>)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7178" name="Rectangle 3"/>
          <p:cNvSpPr txBox="1">
            <a:spLocks noChangeArrowheads="1"/>
          </p:cNvSpPr>
          <p:nvPr/>
        </p:nvSpPr>
        <p:spPr bwMode="auto">
          <a:xfrm>
            <a:off x="515938" y="1751013"/>
            <a:ext cx="5472112" cy="404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ea typeface="Calibri" panose="020F0502020204030204" pitchFamily="34" charset="0"/>
              </a:rPr>
              <a:t>До </a:t>
            </a:r>
            <a:r>
              <a:rPr lang="en-US" sz="1400" dirty="0">
                <a:ea typeface="Calibri" panose="020F0502020204030204" pitchFamily="34" charset="0"/>
              </a:rPr>
              <a:t>4</a:t>
            </a:r>
            <a:r>
              <a:rPr lang="ru-RU" sz="1400" dirty="0">
                <a:ea typeface="Calibri" panose="020F0502020204030204" pitchFamily="34" charset="0"/>
              </a:rPr>
              <a:t> </a:t>
            </a:r>
            <a:r>
              <a:rPr lang="en-US" sz="1400" dirty="0">
                <a:ea typeface="Calibri" panose="020F0502020204030204" pitchFamily="34" charset="0"/>
              </a:rPr>
              <a:t>x</a:t>
            </a:r>
            <a:r>
              <a:rPr lang="ru-RU" sz="1400" dirty="0">
                <a:ea typeface="Calibri" panose="020F0502020204030204" pitchFamily="34" charset="0"/>
              </a:rPr>
              <a:t> слотов </a:t>
            </a:r>
            <a:r>
              <a:rPr lang="en-US" sz="1400" dirty="0">
                <a:ea typeface="Calibri" panose="020F0502020204030204" pitchFamily="34" charset="0"/>
              </a:rPr>
              <a:t>M.2 </a:t>
            </a:r>
            <a:r>
              <a:rPr lang="ru-RU" sz="1400" dirty="0" smtClean="0">
                <a:ea typeface="Calibri" panose="020F0502020204030204" pitchFamily="34" charset="0"/>
              </a:rPr>
              <a:t>с </a:t>
            </a:r>
            <a:r>
              <a:rPr lang="en-US" sz="1400" dirty="0" smtClean="0">
                <a:ea typeface="Calibri" panose="020F0502020204030204" pitchFamily="34" charset="0"/>
              </a:rPr>
              <a:t>USB 3.0</a:t>
            </a:r>
            <a:r>
              <a:rPr lang="ru-RU" sz="1400" dirty="0" smtClean="0">
                <a:ea typeface="Calibri" panose="020F0502020204030204" pitchFamily="34" charset="0"/>
              </a:rPr>
              <a:t>:</a:t>
            </a:r>
            <a:endParaRPr lang="ru-RU" sz="1400" dirty="0">
              <a:ea typeface="Calibri" panose="020F0502020204030204" pitchFamily="34" charset="0"/>
            </a:endParaRP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400" dirty="0">
                <a:ea typeface="Calibri" panose="020F0502020204030204" pitchFamily="34" charset="0"/>
              </a:rPr>
              <a:t>LTE, GPS, GLONASS, 5G, </a:t>
            </a:r>
            <a:r>
              <a:rPr lang="en-US" sz="1400" dirty="0" err="1">
                <a:ea typeface="Calibri" panose="020F0502020204030204" pitchFamily="34" charset="0"/>
              </a:rPr>
              <a:t>mmWave</a:t>
            </a:r>
            <a:r>
              <a:rPr lang="en-US" sz="1400" dirty="0">
                <a:ea typeface="Calibri" panose="020F0502020204030204" pitchFamily="34" charset="0"/>
              </a:rPr>
              <a:t> LPWA</a:t>
            </a: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400" dirty="0" smtClean="0">
                <a:ea typeface="Calibri" panose="020F0502020204030204" pitchFamily="34" charset="0"/>
              </a:rPr>
              <a:t>MVB</a:t>
            </a:r>
            <a:r>
              <a:rPr lang="en-US" sz="1400" dirty="0">
                <a:ea typeface="Calibri" panose="020F0502020204030204" pitchFamily="34" charset="0"/>
              </a:rPr>
              <a:t>, </a:t>
            </a:r>
            <a:r>
              <a:rPr lang="en-US" sz="1400" dirty="0" err="1">
                <a:ea typeface="Calibri" panose="020F0502020204030204" pitchFamily="34" charset="0"/>
              </a:rPr>
              <a:t>Profibus</a:t>
            </a:r>
            <a:r>
              <a:rPr lang="en-US" sz="1400" dirty="0">
                <a:ea typeface="Calibri" panose="020F0502020204030204" pitchFamily="34" charset="0"/>
              </a:rPr>
              <a:t>, CAN, </a:t>
            </a:r>
            <a:r>
              <a:rPr lang="en-US" sz="1400" dirty="0" err="1" smtClean="0">
                <a:ea typeface="Calibri" panose="020F0502020204030204" pitchFamily="34" charset="0"/>
              </a:rPr>
              <a:t>EtherCat</a:t>
            </a:r>
            <a:endParaRPr lang="ru-RU" sz="1400" dirty="0" smtClean="0">
              <a:ea typeface="Calibri" panose="020F0502020204030204" pitchFamily="34" charset="0"/>
            </a:endParaRP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sz="1400" dirty="0">
                <a:ea typeface="Calibri" panose="020F0502020204030204" pitchFamily="34" charset="0"/>
              </a:rPr>
              <a:t>До </a:t>
            </a:r>
            <a:r>
              <a:rPr lang="en-US" sz="1400" dirty="0">
                <a:ea typeface="Calibri" panose="020F0502020204030204" pitchFamily="34" charset="0"/>
              </a:rPr>
              <a:t>4 x</a:t>
            </a:r>
            <a:r>
              <a:rPr lang="ru-RU" sz="1400" dirty="0">
                <a:ea typeface="Calibri" panose="020F0502020204030204" pitchFamily="34" charset="0"/>
              </a:rPr>
              <a:t> </a:t>
            </a:r>
            <a:r>
              <a:rPr lang="en-US" sz="1400" dirty="0">
                <a:ea typeface="Calibri" panose="020F0502020204030204" pitchFamily="34" charset="0"/>
              </a:rPr>
              <a:t>dual-SIM</a:t>
            </a:r>
            <a:r>
              <a:rPr lang="ru-RU" sz="1400" dirty="0">
                <a:ea typeface="Calibri" panose="020F0502020204030204" pitchFamily="34" charset="0"/>
              </a:rPr>
              <a:t> =</a:t>
            </a:r>
            <a:r>
              <a:rPr lang="en-US" sz="1400" dirty="0">
                <a:ea typeface="Calibri" panose="020F0502020204030204" pitchFamily="34" charset="0"/>
              </a:rPr>
              <a:t>&gt; </a:t>
            </a:r>
            <a:r>
              <a:rPr lang="ru-RU" sz="1400" dirty="0">
                <a:ea typeface="Calibri" panose="020F0502020204030204" pitchFamily="34" charset="0"/>
              </a:rPr>
              <a:t>до 8-ми </a:t>
            </a:r>
            <a:r>
              <a:rPr lang="en-US" sz="1400" dirty="0">
                <a:ea typeface="Calibri" panose="020F0502020204030204" pitchFamily="34" charset="0"/>
              </a:rPr>
              <a:t>SIM-</a:t>
            </a:r>
            <a:r>
              <a:rPr lang="ru-RU" sz="1400" dirty="0">
                <a:ea typeface="Calibri" panose="020F0502020204030204" pitchFamily="34" charset="0"/>
              </a:rPr>
              <a:t>карт</a:t>
            </a:r>
            <a:endParaRPr lang="en-US" sz="1400" dirty="0">
              <a:ea typeface="Calibri" panose="020F0502020204030204" pitchFamily="34" charset="0"/>
            </a:endParaRP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sz="1400" dirty="0" smtClean="0">
                <a:ea typeface="Calibri" panose="020F0502020204030204" pitchFamily="34" charset="0"/>
              </a:rPr>
              <a:t>Поддержка </a:t>
            </a:r>
            <a:r>
              <a:rPr lang="en-US" sz="1400" dirty="0" err="1">
                <a:ea typeface="Calibri" panose="020F0502020204030204" pitchFamily="34" charset="0"/>
              </a:rPr>
              <a:t>eSIM</a:t>
            </a:r>
            <a:endParaRPr lang="ru-RU" sz="1400" dirty="0">
              <a:ea typeface="Calibri" panose="020F0502020204030204" pitchFamily="34" charset="0"/>
            </a:endParaRP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endParaRPr lang="ru-RU" sz="1400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ea typeface="Calibri" panose="020F0502020204030204" pitchFamily="34" charset="0"/>
              </a:rPr>
              <a:t>1 слот </a:t>
            </a:r>
            <a:r>
              <a:rPr lang="en-US" sz="1400" dirty="0">
                <a:ea typeface="Calibri" panose="020F0502020204030204" pitchFamily="34" charset="0"/>
              </a:rPr>
              <a:t>M.2 </a:t>
            </a:r>
            <a:r>
              <a:rPr lang="ru-RU" sz="1400" dirty="0">
                <a:ea typeface="Calibri" panose="020F0502020204030204" pitchFamily="34" charset="0"/>
              </a:rPr>
              <a:t>с </a:t>
            </a:r>
            <a:r>
              <a:rPr lang="en-US" sz="1400" dirty="0">
                <a:ea typeface="Calibri" panose="020F0502020204030204" pitchFamily="34" charset="0"/>
              </a:rPr>
              <a:t>USB </a:t>
            </a:r>
            <a:r>
              <a:rPr lang="ru-RU" sz="1400" dirty="0" smtClean="0">
                <a:ea typeface="Calibri" panose="020F0502020204030204" pitchFamily="34" charset="0"/>
              </a:rPr>
              <a:t>2</a:t>
            </a:r>
            <a:r>
              <a:rPr lang="en-US" sz="1400" dirty="0" smtClean="0">
                <a:ea typeface="Calibri" panose="020F0502020204030204" pitchFamily="34" charset="0"/>
              </a:rPr>
              <a:t>.0</a:t>
            </a:r>
            <a:r>
              <a:rPr lang="ru-RU" sz="1400" dirty="0" smtClean="0">
                <a:ea typeface="Calibri" panose="020F0502020204030204" pitchFamily="34" charset="0"/>
              </a:rPr>
              <a:t>: </a:t>
            </a:r>
            <a:r>
              <a:rPr lang="en-US" sz="1400" dirty="0" err="1">
                <a:ea typeface="Calibri" panose="020F0502020204030204" pitchFamily="34" charset="0"/>
              </a:rPr>
              <a:t>WiFi</a:t>
            </a:r>
            <a:r>
              <a:rPr lang="en-US" sz="1400" dirty="0">
                <a:ea typeface="Calibri" panose="020F0502020204030204" pitchFamily="34" charset="0"/>
              </a:rPr>
              <a:t>, </a:t>
            </a:r>
            <a:r>
              <a:rPr lang="en-US" sz="1400" dirty="0" smtClean="0">
                <a:ea typeface="Calibri" panose="020F0502020204030204" pitchFamily="34" charset="0"/>
              </a:rPr>
              <a:t>Bluetooth</a:t>
            </a:r>
            <a:r>
              <a:rPr lang="ru-RU" sz="1400" dirty="0" smtClean="0">
                <a:ea typeface="Calibri" panose="020F0502020204030204" pitchFamily="34" charset="0"/>
              </a:rPr>
              <a:t>, ИИ</a:t>
            </a:r>
            <a:endParaRPr lang="en-US" sz="1400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ea typeface="Calibri" panose="020F0502020204030204" pitchFamily="34" charset="0"/>
              </a:rPr>
              <a:t>1 слот </a:t>
            </a:r>
            <a:r>
              <a:rPr lang="en-US" sz="1400" dirty="0">
                <a:ea typeface="Calibri" panose="020F0502020204030204" pitchFamily="34" charset="0"/>
              </a:rPr>
              <a:t>M.2 </a:t>
            </a:r>
            <a:r>
              <a:rPr lang="ru-RU" sz="1400" dirty="0">
                <a:ea typeface="Calibri" panose="020F0502020204030204" pitchFamily="34" charset="0"/>
              </a:rPr>
              <a:t>для</a:t>
            </a:r>
            <a:r>
              <a:rPr lang="en-US" sz="1400" dirty="0">
                <a:ea typeface="Calibri" panose="020F0502020204030204" pitchFamily="34" charset="0"/>
              </a:rPr>
              <a:t> </a:t>
            </a:r>
            <a:r>
              <a:rPr lang="ru-RU" sz="1400" dirty="0">
                <a:ea typeface="Calibri" panose="020F0502020204030204" pitchFamily="34" charset="0"/>
              </a:rPr>
              <a:t>накопителя </a:t>
            </a:r>
            <a:r>
              <a:rPr lang="en-US" sz="1400" dirty="0">
                <a:ea typeface="Calibri" panose="020F0502020204030204" pitchFamily="34" charset="0"/>
              </a:rPr>
              <a:t>SSD </a:t>
            </a:r>
            <a:r>
              <a:rPr lang="ru-RU" sz="1400" dirty="0">
                <a:ea typeface="Calibri" panose="020F0502020204030204" pitchFamily="34" charset="0"/>
              </a:rPr>
              <a:t>SATA/</a:t>
            </a:r>
            <a:r>
              <a:rPr lang="ru-RU" sz="1400" dirty="0" err="1">
                <a:ea typeface="Calibri" panose="020F0502020204030204" pitchFamily="34" charset="0"/>
              </a:rPr>
              <a:t>NVMe</a:t>
            </a:r>
            <a:r>
              <a:rPr lang="ru-RU" sz="1400" dirty="0">
                <a:ea typeface="Calibri" panose="020F0502020204030204" pitchFamily="34" charset="0"/>
              </a:rPr>
              <a:t> </a:t>
            </a: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endParaRPr lang="ru-RU" sz="1400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ea typeface="Calibri" panose="020F0502020204030204" pitchFamily="34" charset="0"/>
              </a:rPr>
              <a:t>Опционально 1 слот </a:t>
            </a:r>
            <a:r>
              <a:rPr lang="en-US" sz="1400" dirty="0" err="1" smtClean="0">
                <a:ea typeface="Calibri" panose="020F0502020204030204" pitchFamily="34" charset="0"/>
              </a:rPr>
              <a:t>PCIe</a:t>
            </a:r>
            <a:r>
              <a:rPr lang="en-US" sz="1400" dirty="0">
                <a:ea typeface="Calibri" panose="020F0502020204030204" pitchFamily="34" charset="0"/>
              </a:rPr>
              <a:t> </a:t>
            </a:r>
            <a:r>
              <a:rPr lang="en-US" sz="1400" dirty="0" smtClean="0">
                <a:ea typeface="Calibri" panose="020F0502020204030204" pitchFamily="34" charset="0"/>
              </a:rPr>
              <a:t>mini</a:t>
            </a:r>
            <a:endParaRPr lang="ru-RU" sz="1400" dirty="0">
              <a:ea typeface="Calibri" panose="020F0502020204030204" pitchFamily="34" charset="0"/>
            </a:endParaRPr>
          </a:p>
          <a:p>
            <a:pPr marL="361950" lvl="1" indent="-180975">
              <a:spcAft>
                <a:spcPts val="0"/>
              </a:spcAft>
              <a:buFont typeface="Symbol" panose="05050102010706020507" pitchFamily="18" charset="2"/>
              <a:buChar char="-"/>
            </a:pPr>
            <a:endParaRPr lang="en-US" sz="1400" dirty="0">
              <a:ea typeface="Calibri" panose="020F0502020204030204" pitchFamily="34" charset="0"/>
            </a:endParaRPr>
          </a:p>
          <a:p>
            <a:pPr indent="180975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/>
              <a:t>Порты, интерфейсы:</a:t>
            </a:r>
            <a:endParaRPr lang="en-US" sz="1400" dirty="0"/>
          </a:p>
          <a:p>
            <a:pPr marL="180975" lvl="1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400" dirty="0"/>
              <a:t>3x GB Ethernet</a:t>
            </a:r>
          </a:p>
          <a:p>
            <a:pPr marL="180975" lvl="1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400" dirty="0"/>
              <a:t>2x USB 3.0</a:t>
            </a:r>
          </a:p>
          <a:p>
            <a:pPr marL="180975" lvl="1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400" dirty="0"/>
              <a:t>2x DisplayPort</a:t>
            </a:r>
          </a:p>
          <a:p>
            <a:pPr marL="180975" lvl="1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400" dirty="0"/>
              <a:t>8 </a:t>
            </a:r>
            <a:r>
              <a:rPr lang="ru-RU" sz="1400" dirty="0"/>
              <a:t>пользовательских </a:t>
            </a:r>
            <a:r>
              <a:rPr lang="en-US" sz="1400" dirty="0"/>
              <a:t>LED</a:t>
            </a:r>
          </a:p>
          <a:p>
            <a:pPr marL="180975" lvl="1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400" dirty="0"/>
              <a:t>RS 232 / 422 / </a:t>
            </a:r>
            <a:r>
              <a:rPr lang="en-US" sz="1400" dirty="0" smtClean="0"/>
              <a:t>485</a:t>
            </a:r>
            <a:endParaRPr lang="en-US" sz="1400" dirty="0"/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30</a:t>
            </a:fld>
            <a:endParaRPr lang="en-GB" dirty="0"/>
          </a:p>
        </p:txBody>
      </p:sp>
      <p:sp>
        <p:nvSpPr>
          <p:cNvPr id="13" name="Нижний колонтитул 4"/>
          <p:cNvSpPr txBox="1">
            <a:spLocks/>
          </p:cNvSpPr>
          <p:nvPr/>
        </p:nvSpPr>
        <p:spPr>
          <a:xfrm>
            <a:off x="0" y="6527297"/>
            <a:ext cx="12192000" cy="2308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15680" y="4123263"/>
            <a:ext cx="24235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0975">
              <a:spcAft>
                <a:spcPts val="0"/>
              </a:spcAft>
              <a:buFont typeface="Symbol" panose="05050102010706020507" pitchFamily="18" charset="2"/>
              <a:buChar char="-"/>
            </a:pPr>
            <a:endParaRPr lang="ru-RU" sz="1400" dirty="0"/>
          </a:p>
          <a:p>
            <a:pPr marL="0" lvl="1" indent="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sz="1400" dirty="0"/>
              <a:t>Вход одометра</a:t>
            </a:r>
          </a:p>
          <a:p>
            <a:pPr marL="0" lvl="1" indent="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sz="1400" dirty="0"/>
              <a:t>До </a:t>
            </a:r>
            <a:r>
              <a:rPr lang="en-US" sz="1400" dirty="0"/>
              <a:t>8x SMA </a:t>
            </a:r>
            <a:r>
              <a:rPr lang="ru-RU" sz="1400" dirty="0" smtClean="0"/>
              <a:t>разъемов </a:t>
            </a:r>
            <a:r>
              <a:rPr lang="ru-RU" sz="1400" dirty="0"/>
              <a:t>для антенн</a:t>
            </a:r>
            <a:endParaRPr lang="en-US" sz="1400" dirty="0"/>
          </a:p>
          <a:p>
            <a:pPr marL="0" lvl="1" indent="180975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en-US" sz="1400" dirty="0" smtClean="0"/>
              <a:t>I/O’s</a:t>
            </a:r>
            <a:r>
              <a:rPr lang="ru-RU" sz="1400" dirty="0" smtClean="0"/>
              <a:t> </a:t>
            </a:r>
            <a:r>
              <a:rPr lang="ru-RU" sz="1400" dirty="0"/>
              <a:t>реле, цифровые</a:t>
            </a:r>
            <a:endParaRPr lang="en-US" sz="1400" dirty="0"/>
          </a:p>
        </p:txBody>
      </p:sp>
      <p:pic>
        <p:nvPicPr>
          <p:cNvPr id="15" name="Picture 2" descr="Icy Dock MB992SK-B — 2 жестких диска в 3,5&quot; отсеке - Ferralab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05" y="4053485"/>
            <a:ext cx="1892981" cy="179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710" y="1384623"/>
            <a:ext cx="5796609" cy="1151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5814" y="2685764"/>
            <a:ext cx="5777930" cy="1126945"/>
          </a:xfrm>
          <a:prstGeom prst="rect">
            <a:avLst/>
          </a:prstGeom>
        </p:spPr>
      </p:pic>
      <p:sp>
        <p:nvSpPr>
          <p:cNvPr id="16" name="Rechteck 13">
            <a:extLst>
              <a:ext uri="{FF2B5EF4-FFF2-40B4-BE49-F238E27FC236}">
                <a16:creationId xmlns:a16="http://schemas.microsoft.com/office/drawing/2014/main" id="{18C0AE2E-86F6-400B-BD81-4481DBE38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5805066"/>
            <a:ext cx="9801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de-DE" sz="1600" dirty="0" smtClean="0">
                <a:sym typeface="Wingdings" pitchFamily="2" charset="2"/>
              </a:rPr>
              <a:t>* На изображении не окончательная версия</a:t>
            </a:r>
            <a:endParaRPr lang="en-GB" altLang="de-DE" sz="1600" dirty="0">
              <a:sym typeface="Wingdings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144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5366" b="5369"/>
          <a:stretch/>
        </p:blipFill>
        <p:spPr>
          <a:xfrm>
            <a:off x="674277" y="1263064"/>
            <a:ext cx="7474116" cy="4766344"/>
          </a:xfrm>
          <a:prstGeom prst="rect">
            <a:avLst/>
          </a:prstGeom>
        </p:spPr>
      </p:pic>
      <p:sp>
        <p:nvSpPr>
          <p:cNvPr id="12295" name="Title 1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altLang="de-DE" dirty="0"/>
              <a:t>Платформа </a:t>
            </a:r>
            <a:r>
              <a:rPr lang="en-US" altLang="de-DE" dirty="0" err="1"/>
              <a:t>HeiSys</a:t>
            </a:r>
            <a:endParaRPr lang="en-GB" altLang="de-DE"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31</a:t>
            </a:fld>
            <a:endParaRPr lang="en-GB" dirty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0" y="6527297"/>
            <a:ext cx="12192000" cy="230831"/>
          </a:xfr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Возможные приложения на базе </a:t>
            </a:r>
            <a:r>
              <a:rPr lang="en-US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HeiSys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8001165" y="1263064"/>
            <a:ext cx="2545861" cy="4766344"/>
          </a:xfrm>
          <a:prstGeom prst="rect">
            <a:avLst/>
          </a:prstGeom>
          <a:solidFill>
            <a:srgbClr val="C7D5EA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i="0" u="none" kern="0" baseline="0" dirty="0" smtClean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53166" y="4664509"/>
            <a:ext cx="5593860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Высокопроизводительные 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приложения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Бортовой компьютер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Внутренняя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беспроводная связь и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шлюз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Мониторинг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дорожного движения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53166" y="1324091"/>
            <a:ext cx="5593860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Приложения с низкой производительностью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Шлюз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LPWA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endParaRPr lang="ru-RU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ПК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систем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отображения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Мониторинг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датчиков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53166" y="2780928"/>
            <a:ext cx="5593860" cy="1775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Сочетание преимуществ 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SMARC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COM Express</a:t>
            </a:r>
            <a:r>
              <a:rPr lang="ru-RU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для самых сложных приложений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Пассажирская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информационная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система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ATP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ATO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ATS (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системы </a:t>
            </a:r>
            <a:r>
              <a:rPr lang="ru-RU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автоматич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защиты, управления движением, остановки поезда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Приложения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уровня безопасности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SIL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352" y="2348880"/>
            <a:ext cx="2221313" cy="1168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14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225" y="5438775"/>
            <a:ext cx="1095375" cy="811767"/>
          </a:xfrm>
          <a:prstGeom prst="rect">
            <a:avLst/>
          </a:prstGeom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dirty="0" smtClean="0"/>
              <a:t>Платформа </a:t>
            </a:r>
            <a:r>
              <a:rPr lang="en-US" altLang="de-DE" dirty="0" err="1" smtClean="0"/>
              <a:t>HeiSys</a:t>
            </a:r>
            <a:endParaRPr lang="en-GB" altLang="de-DE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Возможные приложения на базе </a:t>
            </a:r>
            <a:r>
              <a:rPr lang="en-US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HeiSys</a:t>
            </a:r>
            <a:endParaRPr lang="ru-RU" dirty="0"/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32</a:t>
            </a:fld>
            <a:endParaRPr lang="en-GB" dirty="0"/>
          </a:p>
        </p:txBody>
      </p:sp>
      <p:sp>
        <p:nvSpPr>
          <p:cNvPr id="13" name="Нижний колонтитул 4"/>
          <p:cNvSpPr txBox="1">
            <a:spLocks/>
          </p:cNvSpPr>
          <p:nvPr/>
        </p:nvSpPr>
        <p:spPr>
          <a:xfrm>
            <a:off x="0" y="6527297"/>
            <a:ext cx="12192000" cy="2308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b="7051"/>
          <a:stretch/>
        </p:blipFill>
        <p:spPr>
          <a:xfrm>
            <a:off x="5242449" y="1313980"/>
            <a:ext cx="6529653" cy="3227420"/>
          </a:xfrm>
          <a:prstGeom prst="rect">
            <a:avLst/>
          </a:prstGeom>
        </p:spPr>
      </p:pic>
      <p:pic>
        <p:nvPicPr>
          <p:cNvPr id="9" name="Picture 4" descr="Communications chain of data feeds in smart transportation. 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" b="3649"/>
          <a:stretch/>
        </p:blipFill>
        <p:spPr bwMode="auto">
          <a:xfrm>
            <a:off x="419897" y="1313982"/>
            <a:ext cx="4402655" cy="326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0173" y="4530744"/>
            <a:ext cx="2801929" cy="1473931"/>
          </a:xfrm>
          <a:prstGeom prst="rect">
            <a:avLst/>
          </a:prstGeom>
        </p:spPr>
      </p:pic>
      <p:sp>
        <p:nvSpPr>
          <p:cNvPr id="10" name="Rechteck 13">
            <a:extLst>
              <a:ext uri="{FF2B5EF4-FFF2-40B4-BE49-F238E27FC236}">
                <a16:creationId xmlns:a16="http://schemas.microsoft.com/office/drawing/2014/main" id="{18C0AE2E-86F6-400B-BD81-4481DBE38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86" y="4977949"/>
            <a:ext cx="9801225" cy="110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Webdings" pitchFamily="18" charset="2"/>
              <a:buChar char="4"/>
            </a:pPr>
            <a:r>
              <a:rPr lang="en-US" altLang="de-DE" sz="1800" b="1" dirty="0" err="1" smtClean="0">
                <a:sym typeface="Wingdings" pitchFamily="2" charset="2"/>
              </a:rPr>
              <a:t>HeiSys</a:t>
            </a:r>
            <a:r>
              <a:rPr lang="en-US" altLang="de-DE" sz="1800" b="1" dirty="0" smtClean="0">
                <a:sym typeface="Wingdings" pitchFamily="2" charset="2"/>
              </a:rPr>
              <a:t>: </a:t>
            </a:r>
            <a:r>
              <a:rPr lang="ru-RU" altLang="de-DE" sz="1800" b="1" dirty="0" smtClean="0">
                <a:sym typeface="Wingdings" pitchFamily="2" charset="2"/>
              </a:rPr>
              <a:t>актуальность </a:t>
            </a:r>
            <a:r>
              <a:rPr lang="ru-RU" altLang="de-DE" sz="1800" b="1" dirty="0">
                <a:sym typeface="Wingdings" pitchFamily="2" charset="2"/>
              </a:rPr>
              <a:t>В</a:t>
            </a:r>
            <a:r>
              <a:rPr lang="ru-RU" altLang="de-DE" sz="1800" b="1" dirty="0" smtClean="0">
                <a:sym typeface="Wingdings" pitchFamily="2" charset="2"/>
              </a:rPr>
              <a:t>ашего </a:t>
            </a:r>
            <a:r>
              <a:rPr lang="ru-RU" altLang="de-DE" sz="1800" b="1" dirty="0">
                <a:sym typeface="Wingdings" pitchFamily="2" charset="2"/>
              </a:rPr>
              <a:t>приложения на 15 </a:t>
            </a:r>
            <a:r>
              <a:rPr lang="ru-RU" altLang="de-DE" sz="1800" b="1" dirty="0" smtClean="0">
                <a:sym typeface="Wingdings" pitchFamily="2" charset="2"/>
              </a:rPr>
              <a:t>лет!</a:t>
            </a:r>
            <a:r>
              <a:rPr lang="en-US" altLang="de-DE" sz="1800" b="1" dirty="0">
                <a:sym typeface="Wingdings" pitchFamily="2" charset="2"/>
              </a:rPr>
              <a:t/>
            </a:r>
            <a:br>
              <a:rPr lang="en-US" altLang="de-DE" sz="1800" b="1" dirty="0">
                <a:sym typeface="Wingdings" pitchFamily="2" charset="2"/>
              </a:rPr>
            </a:br>
            <a:r>
              <a:rPr lang="en-US" altLang="de-DE" sz="1800" b="1" dirty="0" smtClean="0">
                <a:sym typeface="Wingdings" pitchFamily="2" charset="2"/>
              </a:rPr>
              <a:t/>
            </a:r>
            <a:br>
              <a:rPr lang="en-US" altLang="de-DE" sz="1800" b="1" dirty="0" smtClean="0">
                <a:sym typeface="Wingdings" pitchFamily="2" charset="2"/>
              </a:rPr>
            </a:br>
            <a:r>
              <a:rPr lang="ru-RU" sz="1800" dirty="0" smtClean="0">
                <a:ea typeface="Calibri" panose="020F0502020204030204" pitchFamily="34" charset="0"/>
              </a:rPr>
              <a:t>Пример: 4</a:t>
            </a:r>
            <a:r>
              <a:rPr lang="de-DE" sz="1800" dirty="0">
                <a:ea typeface="Calibri" panose="020F0502020204030204" pitchFamily="34" charset="0"/>
              </a:rPr>
              <a:t>G</a:t>
            </a:r>
            <a:r>
              <a:rPr lang="ru-RU" sz="1800" dirty="0">
                <a:ea typeface="Calibri" panose="020F0502020204030204" pitchFamily="34" charset="0"/>
              </a:rPr>
              <a:t> (сегодня)</a:t>
            </a:r>
            <a:r>
              <a:rPr lang="de-DE" sz="1800" dirty="0">
                <a:ea typeface="Calibri" panose="020F0502020204030204" pitchFamily="34" charset="0"/>
              </a:rPr>
              <a:t> </a:t>
            </a:r>
            <a:r>
              <a:rPr lang="de-DE" sz="1800" dirty="0">
                <a:ea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ru-RU" sz="1800" dirty="0">
                <a:ea typeface="Calibri" panose="020F0502020204030204" pitchFamily="34" charset="0"/>
                <a:sym typeface="Symbol" panose="05050102010706020507" pitchFamily="18" charset="2"/>
              </a:rPr>
              <a:t> 5</a:t>
            </a:r>
            <a:r>
              <a:rPr lang="de-DE" sz="1800" dirty="0">
                <a:ea typeface="Calibri" panose="020F0502020204030204" pitchFamily="34" charset="0"/>
              </a:rPr>
              <a:t>G</a:t>
            </a:r>
            <a:r>
              <a:rPr lang="ru-RU" sz="1800" dirty="0">
                <a:ea typeface="Calibri" panose="020F0502020204030204" pitchFamily="34" charset="0"/>
              </a:rPr>
              <a:t> (</a:t>
            </a:r>
            <a:r>
              <a:rPr lang="en-US" sz="1800" dirty="0">
                <a:ea typeface="Calibri" panose="020F0502020204030204" pitchFamily="34" charset="0"/>
              </a:rPr>
              <a:t>“</a:t>
            </a:r>
            <a:r>
              <a:rPr lang="ru-RU" sz="1800" dirty="0">
                <a:ea typeface="Calibri" panose="020F0502020204030204" pitchFamily="34" charset="0"/>
              </a:rPr>
              <a:t>завтра</a:t>
            </a:r>
            <a:r>
              <a:rPr lang="en-US" sz="1800" dirty="0">
                <a:ea typeface="Calibri" panose="020F0502020204030204" pitchFamily="34" charset="0"/>
              </a:rPr>
              <a:t>”</a:t>
            </a:r>
            <a:r>
              <a:rPr lang="ru-RU" sz="1800" dirty="0" smtClean="0">
                <a:ea typeface="Calibri" panose="020F0502020204030204" pitchFamily="34" charset="0"/>
              </a:rPr>
              <a:t>)</a:t>
            </a:r>
            <a:endParaRPr lang="de-DE" sz="1800" dirty="0">
              <a:ea typeface="Calibri" panose="020F0502020204030204" pitchFamily="34" charset="0"/>
            </a:endParaRPr>
          </a:p>
          <a:p>
            <a:pPr>
              <a:buFont typeface="Webdings" pitchFamily="18" charset="2"/>
              <a:buChar char="4"/>
            </a:pPr>
            <a:endParaRPr lang="en-GB" altLang="de-DE" sz="1800" b="1" dirty="0">
              <a:sym typeface="Wingdings" pitchFamily="2" charset="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9603" y="4794757"/>
            <a:ext cx="1324663" cy="1288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3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Возможности проработки электронных систем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/>
            <a:r>
              <a:rPr lang="ru-RU" dirty="0" smtClean="0"/>
              <a:t>Вставные модули, электронные системы, промышленные компьютеры, радиаторы</a:t>
            </a:r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>
              <a:defRPr/>
            </a:pPr>
            <a:fld id="{F3CC140C-FC75-438E-89D5-07005EE7987E}" type="slidenum">
              <a:rPr lang="de-DE" smtClean="0"/>
              <a:pPr algn="ctr">
                <a:defRPr/>
              </a:pPr>
              <a:t>33</a:t>
            </a:fld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1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"/>
          <p:cNvSpPr>
            <a:spLocks noChangeArrowheads="1"/>
          </p:cNvSpPr>
          <p:nvPr/>
        </p:nvSpPr>
        <p:spPr bwMode="auto">
          <a:xfrm>
            <a:off x="191344" y="1751012"/>
            <a:ext cx="11809312" cy="4479099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177800" indent="-1778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en-GB" altLang="de-DE" sz="16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1344" y="1411288"/>
            <a:ext cx="11809312" cy="339725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marL="900113" indent="-900113" algn="ctr" eaLnBrk="0" hangingPunct="0"/>
            <a:r>
              <a:rPr lang="ru-RU" sz="1800" b="1" dirty="0" smtClean="0">
                <a:solidFill>
                  <a:schemeClr val="bg1"/>
                </a:solidFill>
              </a:rPr>
              <a:t>Электронные системы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2295" name="Title 1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altLang="de-DE" dirty="0"/>
              <a:t>Системные платформы</a:t>
            </a:r>
            <a:endParaRPr lang="en-GB" altLang="de-DE" dirty="0"/>
          </a:p>
        </p:txBody>
      </p:sp>
      <p:sp>
        <p:nvSpPr>
          <p:cNvPr id="1229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 smtClean="0"/>
              <a:t>Поставка электронных систем и решений</a:t>
            </a:r>
            <a:endParaRPr lang="en-GB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5518" r="10575" b="5518"/>
          <a:stretch/>
        </p:blipFill>
        <p:spPr>
          <a:xfrm>
            <a:off x="4943872" y="1985887"/>
            <a:ext cx="1771571" cy="1443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" t="8379" r="8379" b="8379"/>
          <a:stretch/>
        </p:blipFill>
        <p:spPr>
          <a:xfrm>
            <a:off x="366269" y="1958382"/>
            <a:ext cx="2376264" cy="1715659"/>
          </a:xfrm>
          <a:prstGeom prst="rect">
            <a:avLst/>
          </a:prstGeom>
        </p:spPr>
      </p:pic>
      <p:sp>
        <p:nvSpPr>
          <p:cNvPr id="11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0" y="6527297"/>
            <a:ext cx="12192000" cy="230831"/>
          </a:xfr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32099" y="4601673"/>
            <a:ext cx="4423741" cy="114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1600" b="1" dirty="0" smtClean="0"/>
              <a:t>19” </a:t>
            </a:r>
            <a:r>
              <a:rPr lang="ru-RU" sz="1600" b="1" dirty="0" err="1" smtClean="0"/>
              <a:t>крейты</a:t>
            </a:r>
            <a:r>
              <a:rPr lang="ru-RU" sz="1600" b="1" dirty="0" smtClean="0"/>
              <a:t> и системы</a:t>
            </a:r>
          </a:p>
          <a:p>
            <a:pPr algn="ctr"/>
            <a:r>
              <a:rPr lang="en-US" sz="1600" b="1" dirty="0" err="1" smtClean="0"/>
              <a:t>cPCI</a:t>
            </a:r>
            <a:r>
              <a:rPr lang="en-US" sz="1600" b="1" dirty="0" smtClean="0"/>
              <a:t> (-Serial), VME / VPX, PXIe</a:t>
            </a:r>
            <a:r>
              <a:rPr lang="ru-RU" sz="1600" b="1" dirty="0" smtClean="0"/>
              <a:t> и др., </a:t>
            </a:r>
          </a:p>
          <a:p>
            <a:pPr algn="ctr"/>
            <a:r>
              <a:rPr lang="ru-RU" sz="1400" dirty="0" smtClean="0"/>
              <a:t>в </a:t>
            </a:r>
            <a:r>
              <a:rPr lang="ru-RU" sz="1400" dirty="0" err="1" smtClean="0"/>
              <a:t>т.ч</a:t>
            </a:r>
            <a:r>
              <a:rPr lang="ru-RU" sz="1400" dirty="0" smtClean="0"/>
              <a:t>. вибростойкие</a:t>
            </a:r>
          </a:p>
          <a:p>
            <a:pPr algn="ctr"/>
            <a:endParaRPr lang="ru-RU" sz="1400" b="1" dirty="0" smtClean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541890" y="4599682"/>
            <a:ext cx="3534652" cy="106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400" b="1" dirty="0" smtClean="0"/>
              <a:t>Решение для </a:t>
            </a:r>
            <a:r>
              <a:rPr lang="ru-RU" sz="1400" b="1" dirty="0" err="1" smtClean="0"/>
              <a:t>кондуктивного</a:t>
            </a:r>
            <a:r>
              <a:rPr lang="ru-RU" sz="1400" b="1" dirty="0" smtClean="0"/>
              <a:t> охлаждения (</a:t>
            </a:r>
            <a:r>
              <a:rPr lang="en-US" sz="1400" b="1" dirty="0" smtClean="0"/>
              <a:t>IP 67 - 69</a:t>
            </a:r>
            <a:r>
              <a:rPr lang="ru-RU" sz="1400" b="1" dirty="0" smtClean="0"/>
              <a:t>)</a:t>
            </a:r>
            <a:endParaRPr lang="en-US" sz="1400" b="1" dirty="0"/>
          </a:p>
        </p:txBody>
      </p:sp>
      <p:pic>
        <p:nvPicPr>
          <p:cNvPr id="2050" name="Picture 2" descr="O31S.B  Процессорный модуль CompactPCI Serial 3U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376" y="1762819"/>
            <a:ext cx="2386460" cy="189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23100" t="6453"/>
          <a:stretch/>
        </p:blipFill>
        <p:spPr>
          <a:xfrm>
            <a:off x="2546510" y="2811452"/>
            <a:ext cx="1893306" cy="1486190"/>
          </a:xfrm>
          <a:prstGeom prst="rect">
            <a:avLst/>
          </a:prstGeom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8760296" y="4599681"/>
            <a:ext cx="3291960" cy="94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600" b="1" dirty="0" smtClean="0"/>
              <a:t>Вставные модули</a:t>
            </a:r>
            <a:r>
              <a:rPr lang="en-US" sz="1600" b="1" dirty="0"/>
              <a:t> (CPU, I/O’s)</a:t>
            </a:r>
            <a:r>
              <a:rPr lang="ru-RU" sz="1600" b="1" dirty="0" smtClean="0"/>
              <a:t>, </a:t>
            </a:r>
            <a:r>
              <a:rPr lang="en-US" sz="1600" b="1" dirty="0" smtClean="0"/>
              <a:t>PMC, </a:t>
            </a:r>
            <a:r>
              <a:rPr lang="ru-RU" sz="1600" b="1" dirty="0" err="1" smtClean="0"/>
              <a:t>пром</a:t>
            </a:r>
            <a:r>
              <a:rPr lang="ru-RU" sz="1600" b="1" dirty="0" smtClean="0"/>
              <a:t>. ПК и контроллеры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443" y="1996429"/>
            <a:ext cx="1322960" cy="10392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11966" y="5490019"/>
            <a:ext cx="2980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Поддерживаемые </a:t>
            </a:r>
            <a:r>
              <a:rPr lang="ru-RU" sz="1200" dirty="0" smtClean="0"/>
              <a:t>ОС</a:t>
            </a:r>
            <a:r>
              <a:rPr lang="en-US" sz="1200" dirty="0" smtClean="0"/>
              <a:t>:</a:t>
            </a:r>
          </a:p>
          <a:p>
            <a:r>
              <a:rPr lang="ru-RU" sz="1200" dirty="0" err="1" smtClean="0"/>
              <a:t>Astra</a:t>
            </a:r>
            <a:r>
              <a:rPr lang="ru-RU" sz="1200" dirty="0" smtClean="0"/>
              <a:t> </a:t>
            </a:r>
            <a:r>
              <a:rPr lang="ru-RU" sz="1200" dirty="0" err="1" smtClean="0"/>
              <a:t>Linux</a:t>
            </a:r>
            <a:r>
              <a:rPr lang="ru-RU" sz="1200" dirty="0" smtClean="0"/>
              <a:t>, </a:t>
            </a:r>
            <a:r>
              <a:rPr lang="en-US" sz="1200" dirty="0" smtClean="0"/>
              <a:t>ALT Linux, </a:t>
            </a:r>
            <a:r>
              <a:rPr lang="ru-RU" sz="1200" dirty="0" smtClean="0"/>
              <a:t>КПДА, МСВС, </a:t>
            </a:r>
            <a:endParaRPr lang="en-US" sz="1200" dirty="0" smtClean="0"/>
          </a:p>
          <a:p>
            <a:r>
              <a:rPr lang="en-US" sz="1200" dirty="0" smtClean="0"/>
              <a:t>QNX, </a:t>
            </a:r>
            <a:r>
              <a:rPr lang="ru-RU" sz="1200" dirty="0" err="1" smtClean="0"/>
              <a:t>Linux</a:t>
            </a:r>
            <a:r>
              <a:rPr lang="ru-RU" sz="1200" dirty="0" smtClean="0"/>
              <a:t>, MS </a:t>
            </a:r>
            <a:r>
              <a:rPr lang="ru-RU" sz="1200" dirty="0" err="1" smtClean="0"/>
              <a:t>Windows</a:t>
            </a:r>
            <a:endParaRPr lang="ru-RU" sz="1200" dirty="0"/>
          </a:p>
        </p:txBody>
      </p:sp>
      <p:sp>
        <p:nvSpPr>
          <p:cNvPr id="21" name="Rechteck 13">
            <a:extLst>
              <a:ext uri="{FF2B5EF4-FFF2-40B4-BE49-F238E27FC236}">
                <a16:creationId xmlns:a16="http://schemas.microsoft.com/office/drawing/2014/main" id="{18C0AE2E-86F6-400B-BD81-4481DBE38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9" y="5733256"/>
            <a:ext cx="7448077" cy="50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Webdings" pitchFamily="18" charset="2"/>
              <a:buChar char="4"/>
            </a:pPr>
            <a:r>
              <a:rPr lang="ru-RU" sz="1200" b="1" dirty="0" smtClean="0"/>
              <a:t>Расширенный диапазон температур, </a:t>
            </a:r>
            <a:r>
              <a:rPr lang="ru-RU" sz="1200" b="1" dirty="0"/>
              <a:t>влагозащитное (конформное) </a:t>
            </a:r>
            <a:r>
              <a:rPr lang="ru-RU" sz="1200" b="1" dirty="0" smtClean="0"/>
              <a:t>покрытие, резервирование, индивидуальные разработки</a:t>
            </a:r>
            <a:endParaRPr lang="en-GB" altLang="de-DE" sz="1200" b="1" dirty="0">
              <a:sym typeface="Wingdings" pitchFamily="2" charset="2"/>
            </a:endParaRPr>
          </a:p>
        </p:txBody>
      </p:sp>
      <p:sp>
        <p:nvSpPr>
          <p:cNvPr id="20" name="Номер слайда 5"/>
          <p:cNvSpPr txBox="1">
            <a:spLocks/>
          </p:cNvSpPr>
          <p:nvPr/>
        </p:nvSpPr>
        <p:spPr>
          <a:xfrm>
            <a:off x="10547026" y="6567537"/>
            <a:ext cx="508000" cy="138113"/>
          </a:xfrm>
          <a:prstGeom prst="rect">
            <a:avLst/>
          </a:prstGeom>
        </p:spPr>
        <p:txBody>
          <a:bodyPr anchor="ctr" anchorCtr="0"/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F3CC140C-FC75-438E-89D5-07005EE7987E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  <p:pic>
        <p:nvPicPr>
          <p:cNvPr id="1026" name="Picture 2" descr="Size-optimized congatec SMARC 2.1 carrier board makes Intel Atom processor  based 3.5-inch SBCs modular | Defining Electronics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65" y="3660522"/>
            <a:ext cx="1491441" cy="99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13">
            <a:extLst>
              <a:ext uri="{FF2B5EF4-FFF2-40B4-BE49-F238E27FC236}">
                <a16:creationId xmlns:a16="http://schemas.microsoft.com/office/drawing/2014/main" id="{18C0AE2E-86F6-400B-BD81-4481DBE38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771" y="5156146"/>
            <a:ext cx="2593009" cy="50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200" b="1" dirty="0" smtClean="0"/>
              <a:t>Производства РФ и импортные</a:t>
            </a:r>
            <a:endParaRPr lang="en-GB" altLang="de-DE" sz="1200" b="1" dirty="0">
              <a:sym typeface="Wingdings" pitchFamily="2" charset="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745044" y="5490019"/>
            <a:ext cx="1399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Процессоры</a:t>
            </a:r>
            <a:r>
              <a:rPr lang="en-US" sz="1200" dirty="0" smtClean="0"/>
              <a:t>:</a:t>
            </a:r>
            <a:r>
              <a:rPr lang="ru-RU" sz="1200" dirty="0" smtClean="0"/>
              <a:t> </a:t>
            </a:r>
            <a:endParaRPr lang="en-US" sz="1200" dirty="0" smtClean="0"/>
          </a:p>
          <a:p>
            <a:r>
              <a:rPr lang="ru-RU" sz="1200" dirty="0"/>
              <a:t>МЦСТ</a:t>
            </a:r>
            <a:r>
              <a:rPr lang="en-US" sz="1200" dirty="0"/>
              <a:t> </a:t>
            </a:r>
            <a:r>
              <a:rPr lang="ru-RU" sz="1200" dirty="0"/>
              <a:t>Эльбрус, </a:t>
            </a:r>
            <a:endParaRPr lang="en-US" sz="1200" dirty="0"/>
          </a:p>
          <a:p>
            <a:r>
              <a:rPr lang="en-US" sz="1200" dirty="0" smtClean="0"/>
              <a:t>Intel</a:t>
            </a:r>
            <a:endParaRPr lang="en-US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0647514" y="2267622"/>
            <a:ext cx="1716370" cy="873239"/>
          </a:xfrm>
          <a:prstGeom prst="rect">
            <a:avLst/>
          </a:prstGeom>
        </p:spPr>
      </p:pic>
      <p:pic>
        <p:nvPicPr>
          <p:cNvPr id="2052" name="Picture 4" descr="Новый встраиваемый компьютер собственной разработки – Джинджер-002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2" b="16359"/>
          <a:stretch/>
        </p:blipFill>
        <p:spPr bwMode="auto">
          <a:xfrm>
            <a:off x="9940044" y="3512992"/>
            <a:ext cx="2038287" cy="10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10738221" y="5541458"/>
            <a:ext cx="0" cy="594892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9397" y="3258238"/>
            <a:ext cx="2290409" cy="1464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381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5" grpId="0"/>
      <p:bldP spid="21" grpId="0"/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"/>
          <p:cNvSpPr>
            <a:spLocks noChangeArrowheads="1"/>
          </p:cNvSpPr>
          <p:nvPr/>
        </p:nvSpPr>
        <p:spPr bwMode="auto">
          <a:xfrm>
            <a:off x="515938" y="1751013"/>
            <a:ext cx="11233150" cy="3690937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177800" indent="-1778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en-GB" altLang="de-DE" sz="16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5938" y="1411288"/>
            <a:ext cx="11233150" cy="339725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marL="900113" indent="-900113" algn="ctr" eaLnBrk="0" hangingPunct="0"/>
            <a:r>
              <a:rPr lang="ru-RU" sz="1800" b="1" dirty="0" smtClean="0">
                <a:solidFill>
                  <a:schemeClr val="bg1"/>
                </a:solidFill>
              </a:rPr>
              <a:t>Электронные модули и системы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2295" name="Title 1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dirty="0" smtClean="0">
                <a:latin typeface="Arial"/>
              </a:rPr>
              <a:t>Электронные системы</a:t>
            </a:r>
            <a:endParaRPr lang="en-GB" altLang="de-DE" dirty="0"/>
          </a:p>
        </p:txBody>
      </p:sp>
      <p:sp>
        <p:nvSpPr>
          <p:cNvPr id="1229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 smtClean="0"/>
              <a:t>Продукты и услуги</a:t>
            </a:r>
            <a:endParaRPr lang="en-GB" dirty="0"/>
          </a:p>
        </p:txBody>
      </p:sp>
      <p:sp>
        <p:nvSpPr>
          <p:cNvPr id="18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35</a:t>
            </a:fld>
            <a:endParaRPr lang="en-GB" dirty="0"/>
          </a:p>
        </p:txBody>
      </p:sp>
      <p:sp>
        <p:nvSpPr>
          <p:cNvPr id="20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0" y="6527297"/>
            <a:ext cx="12192000" cy="230831"/>
          </a:xfr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414" y="1751013"/>
            <a:ext cx="2065311" cy="1622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788" b="2233"/>
          <a:stretch/>
        </p:blipFill>
        <p:spPr>
          <a:xfrm>
            <a:off x="6626469" y="2261871"/>
            <a:ext cx="2044853" cy="1499013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08479" y="4301801"/>
            <a:ext cx="3291960" cy="94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400" b="1" dirty="0" smtClean="0"/>
              <a:t>Программируемые </a:t>
            </a:r>
          </a:p>
          <a:p>
            <a:pPr algn="ctr"/>
            <a:r>
              <a:rPr lang="ru-RU" sz="1400" b="1" dirty="0"/>
              <a:t>промышленные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контроллеры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15937" y="4301245"/>
            <a:ext cx="3152886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400" b="1" dirty="0" smtClean="0"/>
              <a:t>Вставные модули 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err="1" smtClean="0"/>
              <a:t>cPCI</a:t>
            </a:r>
            <a:r>
              <a:rPr lang="en-US" sz="1400" b="1" dirty="0" smtClean="0"/>
              <a:t> (-Serial), VME, VP</a:t>
            </a:r>
            <a:r>
              <a:rPr lang="en-US" sz="1400" b="1" dirty="0"/>
              <a:t>X</a:t>
            </a:r>
            <a:r>
              <a:rPr lang="ru-RU" sz="1400" b="1" dirty="0" smtClean="0"/>
              <a:t> </a:t>
            </a:r>
            <a:br>
              <a:rPr lang="ru-RU" sz="1400" b="1" dirty="0" smtClean="0"/>
            </a:br>
            <a:r>
              <a:rPr lang="ru-RU" sz="1400" dirty="0" smtClean="0"/>
              <a:t>процессорные,</a:t>
            </a:r>
            <a:r>
              <a:rPr lang="en-US" sz="1400" dirty="0" smtClean="0"/>
              <a:t> </a:t>
            </a:r>
            <a:r>
              <a:rPr lang="ru-RU" sz="1400" dirty="0" smtClean="0"/>
              <a:t>ввода/вывода</a:t>
            </a:r>
            <a:endParaRPr lang="ru-RU" sz="1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4748" y="3059751"/>
            <a:ext cx="1652900" cy="1310196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8671322" y="4303592"/>
            <a:ext cx="3152886" cy="114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400" b="1" dirty="0"/>
              <a:t>Встраиваемые </a:t>
            </a:r>
            <a:r>
              <a:rPr lang="ru-RU" sz="1400" b="1" dirty="0" smtClean="0"/>
              <a:t>компьютеры</a:t>
            </a:r>
            <a:r>
              <a:rPr lang="ru-RU" sz="1400" b="1" dirty="0"/>
              <a:t>,</a:t>
            </a:r>
            <a:r>
              <a:rPr lang="en-US" sz="1400" b="1" dirty="0"/>
              <a:t> </a:t>
            </a:r>
            <a:r>
              <a:rPr lang="ru-RU" sz="1400" b="1" dirty="0"/>
              <a:t>спец ЭВМ</a:t>
            </a:r>
            <a:endParaRPr lang="ru-RU" sz="1200" b="1" dirty="0"/>
          </a:p>
        </p:txBody>
      </p:sp>
      <p:pic>
        <p:nvPicPr>
          <p:cNvPr id="1030" name="Picture 6" descr="Сделано в России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322" y="142646"/>
            <a:ext cx="1642231" cy="10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43С (Эльбрус-1С+)  Процессорный модуль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4" r="21750"/>
          <a:stretch/>
        </p:blipFill>
        <p:spPr bwMode="auto">
          <a:xfrm>
            <a:off x="2852656" y="1804675"/>
            <a:ext cx="984672" cy="16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Блок питания CPCI Serial OMP240S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65" y="2384621"/>
            <a:ext cx="2241729" cy="177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534050" y="4298788"/>
            <a:ext cx="3291960" cy="94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sz="1400" b="1" dirty="0" smtClean="0"/>
              <a:t>Источники питания</a:t>
            </a:r>
          </a:p>
        </p:txBody>
      </p:sp>
      <p:pic>
        <p:nvPicPr>
          <p:cNvPr id="1038" name="Picture 14" descr="Новый встраиваемый компьютер собственной разработки – Джинджер-00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43" y="1467884"/>
            <a:ext cx="2133797" cy="16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 bwMode="auto">
          <a:xfrm>
            <a:off x="515937" y="5634921"/>
            <a:ext cx="7370974" cy="69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72000" tIns="72000" rIns="72000" bIns="72000" rtlCol="0" anchor="ctr">
            <a:spAutoFit/>
          </a:bodyPr>
          <a:lstStyle/>
          <a:p>
            <a:pPr>
              <a:buClr>
                <a:schemeClr val="dk1"/>
              </a:buClr>
            </a:pPr>
            <a:r>
              <a:rPr lang="en-US" sz="1800" b="1" i="0" u="none" baseline="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+ </a:t>
            </a:r>
            <a:r>
              <a:rPr lang="ru-RU" sz="1800" b="1" i="0" u="none" baseline="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возможность</a:t>
            </a:r>
            <a:r>
              <a:rPr lang="ru-RU" sz="1800" b="1" i="0" u="none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 charset="0"/>
              </a:rPr>
              <a:t> разработки модулей по индивидуальному ТЗ</a:t>
            </a:r>
          </a:p>
          <a:p>
            <a:pPr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</a:pPr>
            <a:endParaRPr lang="ru-RU" sz="1800" b="1" baseline="0" dirty="0">
              <a:solidFill>
                <a:srgbClr val="000000"/>
              </a:solidFill>
              <a:latin typeface="Arial"/>
              <a:ea typeface="ＭＳ Ｐゴシック" charset="-128"/>
              <a:cs typeface="Arial" charset="0"/>
            </a:endParaRPr>
          </a:p>
        </p:txBody>
      </p:sp>
      <p:pic>
        <p:nvPicPr>
          <p:cNvPr id="22" name="Picture 2" descr="Картинки по запросу &quot;new icon&quot;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77" y="957795"/>
            <a:ext cx="896423" cy="5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3921" y="2673943"/>
            <a:ext cx="1495197" cy="7943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2728" y="3398925"/>
            <a:ext cx="2689112" cy="851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1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"/>
          <p:cNvSpPr>
            <a:spLocks noChangeArrowheads="1"/>
          </p:cNvSpPr>
          <p:nvPr/>
        </p:nvSpPr>
        <p:spPr bwMode="auto">
          <a:xfrm>
            <a:off x="515938" y="1751013"/>
            <a:ext cx="11233150" cy="3690937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177800" indent="-1778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en-GB" altLang="de-DE" sz="16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5938" y="1411288"/>
            <a:ext cx="11233150" cy="339725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marL="900113" indent="-900113" algn="ctr" eaLnBrk="0" hangingPunct="0"/>
            <a:r>
              <a:rPr lang="ru-RU" sz="1800" b="1" dirty="0" smtClean="0">
                <a:solidFill>
                  <a:schemeClr val="bg1"/>
                </a:solidFill>
              </a:rPr>
              <a:t>Электронные модули и возможности доработки </a:t>
            </a:r>
            <a:r>
              <a:rPr lang="ru-RU" sz="1800" b="1" dirty="0" err="1" smtClean="0">
                <a:solidFill>
                  <a:schemeClr val="bg1"/>
                </a:solidFill>
              </a:rPr>
              <a:t>крейтов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2295" name="Title 1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dirty="0">
                <a:latin typeface="Arial"/>
              </a:rPr>
              <a:t>Электронные системы</a:t>
            </a:r>
            <a:endParaRPr lang="en-GB" altLang="de-DE" dirty="0"/>
          </a:p>
        </p:txBody>
      </p:sp>
      <p:sp>
        <p:nvSpPr>
          <p:cNvPr id="1229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/>
              <a:t>Продукты и услуги</a:t>
            </a:r>
            <a:endParaRPr lang="en-GB" dirty="0"/>
          </a:p>
        </p:txBody>
      </p:sp>
      <p:sp>
        <p:nvSpPr>
          <p:cNvPr id="18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36</a:t>
            </a:fld>
            <a:endParaRPr lang="en-GB" dirty="0"/>
          </a:p>
        </p:txBody>
      </p:sp>
      <p:sp>
        <p:nvSpPr>
          <p:cNvPr id="20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0" y="6527297"/>
            <a:ext cx="12192000" cy="230831"/>
          </a:xfr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35487" y="1892265"/>
            <a:ext cx="2988848" cy="1688437"/>
          </a:xfrm>
          <a:prstGeom prst="rect">
            <a:avLst/>
          </a:prstGeom>
        </p:spPr>
      </p:pic>
      <p:pic>
        <p:nvPicPr>
          <p:cNvPr id="26" name="Picture 2" descr="Клише штампа ОТК-01 28*28*28| Печати Алтуфьев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963" y="1892265"/>
            <a:ext cx="1716906" cy="171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534542" y="1760116"/>
            <a:ext cx="5849490" cy="401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1600" b="1" dirty="0" smtClean="0"/>
              <a:t>Продукция с децимальными номерами (ЕСКД)</a:t>
            </a:r>
            <a:r>
              <a:rPr lang="en-US" sz="1600" b="1" dirty="0" smtClean="0"/>
              <a:t>,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err="1" smtClean="0"/>
              <a:t>согл</a:t>
            </a:r>
            <a:r>
              <a:rPr lang="ru-RU" sz="1600" b="1" dirty="0" smtClean="0"/>
              <a:t>. ГОСТ РВ</a:t>
            </a:r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endParaRPr lang="ru-RU" sz="1600" b="1" dirty="0" smtClean="0"/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1600" b="1" dirty="0" smtClean="0"/>
              <a:t>Монтаж, тестирование, доп. обработка в РФ</a:t>
            </a:r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endParaRPr lang="ru-RU" sz="1600" b="1" dirty="0" smtClean="0"/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1600" b="1" dirty="0" smtClean="0"/>
              <a:t>Приемка ОТК, обсуждаема приемка «5»</a:t>
            </a:r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endParaRPr lang="ru-RU" sz="1600" b="1" dirty="0" smtClean="0"/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1600" b="1" dirty="0" smtClean="0"/>
              <a:t>Паспорт изделия (на эл. модуль, на систему)</a:t>
            </a:r>
          </a:p>
          <a:p>
            <a:pPr>
              <a:spcBef>
                <a:spcPct val="20000"/>
              </a:spcBef>
              <a:buSzPct val="100000"/>
            </a:pPr>
            <a:endParaRPr lang="en-US" sz="1600" b="1" dirty="0" smtClean="0"/>
          </a:p>
          <a:p>
            <a:pPr>
              <a:spcBef>
                <a:spcPct val="20000"/>
              </a:spcBef>
              <a:buSzPct val="100000"/>
            </a:pPr>
            <a:r>
              <a:rPr lang="ru-RU" sz="1600" b="1" dirty="0" smtClean="0"/>
              <a:t>А также </a:t>
            </a:r>
            <a:r>
              <a:rPr lang="ru-RU" sz="1600" b="1" dirty="0"/>
              <a:t>о</a:t>
            </a:r>
            <a:r>
              <a:rPr lang="ru-RU" sz="1600" b="1" dirty="0" smtClean="0"/>
              <a:t>снащение </a:t>
            </a:r>
            <a:r>
              <a:rPr lang="en-US" sz="1600" b="1" dirty="0" err="1" smtClean="0"/>
              <a:t>HeiSys</a:t>
            </a:r>
            <a:r>
              <a:rPr lang="en-US" sz="1600" b="1" dirty="0" smtClean="0"/>
              <a:t>:</a:t>
            </a:r>
          </a:p>
          <a:p>
            <a:pPr marL="285750" indent="-285750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</a:pPr>
            <a:r>
              <a:rPr lang="ru-RU" sz="1400" dirty="0" smtClean="0"/>
              <a:t>Оснащение</a:t>
            </a:r>
            <a:r>
              <a:rPr lang="en-US" sz="1400" dirty="0"/>
              <a:t> </a:t>
            </a:r>
            <a:r>
              <a:rPr lang="ru-RU" sz="1400" dirty="0" smtClean="0"/>
              <a:t>картами </a:t>
            </a:r>
            <a:r>
              <a:rPr lang="en-US" sz="1400" dirty="0" smtClean="0"/>
              <a:t>M.2</a:t>
            </a:r>
            <a:r>
              <a:rPr lang="ru-RU" sz="1400" dirty="0" smtClean="0"/>
              <a:t> (</a:t>
            </a:r>
            <a:r>
              <a:rPr lang="en-US" sz="1400" dirty="0" smtClean="0"/>
              <a:t>SSD, </a:t>
            </a:r>
            <a:r>
              <a:rPr lang="en-US" sz="1400" dirty="0" err="1" smtClean="0"/>
              <a:t>WiFi</a:t>
            </a:r>
            <a:r>
              <a:rPr lang="en-US" sz="1400" dirty="0" smtClean="0"/>
              <a:t>, 4G, </a:t>
            </a:r>
            <a:r>
              <a:rPr lang="en-US" sz="1400" dirty="0" err="1" smtClean="0"/>
              <a:t>LoRa</a:t>
            </a:r>
            <a:r>
              <a:rPr lang="en-US" sz="1400" dirty="0" smtClean="0"/>
              <a:t>, </a:t>
            </a:r>
            <a:r>
              <a:rPr lang="ru-RU" sz="1400" dirty="0" smtClean="0"/>
              <a:t>и т.д.)</a:t>
            </a:r>
            <a:endParaRPr lang="en-US" sz="1400" dirty="0" smtClean="0"/>
          </a:p>
          <a:p>
            <a:pPr marL="285750" indent="-285750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</a:pPr>
            <a:r>
              <a:rPr lang="ru-RU" sz="1400" dirty="0" smtClean="0"/>
              <a:t>Отечественные модули </a:t>
            </a:r>
            <a:r>
              <a:rPr lang="en-US" sz="1400" dirty="0"/>
              <a:t>COM Express, </a:t>
            </a:r>
            <a:r>
              <a:rPr lang="en-US" sz="1400" dirty="0" smtClean="0"/>
              <a:t>SMARC</a:t>
            </a:r>
            <a:endParaRPr lang="ru-RU" sz="1400" dirty="0" smtClean="0"/>
          </a:p>
          <a:p>
            <a:pPr marL="285750" indent="-285750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</a:pPr>
            <a:r>
              <a:rPr lang="ru-RU" sz="1400" dirty="0" smtClean="0"/>
              <a:t>Тестирование, конформное покрытие и др.</a:t>
            </a:r>
            <a:endParaRPr lang="ru-RU" sz="1600" b="1" dirty="0" smtClean="0"/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endParaRPr lang="ru-RU" sz="1600" b="1" dirty="0" smtClean="0"/>
          </a:p>
        </p:txBody>
      </p:sp>
      <p:pic>
        <p:nvPicPr>
          <p:cNvPr id="1026" name="Picture 2" descr="Картинки по запросу &quot;российский флаг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450" y="280233"/>
            <a:ext cx="1267644" cy="84678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b="27046"/>
          <a:stretch/>
        </p:blipFill>
        <p:spPr>
          <a:xfrm>
            <a:off x="6635487" y="3721954"/>
            <a:ext cx="2988848" cy="16353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5272" y="4272168"/>
            <a:ext cx="2062879" cy="1085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24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dirty="0" smtClean="0">
                <a:latin typeface="Arial"/>
              </a:rPr>
              <a:t>Примеры проектов</a:t>
            </a:r>
            <a:endParaRPr lang="en-GB" altLang="de-DE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Одноплатные компьютеры + </a:t>
            </a:r>
            <a:r>
              <a:rPr lang="ru-RU" dirty="0" err="1" smtClean="0"/>
              <a:t>кастомизация</a:t>
            </a:r>
            <a:endParaRPr lang="en-GB" dirty="0"/>
          </a:p>
        </p:txBody>
      </p:sp>
      <p:sp>
        <p:nvSpPr>
          <p:cNvPr id="7172" name="Rechteck 1"/>
          <p:cNvSpPr>
            <a:spLocks noChangeArrowheads="1"/>
          </p:cNvSpPr>
          <p:nvPr/>
        </p:nvSpPr>
        <p:spPr bwMode="auto">
          <a:xfrm>
            <a:off x="515938" y="1752600"/>
            <a:ext cx="5472112" cy="4184444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177800" indent="-1778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en-GB" altLang="de-DE" sz="1600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15938" y="1411288"/>
            <a:ext cx="5472112" cy="339725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marL="900113" indent="-900113" algn="ctr" eaLnBrk="0" hangingPunct="0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ПК для хроматографа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7178" name="Rectangle 3"/>
          <p:cNvSpPr txBox="1">
            <a:spLocks noChangeArrowheads="1"/>
          </p:cNvSpPr>
          <p:nvPr/>
        </p:nvSpPr>
        <p:spPr bwMode="auto">
          <a:xfrm>
            <a:off x="515938" y="1751013"/>
            <a:ext cx="5472112" cy="413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indent="180975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80975" indent="-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1600" kern="0" dirty="0" smtClean="0"/>
              <a:t>Решение: </a:t>
            </a:r>
            <a:endParaRPr lang="en-US" sz="1600" kern="0" dirty="0" smtClean="0"/>
          </a:p>
          <a:p>
            <a:pPr marL="180975" lvl="1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</a:pPr>
            <a:r>
              <a:rPr lang="ru-RU" sz="1400" kern="0" dirty="0" smtClean="0"/>
              <a:t>Подбор нужного ПК из портфеля</a:t>
            </a:r>
            <a:endParaRPr lang="en-US" sz="1400" kern="0" dirty="0" smtClean="0"/>
          </a:p>
          <a:p>
            <a:pPr marL="180975" lvl="1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</a:pPr>
            <a:r>
              <a:rPr lang="ru-RU" sz="1400" kern="0" dirty="0" smtClean="0"/>
              <a:t>Изготовление </a:t>
            </a:r>
            <a:r>
              <a:rPr lang="ru-RU" sz="1400" kern="0" dirty="0" err="1" smtClean="0"/>
              <a:t>кастомного</a:t>
            </a:r>
            <a:r>
              <a:rPr lang="ru-RU" sz="1400" kern="0" dirty="0" smtClean="0"/>
              <a:t> радиатора</a:t>
            </a:r>
          </a:p>
          <a:p>
            <a:pPr marL="180975" lvl="1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</a:pPr>
            <a:r>
              <a:rPr lang="ru-RU" sz="1400" kern="0" dirty="0" smtClean="0"/>
              <a:t>Подбор компонентов (</a:t>
            </a:r>
            <a:r>
              <a:rPr lang="en-US" sz="1400" kern="0" dirty="0" smtClean="0"/>
              <a:t>SSD</a:t>
            </a:r>
            <a:r>
              <a:rPr lang="ru-RU" sz="1400" kern="0" dirty="0" smtClean="0"/>
              <a:t>)</a:t>
            </a:r>
            <a:endParaRPr lang="en-US" sz="1400" kern="0" dirty="0" smtClean="0"/>
          </a:p>
          <a:p>
            <a:pPr marL="180975" lvl="1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</a:pPr>
            <a:endParaRPr lang="ru-RU" sz="800" kern="0" dirty="0" smtClean="0"/>
          </a:p>
          <a:p>
            <a:pPr marL="180975" indent="-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1600" kern="0" dirty="0" smtClean="0"/>
              <a:t>Комплект </a:t>
            </a:r>
            <a:r>
              <a:rPr lang="ru-RU" sz="1600" kern="0" dirty="0"/>
              <a:t>поставки: </a:t>
            </a:r>
            <a:endParaRPr lang="en-US" sz="1600" kern="0" dirty="0" smtClean="0"/>
          </a:p>
          <a:p>
            <a:pPr marL="180975" lvl="1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</a:pPr>
            <a:r>
              <a:rPr lang="ru-RU" sz="1400" kern="0" dirty="0" smtClean="0"/>
              <a:t>ПК </a:t>
            </a:r>
            <a:r>
              <a:rPr lang="en-US" sz="1400" kern="0" dirty="0" smtClean="0"/>
              <a:t>Intel® Celeron® dual </a:t>
            </a:r>
            <a:r>
              <a:rPr lang="en-US" sz="1400" kern="0" dirty="0"/>
              <a:t>core </a:t>
            </a:r>
            <a:r>
              <a:rPr lang="en-US" sz="1400" kern="0" dirty="0" smtClean="0"/>
              <a:t>2.0GHz</a:t>
            </a:r>
            <a:r>
              <a:rPr lang="ru-RU" sz="1400" kern="0" dirty="0" smtClean="0"/>
              <a:t> (до </a:t>
            </a:r>
            <a:r>
              <a:rPr lang="en-US" sz="1400" kern="0" dirty="0" smtClean="0"/>
              <a:t>+85°C</a:t>
            </a:r>
            <a:r>
              <a:rPr lang="ru-RU" sz="1400" kern="0" dirty="0" smtClean="0"/>
              <a:t>)</a:t>
            </a:r>
            <a:endParaRPr lang="en-US" sz="1400" kern="0" dirty="0"/>
          </a:p>
          <a:p>
            <a:pPr marL="180975" lvl="1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</a:pPr>
            <a:r>
              <a:rPr lang="en-US" sz="1400" kern="0" dirty="0" smtClean="0"/>
              <a:t>SSD </a:t>
            </a:r>
            <a:r>
              <a:rPr lang="en-US" sz="1400" kern="0" dirty="0" err="1"/>
              <a:t>Innodisk</a:t>
            </a:r>
            <a:r>
              <a:rPr lang="en-US" sz="1400" kern="0" dirty="0"/>
              <a:t> </a:t>
            </a:r>
            <a:r>
              <a:rPr lang="ru-RU" sz="1400" kern="0" dirty="0"/>
              <a:t>256 Гб </a:t>
            </a:r>
            <a:r>
              <a:rPr lang="en-US" sz="1400" kern="0" dirty="0" smtClean="0"/>
              <a:t>(</a:t>
            </a:r>
            <a:r>
              <a:rPr lang="ru-RU" sz="1400" kern="0" dirty="0" smtClean="0"/>
              <a:t>также до </a:t>
            </a:r>
            <a:r>
              <a:rPr lang="en-US" sz="1400" kern="0" dirty="0" smtClean="0"/>
              <a:t>+85°C) </a:t>
            </a:r>
            <a:endParaRPr lang="en-US" sz="1400" kern="0" dirty="0"/>
          </a:p>
          <a:p>
            <a:pPr marL="180975" lvl="1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</a:pPr>
            <a:r>
              <a:rPr lang="ru-RU" sz="1400" kern="0" dirty="0"/>
              <a:t>Р</a:t>
            </a:r>
            <a:r>
              <a:rPr lang="ru-RU" sz="1400" kern="0" dirty="0" smtClean="0"/>
              <a:t>адиатор</a:t>
            </a:r>
            <a:r>
              <a:rPr lang="en-US" sz="1400" kern="0" dirty="0" smtClean="0"/>
              <a:t>, </a:t>
            </a:r>
            <a:r>
              <a:rPr lang="ru-RU" sz="1400" kern="0" dirty="0" smtClean="0"/>
              <a:t>доработанный </a:t>
            </a:r>
            <a:r>
              <a:rPr lang="ru-RU" sz="1400" kern="0" dirty="0"/>
              <a:t>под модуль</a:t>
            </a:r>
          </a:p>
          <a:p>
            <a:pPr marL="180975" indent="-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endParaRPr lang="ru-RU" sz="800" kern="0" dirty="0"/>
          </a:p>
          <a:p>
            <a:pPr marL="180975" indent="-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sz="1600" kern="0" dirty="0"/>
              <a:t>Поставка: </a:t>
            </a:r>
            <a:endParaRPr lang="ru-RU" sz="1600" kern="0" dirty="0" smtClean="0"/>
          </a:p>
          <a:p>
            <a:pPr marL="361950" lvl="1" indent="-180975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</a:pPr>
            <a:r>
              <a:rPr lang="ru-RU" sz="1400" kern="0" dirty="0"/>
              <a:t>С</a:t>
            </a:r>
            <a:r>
              <a:rPr lang="ru-RU" sz="1400" kern="0" dirty="0" smtClean="0"/>
              <a:t>монтирован</a:t>
            </a:r>
            <a:r>
              <a:rPr lang="ru-RU" sz="1400" kern="0" dirty="0"/>
              <a:t>, </a:t>
            </a:r>
            <a:r>
              <a:rPr lang="ru-RU" sz="1400" kern="0" dirty="0" smtClean="0"/>
              <a:t>протестирован</a:t>
            </a:r>
          </a:p>
          <a:p>
            <a:pPr marL="361950" lvl="1" indent="-180975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</a:pPr>
            <a:r>
              <a:rPr lang="ru-RU" sz="1400" kern="0" dirty="0"/>
              <a:t>П</a:t>
            </a:r>
            <a:r>
              <a:rPr lang="ru-RU" sz="1400" kern="0" dirty="0" smtClean="0"/>
              <a:t>аспорт </a:t>
            </a:r>
            <a:r>
              <a:rPr lang="ru-RU" sz="1400" kern="0" dirty="0"/>
              <a:t>на </a:t>
            </a:r>
            <a:r>
              <a:rPr lang="ru-RU" sz="1400" kern="0" dirty="0" smtClean="0"/>
              <a:t>изделие</a:t>
            </a:r>
          </a:p>
          <a:p>
            <a:pPr marL="361950" lvl="1" indent="-180975">
              <a:spcBef>
                <a:spcPct val="20000"/>
              </a:spcBef>
              <a:buSzPct val="100000"/>
              <a:buFont typeface="Symbol" panose="05050102010706020507" pitchFamily="18" charset="2"/>
              <a:buChar char="-"/>
            </a:pPr>
            <a:r>
              <a:rPr lang="ru-RU" sz="1400" kern="0" dirty="0" smtClean="0"/>
              <a:t>Печать / пломба ОТК</a:t>
            </a:r>
            <a:endParaRPr lang="ru-RU" sz="1400" kern="0" dirty="0"/>
          </a:p>
          <a:p>
            <a:pPr marL="180975" indent="-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endParaRPr lang="ru-RU" sz="800" kern="0" dirty="0"/>
          </a:p>
        </p:txBody>
      </p:sp>
      <p:sp>
        <p:nvSpPr>
          <p:cNvPr id="11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37</a:t>
            </a:fld>
            <a:endParaRPr lang="en-GB" dirty="0"/>
          </a:p>
        </p:txBody>
      </p:sp>
      <p:sp>
        <p:nvSpPr>
          <p:cNvPr id="13" name="Нижний колонтитул 4"/>
          <p:cNvSpPr txBox="1">
            <a:spLocks/>
          </p:cNvSpPr>
          <p:nvPr/>
        </p:nvSpPr>
        <p:spPr>
          <a:xfrm>
            <a:off x="0" y="6527297"/>
            <a:ext cx="12192000" cy="2308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t="2488"/>
          <a:stretch/>
        </p:blipFill>
        <p:spPr>
          <a:xfrm>
            <a:off x="6247046" y="2148004"/>
            <a:ext cx="1867423" cy="1327647"/>
          </a:xfrm>
          <a:prstGeom prst="rect">
            <a:avLst/>
          </a:prstGeom>
        </p:spPr>
      </p:pic>
      <p:pic>
        <p:nvPicPr>
          <p:cNvPr id="1027" name="Picture 3" descr="image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843773"/>
            <a:ext cx="2520280" cy="209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3501" y="3712150"/>
            <a:ext cx="2791785" cy="15312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9938" y="1415072"/>
            <a:ext cx="3602378" cy="20263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8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Решения для охлаждения электроники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Проработка индивидуальных решений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Картинки по запросу &quot;new icon&quot;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77" y="957795"/>
            <a:ext cx="896423" cy="51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10547026" y="6567537"/>
            <a:ext cx="508000" cy="138113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de-DE" smtClean="0"/>
              <a:pPr algn="ctr">
                <a:defRPr/>
              </a:pPr>
              <a:t>38</a:t>
            </a:fld>
            <a:endParaRPr lang="de-DE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488" y="4242555"/>
            <a:ext cx="7122414" cy="1749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18401" y="1623630"/>
            <a:ext cx="4672799" cy="15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72000" tIns="72000" rIns="72000" bIns="72000" rtlCol="0" anchor="ctr">
            <a:spAutoFit/>
          </a:bodyPr>
          <a:lstStyle/>
          <a:p>
            <a:pPr>
              <a:buClr>
                <a:schemeClr val="dk1"/>
              </a:buClr>
            </a:pPr>
            <a:r>
              <a:rPr lang="ru-RU" sz="1800" b="1" dirty="0" smtClean="0"/>
              <a:t>Решение для охлаждения электроники </a:t>
            </a:r>
            <a:br>
              <a:rPr lang="ru-RU" sz="1800" b="1" dirty="0" smtClean="0"/>
            </a:br>
            <a:r>
              <a:rPr lang="ru-RU" sz="1800" b="1" dirty="0" smtClean="0"/>
              <a:t>«из </a:t>
            </a:r>
            <a:r>
              <a:rPr lang="ru-RU" sz="1800" b="1" dirty="0"/>
              <a:t>одних </a:t>
            </a:r>
            <a:r>
              <a:rPr lang="ru-RU" sz="1800" b="1" dirty="0" smtClean="0"/>
              <a:t>рук»:</a:t>
            </a:r>
          </a:p>
          <a:p>
            <a:pPr marL="180975" indent="-180975">
              <a:buClr>
                <a:schemeClr val="dk1"/>
              </a:buClr>
              <a:buFont typeface="Wingdings"/>
              <a:buChar char="§"/>
            </a:pPr>
            <a:r>
              <a:rPr lang="ru-RU" sz="1800" dirty="0" smtClean="0"/>
              <a:t>Проектирование</a:t>
            </a:r>
          </a:p>
          <a:p>
            <a:pPr marL="180975" indent="-180975">
              <a:buClr>
                <a:schemeClr val="dk1"/>
              </a:buClr>
              <a:buFont typeface="Wingdings"/>
              <a:buChar char="§"/>
            </a:pPr>
            <a:r>
              <a:rPr lang="ru-RU" sz="1800" dirty="0" smtClean="0"/>
              <a:t>Термический анализ</a:t>
            </a:r>
          </a:p>
          <a:p>
            <a:pPr marL="180975" indent="-180975">
              <a:buClr>
                <a:schemeClr val="dk1"/>
              </a:buClr>
              <a:buFont typeface="Wingdings"/>
              <a:buChar char="§"/>
            </a:pPr>
            <a:r>
              <a:rPr lang="ru-RU" sz="1800" dirty="0" smtClean="0"/>
              <a:t>Производство радиаторов</a:t>
            </a:r>
            <a:endParaRPr lang="ru-RU" sz="1400" b="0" i="0" u="none" baseline="0" dirty="0" smtClean="0">
              <a:solidFill>
                <a:srgbClr val="000000"/>
              </a:solidFill>
              <a:latin typeface="Arial"/>
              <a:ea typeface="ＭＳ Ｐゴシック" charset="-128"/>
              <a:cs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328" y="3656639"/>
            <a:ext cx="1440160" cy="25086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170" y="1630813"/>
            <a:ext cx="6169049" cy="19173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518401" y="3298124"/>
            <a:ext cx="145471" cy="3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72000" tIns="72000" rIns="72000" bIns="72000" rtlCol="0" anchor="ctr">
            <a:spAutoFit/>
          </a:bodyPr>
          <a:lstStyle/>
          <a:p>
            <a:pPr>
              <a:buClr>
                <a:schemeClr val="dk1"/>
              </a:buClr>
            </a:pPr>
            <a:endParaRPr lang="ru-RU" sz="1400" i="0" u="none" baseline="0" dirty="0" smtClean="0">
              <a:solidFill>
                <a:srgbClr val="000000"/>
              </a:solidFill>
              <a:latin typeface="Arial"/>
              <a:ea typeface="ＭＳ Ｐゴシック" charset="-128"/>
              <a:cs typeface="Arial" charset="0"/>
            </a:endParaRPr>
          </a:p>
        </p:txBody>
      </p:sp>
      <p:sp>
        <p:nvSpPr>
          <p:cNvPr id="12" name="Rechteck 13">
            <a:extLst>
              <a:ext uri="{FF2B5EF4-FFF2-40B4-BE49-F238E27FC236}">
                <a16:creationId xmlns:a16="http://schemas.microsoft.com/office/drawing/2014/main" id="{18C0AE2E-86F6-400B-BD81-4481DBE38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3500810"/>
            <a:ext cx="98012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Webdings" pitchFamily="18" charset="2"/>
              <a:buChar char="4"/>
            </a:pPr>
            <a:r>
              <a:rPr lang="ru-RU" altLang="de-DE" sz="1600" b="1" dirty="0" smtClean="0">
                <a:sym typeface="Wingdings" pitchFamily="2" charset="2"/>
              </a:rPr>
              <a:t>Нестандартная геометрия </a:t>
            </a:r>
          </a:p>
          <a:p>
            <a:pPr>
              <a:buFont typeface="Webdings" pitchFamily="18" charset="2"/>
              <a:buChar char="4"/>
            </a:pPr>
            <a:r>
              <a:rPr lang="ru-RU" altLang="de-DE" sz="1600" b="1" dirty="0">
                <a:sym typeface="Wingdings" pitchFamily="2" charset="2"/>
              </a:rPr>
              <a:t>Р</a:t>
            </a:r>
            <a:r>
              <a:rPr lang="ru-RU" altLang="de-DE" sz="1600" b="1" dirty="0" smtClean="0">
                <a:sym typeface="Wingdings" pitchFamily="2" charset="2"/>
              </a:rPr>
              <a:t>азличные технологии исполнения, </a:t>
            </a:r>
            <a:r>
              <a:rPr lang="ru-RU" altLang="de-DE" sz="1600" b="1" dirty="0">
                <a:sym typeface="Wingdings" pitchFamily="2" charset="2"/>
              </a:rPr>
              <a:t>вкл. тепловые </a:t>
            </a:r>
            <a:r>
              <a:rPr lang="ru-RU" altLang="de-DE" sz="1600" b="1" dirty="0" smtClean="0">
                <a:sym typeface="Wingdings" pitchFamily="2" charset="2"/>
              </a:rPr>
              <a:t>трубки</a:t>
            </a:r>
            <a:endParaRPr lang="en-GB" altLang="de-DE" sz="1600" b="1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2916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"/>
          <p:cNvSpPr>
            <a:spLocks noChangeArrowheads="1"/>
          </p:cNvSpPr>
          <p:nvPr/>
        </p:nvSpPr>
        <p:spPr bwMode="auto">
          <a:xfrm>
            <a:off x="515938" y="1751013"/>
            <a:ext cx="11233150" cy="3690937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177800" indent="-1778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en-GB" altLang="de-DE" sz="1600" dirty="0"/>
          </a:p>
        </p:txBody>
      </p:sp>
      <p:sp>
        <p:nvSpPr>
          <p:cNvPr id="12291" name="Rechteck 13"/>
          <p:cNvSpPr>
            <a:spLocks noChangeArrowheads="1"/>
          </p:cNvSpPr>
          <p:nvPr/>
        </p:nvSpPr>
        <p:spPr bwMode="auto">
          <a:xfrm>
            <a:off x="519113" y="5449888"/>
            <a:ext cx="9975850" cy="3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 typeface="Webdings" pitchFamily="18" charset="2"/>
              <a:buChar char="4"/>
            </a:pPr>
            <a:r>
              <a:rPr lang="ru-RU" sz="1600" dirty="0" smtClean="0"/>
              <a:t>«Решения из одних рук</a:t>
            </a:r>
            <a:r>
              <a:rPr lang="ru-RU" sz="1600" dirty="0"/>
              <a:t>» – </a:t>
            </a:r>
            <a:r>
              <a:rPr lang="ru-RU" sz="1600" dirty="0" smtClean="0"/>
              <a:t>основная компетенция!</a:t>
            </a:r>
            <a:endParaRPr lang="ru-RU" sz="16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5938" y="1411288"/>
            <a:ext cx="11233150" cy="339725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marL="900113" indent="-900113" algn="ctr" eaLnBrk="0" hangingPunct="0"/>
            <a:r>
              <a:rPr lang="ru-RU" sz="1800" b="1" dirty="0" smtClean="0">
                <a:solidFill>
                  <a:schemeClr val="bg1"/>
                </a:solidFill>
              </a:rPr>
              <a:t>«</a:t>
            </a:r>
            <a:r>
              <a:rPr lang="ru-RU" sz="1800" b="1" dirty="0" err="1">
                <a:solidFill>
                  <a:schemeClr val="bg1"/>
                </a:solidFill>
              </a:rPr>
              <a:t>Евромеханика</a:t>
            </a:r>
            <a:r>
              <a:rPr lang="ru-RU" sz="1800" b="1" dirty="0" smtClean="0">
                <a:solidFill>
                  <a:schemeClr val="bg1"/>
                </a:solidFill>
              </a:rPr>
              <a:t>», встраиваемые системы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2295" name="Title 1"/>
          <p:cNvSpPr>
            <a:spLocks noGrp="1"/>
          </p:cNvSpPr>
          <p:nvPr>
            <p:ph type="title"/>
          </p:nvPr>
        </p:nvSpPr>
        <p:spPr>
          <a:xfrm>
            <a:off x="519113" y="284163"/>
            <a:ext cx="11228387" cy="481012"/>
          </a:xfrm>
        </p:spPr>
        <p:txBody>
          <a:bodyPr/>
          <a:lstStyle/>
          <a:p>
            <a:r>
              <a:rPr lang="ru-RU" dirty="0" smtClean="0">
                <a:latin typeface="Arial"/>
              </a:rPr>
              <a:t>ООО </a:t>
            </a:r>
            <a:r>
              <a:rPr lang="ru-RU" dirty="0" err="1" smtClean="0">
                <a:latin typeface="Arial"/>
              </a:rPr>
              <a:t>Риттал</a:t>
            </a:r>
            <a:endParaRPr lang="en-GB" altLang="de-DE" dirty="0"/>
          </a:p>
        </p:txBody>
      </p:sp>
      <p:sp>
        <p:nvSpPr>
          <p:cNvPr id="1229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9113" y="747713"/>
            <a:ext cx="11228387" cy="274637"/>
          </a:xfrm>
        </p:spPr>
        <p:txBody>
          <a:bodyPr/>
          <a:lstStyle/>
          <a:p>
            <a:r>
              <a:rPr lang="ru-RU" dirty="0" smtClean="0"/>
              <a:t>Возможности сотрудничества</a:t>
            </a:r>
            <a:endParaRPr lang="en-GB" dirty="0"/>
          </a:p>
        </p:txBody>
      </p:sp>
      <p:sp>
        <p:nvSpPr>
          <p:cNvPr id="18" name="Foliennummernplatzhalter 7"/>
          <p:cNvSpPr>
            <a:spLocks noGrp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</p:spPr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39</a:t>
            </a:fld>
            <a:endParaRPr lang="en-GB" dirty="0"/>
          </a:p>
        </p:txBody>
      </p:sp>
      <p:sp>
        <p:nvSpPr>
          <p:cNvPr id="20" name="Нижний колонтитул 4"/>
          <p:cNvSpPr>
            <a:spLocks noGrp="1"/>
          </p:cNvSpPr>
          <p:nvPr>
            <p:ph type="ftr" sz="quarter" idx="14"/>
          </p:nvPr>
        </p:nvSpPr>
        <p:spPr>
          <a:xfrm>
            <a:off x="0" y="6527297"/>
            <a:ext cx="12192000" cy="230831"/>
          </a:xfr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4542" y="1760116"/>
            <a:ext cx="11212958" cy="358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altLang="de-DE" sz="1600" b="1" dirty="0" smtClean="0"/>
              <a:t>19</a:t>
            </a:r>
            <a:r>
              <a:rPr lang="en-US" altLang="de-DE" sz="1600" b="1" dirty="0" smtClean="0"/>
              <a:t>” </a:t>
            </a:r>
            <a:r>
              <a:rPr lang="ru-RU" altLang="de-DE" sz="1600" b="1" dirty="0" err="1" smtClean="0"/>
              <a:t>крейты</a:t>
            </a:r>
            <a:r>
              <a:rPr lang="ru-RU" altLang="de-DE" sz="1600" b="1" dirty="0" smtClean="0"/>
              <a:t> и настольные, приборные корпуса</a:t>
            </a:r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endParaRPr lang="ru-RU" altLang="de-DE" sz="1200" b="1" dirty="0" smtClean="0"/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altLang="de-DE" sz="1600" b="1" dirty="0" smtClean="0"/>
              <a:t>Шасси </a:t>
            </a:r>
            <a:r>
              <a:rPr lang="en-US" altLang="de-DE" sz="1600" b="1" dirty="0" smtClean="0"/>
              <a:t>VME -&gt; VPX, </a:t>
            </a:r>
            <a:r>
              <a:rPr lang="en-US" altLang="de-DE" sz="1600" b="1" dirty="0" err="1" smtClean="0"/>
              <a:t>cPCI</a:t>
            </a:r>
            <a:r>
              <a:rPr lang="en-US" altLang="de-DE" sz="1600" b="1" dirty="0" smtClean="0"/>
              <a:t>-&gt; Serial, </a:t>
            </a:r>
            <a:r>
              <a:rPr lang="en-US" altLang="de-DE" sz="1600" b="1" dirty="0" err="1" smtClean="0"/>
              <a:t>mTCA</a:t>
            </a:r>
            <a:r>
              <a:rPr lang="en-US" altLang="de-DE" sz="1600" b="1" dirty="0" smtClean="0"/>
              <a:t> / ATCA</a:t>
            </a:r>
            <a:r>
              <a:rPr lang="ru-RU" altLang="de-DE" sz="1600" b="1" dirty="0" smtClean="0"/>
              <a:t>: </a:t>
            </a:r>
            <a:r>
              <a:rPr lang="ru-RU" altLang="de-DE" sz="1600" dirty="0" smtClean="0"/>
              <a:t> портфолио по каталогу, </a:t>
            </a:r>
            <a:r>
              <a:rPr lang="en-US" altLang="de-DE" sz="1600" dirty="0"/>
              <a:t>customer </a:t>
            </a:r>
            <a:r>
              <a:rPr lang="en-US" altLang="de-DE" sz="1600" dirty="0" smtClean="0"/>
              <a:t>design</a:t>
            </a:r>
            <a:r>
              <a:rPr lang="ru-RU" altLang="de-DE" sz="1600" dirty="0" smtClean="0"/>
              <a:t/>
            </a:r>
            <a:br>
              <a:rPr lang="ru-RU" altLang="de-DE" sz="1600" dirty="0" smtClean="0"/>
            </a:br>
            <a:r>
              <a:rPr lang="ru-RU" altLang="de-DE" sz="1600" dirty="0" smtClean="0"/>
              <a:t/>
            </a:r>
            <a:br>
              <a:rPr lang="ru-RU" altLang="de-DE" sz="1600" dirty="0" smtClean="0"/>
            </a:br>
            <a:r>
              <a:rPr lang="en-US" sz="1600" dirty="0" smtClean="0">
                <a:sym typeface="Wingdings" panose="05000000000000000000" pitchFamily="2" charset="2"/>
              </a:rPr>
              <a:t>   + </a:t>
            </a:r>
            <a:r>
              <a:rPr lang="ru-RU" sz="1600" dirty="0" smtClean="0">
                <a:sym typeface="Wingdings" panose="05000000000000000000" pitchFamily="2" charset="2"/>
              </a:rPr>
              <a:t>разработка и интеграция в том числе отечественных модулей </a:t>
            </a:r>
            <a:r>
              <a:rPr lang="en-US" sz="1600" dirty="0" smtClean="0">
                <a:sym typeface="Wingdings" panose="05000000000000000000" pitchFamily="2" charset="2"/>
              </a:rPr>
              <a:t>CPU, I/O’s</a:t>
            </a:r>
            <a:r>
              <a:rPr lang="ru-RU" sz="1600" dirty="0" smtClean="0">
                <a:sym typeface="Wingdings" panose="05000000000000000000" pitchFamily="2" charset="2"/>
              </a:rPr>
              <a:t>, периферии.</a:t>
            </a:r>
            <a:br>
              <a:rPr lang="ru-RU" sz="1600" dirty="0" smtClean="0">
                <a:sym typeface="Wingdings" panose="05000000000000000000" pitchFamily="2" charset="2"/>
              </a:rPr>
            </a:br>
            <a:endParaRPr lang="en-US" sz="1600" dirty="0" smtClean="0">
              <a:sym typeface="Wingdings" panose="05000000000000000000" pitchFamily="2" charset="2"/>
            </a:endParaRPr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altLang="de-DE" sz="1600" b="1" dirty="0" err="1" smtClean="0"/>
              <a:t>HeiSys</a:t>
            </a:r>
            <a:r>
              <a:rPr lang="en-US" altLang="de-DE" sz="1600" dirty="0"/>
              <a:t>:</a:t>
            </a:r>
            <a:r>
              <a:rPr lang="en-US" altLang="de-DE" sz="1600" dirty="0" smtClean="0"/>
              <a:t> </a:t>
            </a:r>
            <a:r>
              <a:rPr lang="ru-RU" altLang="de-DE" sz="1600" dirty="0" smtClean="0"/>
              <a:t>платформа </a:t>
            </a:r>
            <a:r>
              <a:rPr lang="en-US" altLang="de-DE" sz="1600" dirty="0" smtClean="0"/>
              <a:t>COM Express</a:t>
            </a:r>
            <a:r>
              <a:rPr lang="ru-RU" altLang="de-DE" sz="1600" dirty="0" smtClean="0"/>
              <a:t> и</a:t>
            </a:r>
            <a:r>
              <a:rPr lang="en-US" altLang="de-DE" sz="1600" dirty="0" smtClean="0"/>
              <a:t>/</a:t>
            </a:r>
            <a:r>
              <a:rPr lang="ru-RU" altLang="de-DE" sz="1600" dirty="0" smtClean="0"/>
              <a:t>или</a:t>
            </a:r>
            <a:r>
              <a:rPr lang="en-US" altLang="de-DE" sz="1600" dirty="0" smtClean="0"/>
              <a:t>, SMARC</a:t>
            </a:r>
            <a:endParaRPr lang="ru-RU" altLang="de-DE" sz="1600" dirty="0" smtClean="0"/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endParaRPr lang="ru-RU" altLang="de-DE" sz="1200" dirty="0" smtClean="0"/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altLang="de-DE" sz="1600" b="1" dirty="0" smtClean="0"/>
              <a:t>Промышленные </a:t>
            </a:r>
            <a:r>
              <a:rPr lang="ru-RU" altLang="de-DE" sz="1600" b="1" dirty="0"/>
              <a:t>ПК, одноплатные ПК: </a:t>
            </a:r>
            <a:r>
              <a:rPr lang="ru-RU" altLang="de-DE" sz="1600" dirty="0"/>
              <a:t>комплектация, монтаж</a:t>
            </a:r>
            <a:r>
              <a:rPr lang="en-US" altLang="de-DE" sz="1600" dirty="0"/>
              <a:t>/</a:t>
            </a:r>
            <a:r>
              <a:rPr lang="ru-RU" altLang="de-DE" sz="1600" dirty="0" smtClean="0"/>
              <a:t>тестирование, специальные разработки</a:t>
            </a:r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endParaRPr lang="en-US" altLang="de-DE" sz="1200" dirty="0"/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altLang="de-DE" sz="1600" b="1" dirty="0" smtClean="0"/>
              <a:t>Индивидуальные решения для охлаждения электроники (радиаторы)</a:t>
            </a:r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endParaRPr lang="ru-RU" altLang="de-DE" sz="1400" dirty="0" smtClean="0"/>
          </a:p>
          <a:p>
            <a:pPr indent="180975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ru-RU" altLang="de-DE" sz="1600" b="1" dirty="0" smtClean="0"/>
              <a:t>Соблюдение требований</a:t>
            </a:r>
            <a:r>
              <a:rPr lang="ru-RU" altLang="de-DE" sz="1600" dirty="0" smtClean="0"/>
              <a:t>: приемка ОТК, «5», ГОСТ РВ, децимальные номера, и т.д.</a:t>
            </a:r>
            <a:endParaRPr lang="en-US" altLang="de-DE" sz="16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77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CCA4E7A-1CF6-441C-BA34-978F4FBDC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Каталоги </a:t>
            </a:r>
            <a:r>
              <a:rPr lang="en-US" dirty="0">
                <a:latin typeface="+mn-lt"/>
              </a:rPr>
              <a:t>Rittal </a:t>
            </a:r>
            <a:r>
              <a:rPr lang="ru-RU" dirty="0" smtClean="0">
                <a:latin typeface="+mn-lt"/>
              </a:rPr>
              <a:t>и </a:t>
            </a:r>
            <a:r>
              <a:rPr lang="en-US" dirty="0">
                <a:latin typeface="+mn-lt"/>
              </a:rPr>
              <a:t>HEITEC</a:t>
            </a:r>
            <a:endParaRPr lang="ru-RU" dirty="0">
              <a:latin typeface="+mn-lt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A0B04-533D-4CB5-8390-DD56D59F8C5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27800"/>
            <a:ext cx="12192000" cy="230188"/>
          </a:xfrm>
        </p:spPr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C93D1FD-82D1-4922-A34A-2084DE785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937174"/>
            <a:ext cx="1272728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0" descr="http://www.42u.com/images/rittal-ts8-back.jpg">
            <a:extLst>
              <a:ext uri="{FF2B5EF4-FFF2-40B4-BE49-F238E27FC236}">
                <a16:creationId xmlns:a16="http://schemas.microsoft.com/office/drawing/2014/main" id="{5DABD8E9-58FD-487F-A1DE-FEEAD13F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605" y="3395714"/>
            <a:ext cx="1323699" cy="225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01F4D4D-2DF5-4B3A-BCAE-3906C26D8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31" y="3353505"/>
            <a:ext cx="1671818" cy="23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0A8F429-0ED2-41DE-9C40-586E41A5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31" y="372219"/>
            <a:ext cx="1654546" cy="23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 descr="http://uk.farnell.com/productimages/farnell/standard/42270197.jpg">
            <a:extLst>
              <a:ext uri="{FF2B5EF4-FFF2-40B4-BE49-F238E27FC236}">
                <a16:creationId xmlns:a16="http://schemas.microsoft.com/office/drawing/2014/main" id="{EAA74C53-95A0-4ABD-AA83-E9E831293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812" y="476672"/>
            <a:ext cx="1113075" cy="8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http://media1.rsdelivers.cataloguesolutions.com/LargeProductImages/R0172710-01.jpg">
            <a:extLst>
              <a:ext uri="{FF2B5EF4-FFF2-40B4-BE49-F238E27FC236}">
                <a16:creationId xmlns:a16="http://schemas.microsoft.com/office/drawing/2014/main" id="{9A63EE34-F5AE-43B6-AF3C-6D3335714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658" y="1251816"/>
            <a:ext cx="367440" cy="78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http://intekufa.ru/images/section/krossplaty-vme.jpg">
            <a:extLst>
              <a:ext uri="{FF2B5EF4-FFF2-40B4-BE49-F238E27FC236}">
                <a16:creationId xmlns:a16="http://schemas.microsoft.com/office/drawing/2014/main" id="{A5FE99FF-5296-4795-809F-03FDD9F8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584" y="637399"/>
            <a:ext cx="802325" cy="8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http://media5.rsdelivers.cataloguesolutions.com/MediumProductImages/RF471700-01.jpg">
            <a:extLst>
              <a:ext uri="{FF2B5EF4-FFF2-40B4-BE49-F238E27FC236}">
                <a16:creationId xmlns:a16="http://schemas.microsoft.com/office/drawing/2014/main" id="{8DF730E4-D46A-41B1-A4E6-D9CD25AA3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360" y="4798173"/>
            <a:ext cx="834753" cy="129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CE04ACFA-C4B9-4363-9DBC-3BB98DA53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2108052"/>
            <a:ext cx="126832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B3366D-70F5-4565-BA74-96C6E4F8595E}"/>
              </a:ext>
            </a:extLst>
          </p:cNvPr>
          <p:cNvSpPr txBox="1"/>
          <p:nvPr/>
        </p:nvSpPr>
        <p:spPr>
          <a:xfrm>
            <a:off x="845812" y="4286138"/>
            <a:ext cx="1399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+mn-lt"/>
              </a:rPr>
              <a:t>Каталог 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8DF1B4-B232-4242-BC2D-948C66397F8D}"/>
              </a:ext>
            </a:extLst>
          </p:cNvPr>
          <p:cNvSpPr txBox="1"/>
          <p:nvPr/>
        </p:nvSpPr>
        <p:spPr>
          <a:xfrm>
            <a:off x="3291100" y="4286138"/>
            <a:ext cx="243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+mn-lt"/>
              </a:rPr>
              <a:t>Каталог 33</a:t>
            </a:r>
            <a:r>
              <a:rPr lang="en-US" sz="1800" b="1" dirty="0">
                <a:latin typeface="+mn-lt"/>
              </a:rPr>
              <a:t> / </a:t>
            </a:r>
            <a:r>
              <a:rPr lang="ru-RU" sz="1800" b="1" dirty="0">
                <a:latin typeface="+mn-lt"/>
              </a:rPr>
              <a:t>Н</a:t>
            </a:r>
            <a:r>
              <a:rPr lang="en-US" sz="1800" b="1" dirty="0">
                <a:latin typeface="+mn-lt"/>
              </a:rPr>
              <a:t>EITEC</a:t>
            </a:r>
            <a:endParaRPr lang="ru-RU" sz="1800" b="1" dirty="0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C18CFF-AF4A-4BAA-AE6B-D789E01920CB}"/>
              </a:ext>
            </a:extLst>
          </p:cNvPr>
          <p:cNvSpPr txBox="1"/>
          <p:nvPr/>
        </p:nvSpPr>
        <p:spPr>
          <a:xfrm>
            <a:off x="6435032" y="5723032"/>
            <a:ext cx="201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+mn-lt"/>
              </a:rPr>
              <a:t>Каталог 3</a:t>
            </a:r>
            <a:r>
              <a:rPr lang="en-US" sz="1800" b="1" dirty="0">
                <a:latin typeface="+mn-lt"/>
              </a:rPr>
              <a:t>4, 35…</a:t>
            </a:r>
            <a:endParaRPr lang="ru-RU" sz="1800" b="1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9122B1-3494-47F7-AFF1-832FB9631604}"/>
              </a:ext>
            </a:extLst>
          </p:cNvPr>
          <p:cNvSpPr txBox="1"/>
          <p:nvPr/>
        </p:nvSpPr>
        <p:spPr>
          <a:xfrm>
            <a:off x="6420576" y="2712029"/>
            <a:ext cx="198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+mn-lt"/>
              </a:rPr>
              <a:t>Каталог Н</a:t>
            </a:r>
            <a:r>
              <a:rPr lang="en-US" sz="1800" b="1" dirty="0">
                <a:latin typeface="+mn-lt"/>
              </a:rPr>
              <a:t>EITEC</a:t>
            </a:r>
            <a:endParaRPr lang="ru-RU" sz="1800" b="1" dirty="0">
              <a:latin typeface="+mn-lt"/>
            </a:endParaRPr>
          </a:p>
        </p:txBody>
      </p:sp>
      <p:sp>
        <p:nvSpPr>
          <p:cNvPr id="20" name="Стрелка вправо 20">
            <a:extLst>
              <a:ext uri="{FF2B5EF4-FFF2-40B4-BE49-F238E27FC236}">
                <a16:creationId xmlns:a16="http://schemas.microsoft.com/office/drawing/2014/main" id="{638C98C4-D69F-4E78-AFF4-406A32036500}"/>
              </a:ext>
            </a:extLst>
          </p:cNvPr>
          <p:cNvSpPr/>
          <p:nvPr/>
        </p:nvSpPr>
        <p:spPr bwMode="auto">
          <a:xfrm>
            <a:off x="2636682" y="2835325"/>
            <a:ext cx="723014" cy="345454"/>
          </a:xfrm>
          <a:prstGeom prst="rightArrow">
            <a:avLst/>
          </a:prstGeom>
          <a:solidFill>
            <a:schemeClr val="accent3"/>
          </a:solidFill>
          <a:ln w="63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>
              <a:latin typeface="+mn-lt"/>
              <a:ea typeface="ＭＳ Ｐゴシック" charset="-128"/>
            </a:endParaRPr>
          </a:p>
        </p:txBody>
      </p:sp>
      <p:sp>
        <p:nvSpPr>
          <p:cNvPr id="21" name="Стрелка вправо 21">
            <a:extLst>
              <a:ext uri="{FF2B5EF4-FFF2-40B4-BE49-F238E27FC236}">
                <a16:creationId xmlns:a16="http://schemas.microsoft.com/office/drawing/2014/main" id="{2105D80F-6626-4BA3-9A26-884B01C93295}"/>
              </a:ext>
            </a:extLst>
          </p:cNvPr>
          <p:cNvSpPr/>
          <p:nvPr/>
        </p:nvSpPr>
        <p:spPr bwMode="auto">
          <a:xfrm rot="19800000">
            <a:off x="5557867" y="2209151"/>
            <a:ext cx="723014" cy="345454"/>
          </a:xfrm>
          <a:prstGeom prst="rightArrow">
            <a:avLst/>
          </a:prstGeom>
          <a:solidFill>
            <a:schemeClr val="accent3"/>
          </a:solidFill>
          <a:ln w="63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>
              <a:latin typeface="+mn-lt"/>
              <a:ea typeface="ＭＳ Ｐゴシック" charset="-128"/>
            </a:endParaRPr>
          </a:p>
        </p:txBody>
      </p:sp>
      <p:sp>
        <p:nvSpPr>
          <p:cNvPr id="22" name="Стрелка вправо 22">
            <a:extLst>
              <a:ext uri="{FF2B5EF4-FFF2-40B4-BE49-F238E27FC236}">
                <a16:creationId xmlns:a16="http://schemas.microsoft.com/office/drawing/2014/main" id="{9D654D21-44D8-4258-8019-89FD3AD6F954}"/>
              </a:ext>
            </a:extLst>
          </p:cNvPr>
          <p:cNvSpPr/>
          <p:nvPr/>
        </p:nvSpPr>
        <p:spPr bwMode="auto">
          <a:xfrm rot="1800000">
            <a:off x="5557867" y="3511117"/>
            <a:ext cx="723014" cy="345454"/>
          </a:xfrm>
          <a:prstGeom prst="rightArrow">
            <a:avLst/>
          </a:prstGeom>
          <a:solidFill>
            <a:schemeClr val="accent3"/>
          </a:solidFill>
          <a:ln w="63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ru-RU">
              <a:latin typeface="+mn-lt"/>
              <a:ea typeface="ＭＳ Ｐゴシック" charset="-128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C56A01A-7BC8-4D6B-9924-D5F05491E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72" y="2334109"/>
            <a:ext cx="127132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http://ua.all.biz/img/ua/catalog/1251507.jpeg">
            <a:extLst>
              <a:ext uri="{FF2B5EF4-FFF2-40B4-BE49-F238E27FC236}">
                <a16:creationId xmlns:a16="http://schemas.microsoft.com/office/drawing/2014/main" id="{4C57CEB8-CE21-400B-B166-C3E4F746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027" y="4813868"/>
            <a:ext cx="634552" cy="77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9F5F86E0-CAE0-499C-95A3-10E32026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87496" y="368592"/>
            <a:ext cx="1656392" cy="2344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CE81C9C-62E9-49E7-9B8F-A096BC8AA137}"/>
              </a:ext>
            </a:extLst>
          </p:cNvPr>
          <p:cNvGrpSpPr/>
          <p:nvPr/>
        </p:nvGrpSpPr>
        <p:grpSpPr>
          <a:xfrm>
            <a:off x="9098354" y="1434833"/>
            <a:ext cx="1506266" cy="700414"/>
            <a:chOff x="1511592" y="2708904"/>
            <a:chExt cx="6269820" cy="2915466"/>
          </a:xfrm>
        </p:grpSpPr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E0E47C38-3FEB-40AE-9837-94892BFB7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592" y="2708904"/>
              <a:ext cx="6269820" cy="291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D63EAB1-B178-4B37-9ABF-6C101F0D9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97450" y="4251325"/>
              <a:ext cx="650874" cy="15875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DF02A8C-F604-49A6-99DB-B0DB54E1F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32375" y="4203700"/>
              <a:ext cx="650874" cy="15875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2C5FCD9-DC1D-4D2F-8ED5-1B3F889C1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41900" y="4159250"/>
              <a:ext cx="650874" cy="158750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BD60E77-AEDA-486D-A436-A79982C6479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752"/>
          <a:stretch/>
        </p:blipFill>
        <p:spPr>
          <a:xfrm>
            <a:off x="8360910" y="2188687"/>
            <a:ext cx="1238612" cy="69476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99F1AF0-6AFF-4C66-B1C8-49610923A77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4794" y="2120384"/>
            <a:ext cx="1027710" cy="700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464C238-B6F9-4B77-AB96-AFEDB1CE7FE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1495" y="1896609"/>
            <a:ext cx="371534" cy="263727"/>
          </a:xfrm>
          <a:prstGeom prst="rect">
            <a:avLst/>
          </a:prstGeom>
        </p:spPr>
      </p:pic>
      <p:pic>
        <p:nvPicPr>
          <p:cNvPr id="35" name="Picture 6" descr="Картинки по запросу coded guide rail heitec">
            <a:extLst>
              <a:ext uri="{FF2B5EF4-FFF2-40B4-BE49-F238E27FC236}">
                <a16:creationId xmlns:a16="http://schemas.microsoft.com/office/drawing/2014/main" id="{21D3B5B4-FE90-4423-9E77-150023E39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764" y="1029309"/>
            <a:ext cx="385782" cy="38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C1567DE-74A5-44A1-B21D-67969107EDC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587" b="14598"/>
          <a:stretch/>
        </p:blipFill>
        <p:spPr>
          <a:xfrm>
            <a:off x="9408643" y="602534"/>
            <a:ext cx="433613" cy="31036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7" name="Picture 2" descr="Похожее изображение">
            <a:extLst>
              <a:ext uri="{FF2B5EF4-FFF2-40B4-BE49-F238E27FC236}">
                <a16:creationId xmlns:a16="http://schemas.microsoft.com/office/drawing/2014/main" id="{03A67C05-AC86-4287-946D-A530CB56A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651" y="3609024"/>
            <a:ext cx="642183" cy="71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2004CDD-C914-418E-AA93-1DA0CF29075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325428" y="4991899"/>
            <a:ext cx="264811" cy="45336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211FDD0-CC1B-4CEA-9512-8391371D996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11340" y="4342248"/>
            <a:ext cx="644333" cy="434550"/>
          </a:xfrm>
          <a:prstGeom prst="rect">
            <a:avLst/>
          </a:prstGeom>
        </p:spPr>
      </p:pic>
      <p:sp>
        <p:nvSpPr>
          <p:cNvPr id="40" name="Rectangle 1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1850" y="5208588"/>
            <a:ext cx="5037991" cy="8667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lIns="72000" tIns="72000" rIns="72000" bIns="72000" anchor="ctr"/>
          <a:lstStyle/>
          <a:p>
            <a:pPr marL="0" lvl="1" eaLnBrk="0" hangingPunct="0">
              <a:buClr>
                <a:schemeClr val="dk1"/>
              </a:buClr>
              <a:defRPr/>
            </a:pPr>
            <a:endParaRPr lang="en-GB" b="1" dirty="0">
              <a:solidFill>
                <a:schemeClr val="lt1"/>
              </a:solidFill>
            </a:endParaRPr>
          </a:p>
          <a:p>
            <a:pPr marL="0" lvl="1" eaLnBrk="0" hangingPunct="0">
              <a:buClr>
                <a:schemeClr val="dk1"/>
              </a:buClr>
              <a:defRPr/>
            </a:pPr>
            <a:endParaRPr lang="en-GB" b="1" dirty="0">
              <a:solidFill>
                <a:schemeClr val="lt1"/>
              </a:solidFill>
            </a:endParaRPr>
          </a:p>
        </p:txBody>
      </p:sp>
      <p:sp>
        <p:nvSpPr>
          <p:cNvPr id="41" name="Ellipse 1"/>
          <p:cNvSpPr>
            <a:spLocks noChangeArrowheads="1"/>
          </p:cNvSpPr>
          <p:nvPr/>
        </p:nvSpPr>
        <p:spPr bwMode="auto">
          <a:xfrm>
            <a:off x="527050" y="5368925"/>
            <a:ext cx="546100" cy="54610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lIns="72000" tIns="72000" rIns="72000" bIns="72000" anchor="ctr"/>
          <a:lstStyle/>
          <a:p>
            <a:pPr algn="ctr" eaLnBrk="0" hangingPunct="0">
              <a:defRPr/>
            </a:pPr>
            <a:r>
              <a:rPr lang="en-GB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42" name="MIO_TEXTBOX_BODY"/>
          <p:cNvSpPr txBox="1">
            <a:spLocks/>
          </p:cNvSpPr>
          <p:nvPr/>
        </p:nvSpPr>
        <p:spPr bwMode="auto">
          <a:xfrm>
            <a:off x="1082675" y="5208588"/>
            <a:ext cx="4787166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marL="342900" indent="-3429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-180975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542925" indent="-180975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714375" indent="-17145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1715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16287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0859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543175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1" eaLnBrk="1" hangingPunct="1">
              <a:buClr>
                <a:srgbClr val="000000"/>
              </a:buClr>
              <a:buNone/>
            </a:pPr>
            <a:r>
              <a:rPr lang="ru-RU" altLang="de-DE" sz="1800" b="1" dirty="0">
                <a:solidFill>
                  <a:srgbClr val="FFFFFF"/>
                </a:solidFill>
              </a:rPr>
              <a:t>Информация по </a:t>
            </a:r>
            <a:r>
              <a:rPr lang="ru-RU" altLang="de-DE" sz="1800" b="1" dirty="0" err="1">
                <a:solidFill>
                  <a:srgbClr val="FFFFFF"/>
                </a:solidFill>
              </a:rPr>
              <a:t>крейтам</a:t>
            </a:r>
            <a:r>
              <a:rPr lang="ru-RU" altLang="de-DE" sz="1800" b="1" dirty="0">
                <a:solidFill>
                  <a:srgbClr val="FFFFFF"/>
                </a:solidFill>
              </a:rPr>
              <a:t> </a:t>
            </a:r>
            <a:r>
              <a:rPr lang="ru-RU" altLang="de-DE" sz="1800" b="1" dirty="0" smtClean="0">
                <a:solidFill>
                  <a:srgbClr val="FFFFFF"/>
                </a:solidFill>
              </a:rPr>
              <a:t>и системам </a:t>
            </a:r>
            <a:br>
              <a:rPr lang="ru-RU" altLang="de-DE" sz="1800" b="1" dirty="0" smtClean="0">
                <a:solidFill>
                  <a:srgbClr val="FFFFFF"/>
                </a:solidFill>
              </a:rPr>
            </a:br>
            <a:r>
              <a:rPr lang="ru-RU" altLang="de-DE" sz="1800" b="1" dirty="0" smtClean="0">
                <a:solidFill>
                  <a:srgbClr val="FFFFFF"/>
                </a:solidFill>
              </a:rPr>
              <a:t>в отдельном каталоге </a:t>
            </a:r>
            <a:r>
              <a:rPr lang="en-US" altLang="de-DE" sz="1800" b="1" dirty="0" smtClean="0">
                <a:solidFill>
                  <a:srgbClr val="FFFFFF"/>
                </a:solidFill>
              </a:rPr>
              <a:t>HEITEC</a:t>
            </a:r>
            <a:endParaRPr lang="en-GB" altLang="de-DE" sz="1800" b="1" dirty="0">
              <a:solidFill>
                <a:srgbClr val="FFFFFF"/>
              </a:solidFill>
            </a:endParaRPr>
          </a:p>
        </p:txBody>
      </p:sp>
      <p:sp>
        <p:nvSpPr>
          <p:cNvPr id="45" name="Foliennummernplatzhalter 7"/>
          <p:cNvSpPr txBox="1">
            <a:spLocks/>
          </p:cNvSpPr>
          <p:nvPr/>
        </p:nvSpPr>
        <p:spPr bwMode="auto">
          <a:xfrm>
            <a:off x="10547027" y="6568970"/>
            <a:ext cx="508000" cy="138112"/>
          </a:xfrm>
          <a:prstGeom prst="rect">
            <a:avLst/>
          </a:prstGeom>
          <a:ln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de-DE" sz="9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01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DFB894-7CD5-4D2C-AE5D-ECEE3CBF6413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4" name="Текст 5"/>
          <p:cNvSpPr txBox="1">
            <a:spLocks/>
          </p:cNvSpPr>
          <p:nvPr/>
        </p:nvSpPr>
        <p:spPr>
          <a:xfrm>
            <a:off x="407368" y="3789040"/>
            <a:ext cx="4392489" cy="1224136"/>
          </a:xfrm>
          <a:prstGeom prst="rect">
            <a:avLst/>
          </a:prstGeom>
        </p:spPr>
        <p:txBody>
          <a:bodyPr vert="horz" lIns="72000" tIns="72000" rIns="72000" bIns="72000" rtlCol="0" anchor="t">
            <a:noAutofit/>
          </a:bodyPr>
          <a:lstStyle>
            <a:lvl1pPr marL="0" indent="-342900" algn="l" rtl="0" eaLnBrk="0" fontAlgn="base" hangingPunct="0">
              <a:spcBef>
                <a:spcPts val="0"/>
              </a:spcBef>
              <a:spcAft>
                <a:spcPct val="0"/>
              </a:spcAft>
              <a:buFont typeface="Arial" pitchFamily="34" charset="0"/>
              <a:defRPr lang="de-DE" sz="2400" b="1" kern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anose="020B0604020202020204" pitchFamily="34" charset="0"/>
              </a:defRPr>
            </a:lvl1pPr>
            <a:lvl2pPr marL="180975" indent="-180975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defRPr lang="de-DE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1950" indent="-180975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2925" indent="-180975" algn="l" rtl="0" eaLnBrk="0" fontAlgn="base" hangingPunct="0">
              <a:spcBef>
                <a:spcPts val="0"/>
              </a:spcBef>
              <a:spcAft>
                <a:spcPct val="0"/>
              </a:spcAft>
              <a:buFont typeface="Webdings" pitchFamily="18" charset="2"/>
              <a:buChar char="4"/>
              <a:defRPr lang="de-DE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4375" indent="-171450" algn="l" rtl="0" eaLnBrk="0" fontAlgn="base" hangingPunct="0">
              <a:spcBef>
                <a:spcPts val="0"/>
              </a:spcBef>
              <a:spcAft>
                <a:spcPct val="0"/>
              </a:spcAft>
              <a:buFont typeface="Symbol" pitchFamily="18" charset="2"/>
              <a:buChar char="-"/>
              <a:defRPr lang="de-DE" sz="2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82000" indent="-2304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1200" indent="-2304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0400" indent="-2304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89600" indent="-2304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smtClean="0">
                <a:solidFill>
                  <a:schemeClr val="tx1"/>
                </a:solidFill>
              </a:rPr>
              <a:t>Алексей </a:t>
            </a:r>
            <a:r>
              <a:rPr lang="ru-RU" sz="1600" b="0" dirty="0" err="1" smtClean="0">
                <a:solidFill>
                  <a:schemeClr val="tx1"/>
                </a:solidFill>
              </a:rPr>
              <a:t>Катютин</a:t>
            </a:r>
            <a:endParaRPr lang="en-US" sz="1600" b="0" dirty="0">
              <a:solidFill>
                <a:schemeClr val="tx1"/>
              </a:solidFill>
            </a:endParaRPr>
          </a:p>
          <a:p>
            <a:r>
              <a:rPr lang="ru-RU" sz="1600" b="0" dirty="0" smtClean="0">
                <a:solidFill>
                  <a:schemeClr val="tx1"/>
                </a:solidFill>
              </a:rPr>
              <a:t>Менеджер по продукции </a:t>
            </a:r>
            <a:r>
              <a:rPr lang="en-US" sz="1600" b="0" dirty="0" smtClean="0">
                <a:solidFill>
                  <a:schemeClr val="tx1"/>
                </a:solidFill>
              </a:rPr>
              <a:t>HEITEC</a:t>
            </a:r>
          </a:p>
          <a:p>
            <a:r>
              <a:rPr lang="en-US" sz="1600" b="0" dirty="0" smtClean="0">
                <a:solidFill>
                  <a:schemeClr val="tx1"/>
                </a:solidFill>
              </a:rPr>
              <a:t>a.katyutin@rittal.ru</a:t>
            </a:r>
          </a:p>
          <a:p>
            <a:r>
              <a:rPr lang="ru-RU" sz="1600" b="0" dirty="0" smtClean="0">
                <a:solidFill>
                  <a:schemeClr val="tx1"/>
                </a:solidFill>
              </a:rPr>
              <a:t>Тел. +7 (</a:t>
            </a:r>
            <a:r>
              <a:rPr lang="en-US" sz="1600" b="0" dirty="0" smtClean="0">
                <a:solidFill>
                  <a:schemeClr val="tx1"/>
                </a:solidFill>
              </a:rPr>
              <a:t>909</a:t>
            </a:r>
            <a:r>
              <a:rPr lang="ru-RU" sz="1600" b="0" dirty="0" smtClean="0">
                <a:solidFill>
                  <a:schemeClr val="tx1"/>
                </a:solidFill>
              </a:rPr>
              <a:t>) </a:t>
            </a:r>
            <a:r>
              <a:rPr lang="en-US" sz="1600" b="0" dirty="0" smtClean="0">
                <a:solidFill>
                  <a:schemeClr val="tx1"/>
                </a:solidFill>
              </a:rPr>
              <a:t>168 85 24</a:t>
            </a:r>
            <a:endParaRPr lang="ru-RU" sz="1800" b="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713" y="332656"/>
            <a:ext cx="6441751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7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700E8217-2A55-408D-A6DB-78FA30F6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dirty="0"/>
              <a:t>Применение </a:t>
            </a:r>
            <a:r>
              <a:rPr lang="ru-RU" altLang="de-DE" dirty="0" smtClean="0"/>
              <a:t>оборудования </a:t>
            </a:r>
            <a:r>
              <a:rPr lang="en-US" altLang="de-DE" dirty="0" smtClean="0"/>
              <a:t>EPS </a:t>
            </a:r>
            <a:r>
              <a:rPr lang="en-US" kern="0" dirty="0"/>
              <a:t>(</a:t>
            </a:r>
            <a:r>
              <a:rPr lang="ru-RU" kern="0" dirty="0" err="1"/>
              <a:t>евромеханика</a:t>
            </a:r>
            <a:r>
              <a:rPr lang="en-US" kern="0" dirty="0"/>
              <a:t>)</a:t>
            </a:r>
            <a:endParaRPr lang="ru-RU" kern="0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altLang="de-DE" dirty="0"/>
              <a:t>Основные отрасли и </a:t>
            </a:r>
            <a:r>
              <a:rPr lang="ru-RU" altLang="de-DE" dirty="0" smtClean="0"/>
              <a:t>направления</a:t>
            </a:r>
            <a:endParaRPr lang="en-GB" altLang="de-DE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2CF36-ADD8-4E00-A41D-9091D456379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27800"/>
            <a:ext cx="12192000" cy="230188"/>
          </a:xfrm>
        </p:spPr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550013C-FEF2-4569-9A4D-FDA59AC4A6A2}"/>
              </a:ext>
            </a:extLst>
          </p:cNvPr>
          <p:cNvSpPr/>
          <p:nvPr/>
        </p:nvSpPr>
        <p:spPr>
          <a:xfrm>
            <a:off x="9025845" y="1215167"/>
            <a:ext cx="2275405" cy="226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latin typeface="+mn-lt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00620F2E-521E-4135-BAF1-E5FAEA2A5E7F}"/>
              </a:ext>
            </a:extLst>
          </p:cNvPr>
          <p:cNvSpPr/>
          <p:nvPr/>
        </p:nvSpPr>
        <p:spPr>
          <a:xfrm>
            <a:off x="1917870" y="3738198"/>
            <a:ext cx="2305023" cy="226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9008317A-5D4C-49F1-80B8-2972D2F6D108}"/>
              </a:ext>
            </a:extLst>
          </p:cNvPr>
          <p:cNvSpPr/>
          <p:nvPr/>
        </p:nvSpPr>
        <p:spPr>
          <a:xfrm>
            <a:off x="6207132" y="1215167"/>
            <a:ext cx="2305022" cy="226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latin typeface="+mn-lt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EAA94CC9-4BA6-4711-B404-EFAA734D0821}"/>
              </a:ext>
            </a:extLst>
          </p:cNvPr>
          <p:cNvSpPr/>
          <p:nvPr/>
        </p:nvSpPr>
        <p:spPr>
          <a:xfrm>
            <a:off x="4760405" y="3738198"/>
            <a:ext cx="2310250" cy="226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380F3AC7-B188-4968-A77E-763F754F43DE}"/>
              </a:ext>
            </a:extLst>
          </p:cNvPr>
          <p:cNvSpPr/>
          <p:nvPr/>
        </p:nvSpPr>
        <p:spPr>
          <a:xfrm>
            <a:off x="3358406" y="1215167"/>
            <a:ext cx="2305024" cy="226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latin typeface="+mn-lt"/>
            </a:endParaRPr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CC40329B-6701-4A5B-8C9B-86C409964258}"/>
              </a:ext>
            </a:extLst>
          </p:cNvPr>
          <p:cNvSpPr/>
          <p:nvPr/>
        </p:nvSpPr>
        <p:spPr>
          <a:xfrm>
            <a:off x="524802" y="1216521"/>
            <a:ext cx="2268435" cy="226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latin typeface="+mn-lt"/>
            </a:endParaRP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DCB2761F-6242-4E49-8BDF-6970E909D1A1}"/>
              </a:ext>
            </a:extLst>
          </p:cNvPr>
          <p:cNvSpPr/>
          <p:nvPr/>
        </p:nvSpPr>
        <p:spPr>
          <a:xfrm>
            <a:off x="7608168" y="3738198"/>
            <a:ext cx="2351470" cy="226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83C13091-B492-4317-8CE4-B9F17F1A3BB7}"/>
              </a:ext>
            </a:extLst>
          </p:cNvPr>
          <p:cNvSpPr txBox="1"/>
          <p:nvPr/>
        </p:nvSpPr>
        <p:spPr>
          <a:xfrm>
            <a:off x="1917870" y="3735257"/>
            <a:ext cx="2305022" cy="251761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>
            <a:defPPr>
              <a:defRPr lang="de-DE"/>
            </a:defPPr>
            <a:lvl1pPr marL="1090" algn="ctr">
              <a:spcBef>
                <a:spcPts val="283"/>
              </a:spcBef>
              <a:defRPr sz="1400" b="1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r>
              <a:rPr lang="ru-RU" dirty="0"/>
              <a:t>Медицина</a:t>
            </a:r>
            <a:endParaRPr dirty="0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CF379BF9-8E0A-41E4-AC0F-B48BA94CA45E}"/>
              </a:ext>
            </a:extLst>
          </p:cNvPr>
          <p:cNvSpPr txBox="1"/>
          <p:nvPr/>
        </p:nvSpPr>
        <p:spPr>
          <a:xfrm>
            <a:off x="6207132" y="1215166"/>
            <a:ext cx="2304267" cy="251761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>
            <a:defPPr>
              <a:defRPr lang="de-DE"/>
            </a:defPPr>
            <a:lvl1pPr marL="1090" algn="ctr">
              <a:spcBef>
                <a:spcPts val="283"/>
              </a:spcBef>
              <a:defRPr sz="1400" b="1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r>
              <a:rPr lang="ru-RU" dirty="0"/>
              <a:t>Энергетика</a:t>
            </a:r>
            <a:endParaRPr dirty="0"/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248C8FDD-796F-4A94-A594-1C911C2BA6AE}"/>
              </a:ext>
            </a:extLst>
          </p:cNvPr>
          <p:cNvSpPr txBox="1"/>
          <p:nvPr/>
        </p:nvSpPr>
        <p:spPr>
          <a:xfrm>
            <a:off x="4760405" y="3735257"/>
            <a:ext cx="2304267" cy="251761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>
            <a:defPPr>
              <a:defRPr lang="de-DE"/>
            </a:defPPr>
            <a:lvl1pPr marL="1090" algn="ctr">
              <a:spcBef>
                <a:spcPts val="283"/>
              </a:spcBef>
              <a:defRPr sz="1400" b="1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r>
              <a:rPr lang="ru-RU" dirty="0"/>
              <a:t>ВПК</a:t>
            </a:r>
            <a:endParaRPr dirty="0"/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D53F18A1-7872-4AF3-A21E-060A70A1475E}"/>
              </a:ext>
            </a:extLst>
          </p:cNvPr>
          <p:cNvSpPr txBox="1"/>
          <p:nvPr/>
        </p:nvSpPr>
        <p:spPr>
          <a:xfrm>
            <a:off x="3358406" y="1215167"/>
            <a:ext cx="2305024" cy="251761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>
            <a:defPPr>
              <a:defRPr lang="de-DE"/>
            </a:defPPr>
            <a:lvl1pPr marL="1090" algn="ctr">
              <a:spcBef>
                <a:spcPts val="283"/>
              </a:spcBef>
              <a:defRPr sz="1400" b="1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r>
              <a:rPr lang="ru-RU" dirty="0"/>
              <a:t>Коммуникации</a:t>
            </a:r>
            <a:endParaRPr dirty="0"/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F73038BC-4180-45AD-B9C1-396A052EBFC9}"/>
              </a:ext>
            </a:extLst>
          </p:cNvPr>
          <p:cNvSpPr txBox="1"/>
          <p:nvPr/>
        </p:nvSpPr>
        <p:spPr>
          <a:xfrm>
            <a:off x="536014" y="1215167"/>
            <a:ext cx="2257223" cy="462802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>
            <a:defPPr>
              <a:defRPr lang="de-DE"/>
            </a:defPPr>
            <a:lvl1pPr marL="1090" algn="ctr">
              <a:spcBef>
                <a:spcPts val="283"/>
              </a:spcBef>
              <a:defRPr sz="1400" b="1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r>
              <a:rPr lang="ru-RU" dirty="0"/>
              <a:t>Промышленная автоматизация</a:t>
            </a:r>
            <a:endParaRPr dirty="0"/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3639FC8D-0B37-4375-BFA1-5638415D33CC}"/>
              </a:ext>
            </a:extLst>
          </p:cNvPr>
          <p:cNvSpPr txBox="1"/>
          <p:nvPr/>
        </p:nvSpPr>
        <p:spPr>
          <a:xfrm>
            <a:off x="7608168" y="3732212"/>
            <a:ext cx="2351470" cy="252311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>
            <a:defPPr>
              <a:defRPr lang="de-DE"/>
            </a:defPPr>
            <a:lvl1pPr marL="1090" algn="ctr">
              <a:spcBef>
                <a:spcPts val="283"/>
              </a:spcBef>
              <a:defRPr sz="1400" b="1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r>
              <a:rPr lang="ru-RU" dirty="0"/>
              <a:t>Тесты и измерения</a:t>
            </a:r>
            <a:endParaRPr dirty="0"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EBABD8B9-688B-4277-B555-E65EE6762066}"/>
              </a:ext>
            </a:extLst>
          </p:cNvPr>
          <p:cNvSpPr txBox="1"/>
          <p:nvPr/>
        </p:nvSpPr>
        <p:spPr>
          <a:xfrm>
            <a:off x="9025845" y="1215165"/>
            <a:ext cx="2275405" cy="251761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>
            <a:defPPr>
              <a:defRPr lang="de-DE"/>
            </a:defPPr>
            <a:lvl1pPr marL="1090" algn="ctr">
              <a:spcBef>
                <a:spcPts val="283"/>
              </a:spcBef>
              <a:defRPr sz="1400" b="1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r>
              <a:rPr lang="ru-RU" dirty="0"/>
              <a:t>Транспорт</a:t>
            </a:r>
            <a:endParaRPr dirty="0"/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 bwMode="auto">
          <a:xfrm>
            <a:off x="10547027" y="6568970"/>
            <a:ext cx="508000" cy="138112"/>
          </a:xfrm>
          <a:prstGeom prst="rect">
            <a:avLst/>
          </a:prstGeom>
          <a:ln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de-DE" sz="9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0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700E8217-2A55-408D-A6DB-78FA30F6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de-DE" dirty="0"/>
              <a:t>Применение оборудования </a:t>
            </a:r>
            <a:r>
              <a:rPr lang="en-US" altLang="de-DE" dirty="0"/>
              <a:t>EPS </a:t>
            </a:r>
            <a:r>
              <a:rPr lang="en-US" kern="0" dirty="0"/>
              <a:t>(</a:t>
            </a:r>
            <a:r>
              <a:rPr lang="ru-RU" kern="0" dirty="0" err="1"/>
              <a:t>евромеханика</a:t>
            </a:r>
            <a:r>
              <a:rPr lang="en-US" kern="0" dirty="0"/>
              <a:t>)</a:t>
            </a:r>
            <a:endParaRPr lang="ru-RU" kern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altLang="de-DE" dirty="0"/>
              <a:t>Примеры оборудования, размещаемого в корпусах </a:t>
            </a:r>
            <a:r>
              <a:rPr lang="en-US" altLang="de-DE" dirty="0" smtClean="0"/>
              <a:t>HEITEC</a:t>
            </a:r>
            <a:endParaRPr lang="en-GB" altLang="de-DE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2CF36-ADD8-4E00-A41D-9091D456379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27800"/>
            <a:ext cx="12192000" cy="230188"/>
          </a:xfrm>
        </p:spPr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83C13091-B492-4317-8CE4-B9F17F1A3BB7}"/>
              </a:ext>
            </a:extLst>
          </p:cNvPr>
          <p:cNvSpPr txBox="1"/>
          <p:nvPr/>
        </p:nvSpPr>
        <p:spPr>
          <a:xfrm>
            <a:off x="1917870" y="3735257"/>
            <a:ext cx="2305022" cy="251761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/>
          <a:p>
            <a:pPr algn="ctr">
              <a:spcBef>
                <a:spcPts val="283"/>
              </a:spcBef>
            </a:pPr>
            <a:r>
              <a:rPr lang="ru-RU" sz="1400" b="1" dirty="0">
                <a:solidFill>
                  <a:srgbClr val="FFFFFF"/>
                </a:solidFill>
                <a:latin typeface="+mn-lt"/>
              </a:rPr>
              <a:t>Медицина</a:t>
            </a:r>
            <a:endParaRPr sz="14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CF379BF9-8E0A-41E4-AC0F-B48BA94CA45E}"/>
              </a:ext>
            </a:extLst>
          </p:cNvPr>
          <p:cNvSpPr txBox="1"/>
          <p:nvPr/>
        </p:nvSpPr>
        <p:spPr>
          <a:xfrm>
            <a:off x="6207132" y="1215166"/>
            <a:ext cx="2304267" cy="251761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/>
          <a:p>
            <a:pPr marL="1090" algn="ctr">
              <a:spcBef>
                <a:spcPts val="283"/>
              </a:spcBef>
            </a:pPr>
            <a:r>
              <a:rPr lang="ru-RU" sz="1400" b="1" dirty="0">
                <a:solidFill>
                  <a:srgbClr val="FFFFFF"/>
                </a:solidFill>
                <a:latin typeface="+mn-lt"/>
                <a:cs typeface="Calibri"/>
              </a:rPr>
              <a:t>Энергетика</a:t>
            </a:r>
            <a:endParaRPr sz="1400" dirty="0">
              <a:latin typeface="+mn-lt"/>
              <a:cs typeface="Calibri"/>
            </a:endParaRP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248C8FDD-796F-4A94-A594-1C911C2BA6AE}"/>
              </a:ext>
            </a:extLst>
          </p:cNvPr>
          <p:cNvSpPr txBox="1"/>
          <p:nvPr/>
        </p:nvSpPr>
        <p:spPr>
          <a:xfrm>
            <a:off x="4760405" y="3735257"/>
            <a:ext cx="2304267" cy="251761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>
            <a:defPPr>
              <a:defRPr lang="de-DE"/>
            </a:defPPr>
            <a:lvl1pPr marL="1090" algn="ctr">
              <a:spcBef>
                <a:spcPts val="283"/>
              </a:spcBef>
              <a:defRPr sz="1050" b="1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r>
              <a:rPr lang="ru-RU" sz="1400" dirty="0"/>
              <a:t>ВПК</a:t>
            </a:r>
            <a:endParaRPr sz="1400" dirty="0"/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D53F18A1-7872-4AF3-A21E-060A70A1475E}"/>
              </a:ext>
            </a:extLst>
          </p:cNvPr>
          <p:cNvSpPr txBox="1"/>
          <p:nvPr/>
        </p:nvSpPr>
        <p:spPr>
          <a:xfrm>
            <a:off x="3358406" y="1215167"/>
            <a:ext cx="2305024" cy="251761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>
            <a:defPPr>
              <a:defRPr lang="de-DE"/>
            </a:defPPr>
            <a:lvl1pPr marL="1090" algn="ctr">
              <a:spcBef>
                <a:spcPts val="283"/>
              </a:spcBef>
              <a:defRPr sz="1050" b="1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r>
              <a:rPr lang="ru-RU" sz="1400" dirty="0"/>
              <a:t>Коммуникации</a:t>
            </a:r>
            <a:endParaRPr sz="1400" dirty="0"/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F73038BC-4180-45AD-B9C1-396A052EBFC9}"/>
              </a:ext>
            </a:extLst>
          </p:cNvPr>
          <p:cNvSpPr txBox="1"/>
          <p:nvPr/>
        </p:nvSpPr>
        <p:spPr>
          <a:xfrm>
            <a:off x="536014" y="1215167"/>
            <a:ext cx="2257223" cy="462802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>
            <a:defPPr>
              <a:defRPr lang="de-DE"/>
            </a:defPPr>
            <a:lvl1pPr marL="1090" algn="ctr">
              <a:spcBef>
                <a:spcPts val="283"/>
              </a:spcBef>
              <a:defRPr sz="1400" b="1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r>
              <a:rPr lang="ru-RU" dirty="0"/>
              <a:t>Промышленная автоматизация</a:t>
            </a:r>
            <a:endParaRPr dirty="0"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EBABD8B9-688B-4277-B555-E65EE6762066}"/>
              </a:ext>
            </a:extLst>
          </p:cNvPr>
          <p:cNvSpPr txBox="1"/>
          <p:nvPr/>
        </p:nvSpPr>
        <p:spPr>
          <a:xfrm>
            <a:off x="9025845" y="1215165"/>
            <a:ext cx="2275405" cy="251761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/>
          <a:p>
            <a:pPr marL="1090" algn="ctr">
              <a:spcBef>
                <a:spcPts val="283"/>
              </a:spcBef>
            </a:pPr>
            <a:r>
              <a:rPr lang="ru-RU" sz="1400" b="1" dirty="0">
                <a:solidFill>
                  <a:srgbClr val="FFFFFF"/>
                </a:solidFill>
                <a:latin typeface="+mn-lt"/>
                <a:cs typeface="Calibri"/>
              </a:rPr>
              <a:t>Транспорт</a:t>
            </a:r>
            <a:endParaRPr sz="1400" dirty="0">
              <a:latin typeface="+mn-lt"/>
              <a:cs typeface="Calibri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C6A31DF-5566-47DF-BD02-F1F9AE3E3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" r="-1"/>
          <a:stretch/>
        </p:blipFill>
        <p:spPr>
          <a:xfrm>
            <a:off x="9026414" y="1556792"/>
            <a:ext cx="2274836" cy="1765197"/>
          </a:xfrm>
          <a:prstGeom prst="rect">
            <a:avLst/>
          </a:prstGeom>
        </p:spPr>
      </p:pic>
      <p:sp>
        <p:nvSpPr>
          <p:cNvPr id="23" name="object 5">
            <a:extLst>
              <a:ext uri="{FF2B5EF4-FFF2-40B4-BE49-F238E27FC236}">
                <a16:creationId xmlns:a16="http://schemas.microsoft.com/office/drawing/2014/main" id="{01DF90D1-809C-4FA1-9009-8C3FC5169BFF}"/>
              </a:ext>
            </a:extLst>
          </p:cNvPr>
          <p:cNvSpPr/>
          <p:nvPr/>
        </p:nvSpPr>
        <p:spPr>
          <a:xfrm>
            <a:off x="6221846" y="1556792"/>
            <a:ext cx="2274837" cy="1663129"/>
          </a:xfrm>
          <a:prstGeom prst="rect">
            <a:avLst/>
          </a:prstGeom>
          <a:blipFill>
            <a:blip r:embed="rId3" cstate="print"/>
            <a:srcRect/>
            <a:stretch>
              <a:fillRect r="-462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09CF4D1-1C8F-4D5A-932F-9FAFF92D4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70" y="4077072"/>
            <a:ext cx="2303134" cy="174708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630BFB2-DDEE-4951-94B0-9853A121D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405" y="4077072"/>
            <a:ext cx="2302214" cy="1878818"/>
          </a:xfrm>
          <a:prstGeom prst="rect">
            <a:avLst/>
          </a:prstGeom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A5691408-E964-488E-859D-296D01D94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872" t="2572" r="1793" b="3016"/>
          <a:stretch/>
        </p:blipFill>
        <p:spPr bwMode="auto">
          <a:xfrm>
            <a:off x="518400" y="1768566"/>
            <a:ext cx="2274837" cy="1705387"/>
          </a:xfrm>
          <a:prstGeom prst="rect">
            <a:avLst/>
          </a:prstGeom>
        </p:spPr>
      </p:pic>
      <p:pic>
        <p:nvPicPr>
          <p:cNvPr id="27" name="Picture 2" descr="R318-AC***not available*** ">
            <a:extLst>
              <a:ext uri="{FF2B5EF4-FFF2-40B4-BE49-F238E27FC236}">
                <a16:creationId xmlns:a16="http://schemas.microsoft.com/office/drawing/2014/main" id="{4D54B59E-A523-47C3-84F7-406118584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1" b="27063"/>
          <a:stretch/>
        </p:blipFill>
        <p:spPr bwMode="auto">
          <a:xfrm>
            <a:off x="3411036" y="2492896"/>
            <a:ext cx="2199499" cy="97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0785CD3-3CA5-46BE-96DD-15BB7CCA9C8C}"/>
              </a:ext>
            </a:extLst>
          </p:cNvPr>
          <p:cNvGrpSpPr/>
          <p:nvPr/>
        </p:nvGrpSpPr>
        <p:grpSpPr>
          <a:xfrm>
            <a:off x="7648966" y="4149080"/>
            <a:ext cx="2310368" cy="1897802"/>
            <a:chOff x="5918073" y="4155795"/>
            <a:chExt cx="1926946" cy="1582848"/>
          </a:xfrm>
        </p:grpSpPr>
        <p:pic>
          <p:nvPicPr>
            <p:cNvPr id="29" name="Picture 2" descr="Похожее изображение">
              <a:extLst>
                <a:ext uri="{FF2B5EF4-FFF2-40B4-BE49-F238E27FC236}">
                  <a16:creationId xmlns:a16="http://schemas.microsoft.com/office/drawing/2014/main" id="{E9C4026F-762A-4EA1-B271-D18D3071DF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9" t="3240" r="5503" b="5080"/>
            <a:stretch/>
          </p:blipFill>
          <p:spPr bwMode="auto">
            <a:xfrm>
              <a:off x="5918073" y="4155795"/>
              <a:ext cx="1926946" cy="158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39244690-69D7-40EA-8C48-612804706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48438" y="5037310"/>
              <a:ext cx="177178" cy="67206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34F8F774-2099-41E5-AD76-5C2BC40DB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36519" y="5025404"/>
              <a:ext cx="177178" cy="6720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C693915-4A87-4A79-A35E-64A0F23D0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27528" y="5069809"/>
              <a:ext cx="162889" cy="6178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E6F6ADD2-5E07-4B68-9D69-3D66E830B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86549" y="5046835"/>
              <a:ext cx="177178" cy="67206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558ABAF-6CF9-4CD3-9973-E673273C1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65615" y="5057903"/>
              <a:ext cx="162889" cy="6178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5FF2A58-24C1-4FA7-B5A7-451D5F77CADA}"/>
              </a:ext>
            </a:extLst>
          </p:cNvPr>
          <p:cNvGrpSpPr/>
          <p:nvPr/>
        </p:nvGrpSpPr>
        <p:grpSpPr>
          <a:xfrm>
            <a:off x="3264064" y="1589655"/>
            <a:ext cx="2486954" cy="903241"/>
            <a:chOff x="2354393" y="1959071"/>
            <a:chExt cx="2194674" cy="797087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B3AEE15-23EB-48E2-9CFE-F5B9976C9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49087"/>
            <a:stretch/>
          </p:blipFill>
          <p:spPr>
            <a:xfrm>
              <a:off x="2354393" y="1959071"/>
              <a:ext cx="2194674" cy="797087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D1E8050-EF32-46EA-9578-DBC7DB2FE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40794" y="2314575"/>
              <a:ext cx="369093" cy="137123"/>
            </a:xfrm>
            <a:prstGeom prst="rect">
              <a:avLst/>
            </a:prstGeom>
          </p:spPr>
        </p:pic>
      </p:grpSp>
      <p:sp>
        <p:nvSpPr>
          <p:cNvPr id="42" name="object 16">
            <a:extLst>
              <a:ext uri="{FF2B5EF4-FFF2-40B4-BE49-F238E27FC236}">
                <a16:creationId xmlns:a16="http://schemas.microsoft.com/office/drawing/2014/main" id="{3639FC8D-0B37-4375-BFA1-5638415D33CC}"/>
              </a:ext>
            </a:extLst>
          </p:cNvPr>
          <p:cNvSpPr txBox="1"/>
          <p:nvPr/>
        </p:nvSpPr>
        <p:spPr>
          <a:xfrm>
            <a:off x="7608168" y="3732212"/>
            <a:ext cx="2351470" cy="252311"/>
          </a:xfrm>
          <a:prstGeom prst="rect">
            <a:avLst/>
          </a:prstGeom>
          <a:solidFill>
            <a:srgbClr val="0063A7">
              <a:alpha val="79998"/>
            </a:srgbClr>
          </a:solidFill>
        </p:spPr>
        <p:txBody>
          <a:bodyPr vert="horz" wrap="square" lIns="0" tIns="35966" rIns="0" bIns="0" rtlCol="0" anchor="ctr">
            <a:spAutoFit/>
          </a:bodyPr>
          <a:lstStyle>
            <a:defPPr>
              <a:defRPr lang="de-DE"/>
            </a:defPPr>
            <a:lvl1pPr marL="1090" algn="ctr">
              <a:spcBef>
                <a:spcPts val="283"/>
              </a:spcBef>
              <a:defRPr sz="1400" b="1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r>
              <a:rPr lang="ru-RU" dirty="0"/>
              <a:t>Тесты и измерения</a:t>
            </a:r>
            <a:endParaRPr dirty="0"/>
          </a:p>
        </p:txBody>
      </p:sp>
      <p:sp>
        <p:nvSpPr>
          <p:cNvPr id="38" name="Foliennummernplatzhalter 7"/>
          <p:cNvSpPr txBox="1">
            <a:spLocks/>
          </p:cNvSpPr>
          <p:nvPr/>
        </p:nvSpPr>
        <p:spPr bwMode="auto">
          <a:xfrm>
            <a:off x="10547027" y="6568970"/>
            <a:ext cx="508000" cy="138112"/>
          </a:xfrm>
          <a:prstGeom prst="rect">
            <a:avLst/>
          </a:prstGeom>
          <a:ln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de-DE" sz="9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56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liennummernplatzhalt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7</a:t>
            </a:fld>
            <a:endParaRPr lang="en-GB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C97202-9877-4F42-8BEB-82B93161215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2094DE54-7906-4A6D-A17F-28EAE316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Технологический обзор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Основная </a:t>
            </a:r>
            <a:r>
              <a:rPr lang="ru-RU" dirty="0" smtClean="0"/>
              <a:t>концепция</a:t>
            </a:r>
            <a:endParaRPr lang="ru-RU" dirty="0"/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B16C1DB6-C3E4-4461-9196-A682D69CF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52"/>
          <a:stretch>
            <a:fillRect/>
          </a:stretch>
        </p:blipFill>
        <p:spPr bwMode="auto">
          <a:xfrm>
            <a:off x="2801236" y="1718773"/>
            <a:ext cx="5681662" cy="424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2">
            <a:extLst>
              <a:ext uri="{FF2B5EF4-FFF2-40B4-BE49-F238E27FC236}">
                <a16:creationId xmlns:a16="http://schemas.microsoft.com/office/drawing/2014/main" id="{FC1B570A-DE66-4263-A76E-65F5A539C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286" y="3213100"/>
            <a:ext cx="1008062" cy="215900"/>
          </a:xfrm>
          <a:prstGeom prst="upArrow">
            <a:avLst>
              <a:gd name="adj1" fmla="val 49917"/>
              <a:gd name="adj2" fmla="val 60296"/>
            </a:avLst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7" name="AutoShape 19">
            <a:extLst>
              <a:ext uri="{FF2B5EF4-FFF2-40B4-BE49-F238E27FC236}">
                <a16:creationId xmlns:a16="http://schemas.microsoft.com/office/drawing/2014/main" id="{87619B87-8BEC-4123-86D8-30EE85598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286" y="4508500"/>
            <a:ext cx="1008062" cy="215900"/>
          </a:xfrm>
          <a:prstGeom prst="upArrow">
            <a:avLst>
              <a:gd name="adj1" fmla="val 49917"/>
              <a:gd name="adj2" fmla="val 55884"/>
            </a:avLst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" name="AutoShape 20">
            <a:extLst>
              <a:ext uri="{FF2B5EF4-FFF2-40B4-BE49-F238E27FC236}">
                <a16:creationId xmlns:a16="http://schemas.microsoft.com/office/drawing/2014/main" id="{B6C7B327-2F2D-4209-9C83-58749217C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061" y="4508500"/>
            <a:ext cx="1008062" cy="215900"/>
          </a:xfrm>
          <a:prstGeom prst="upArrow">
            <a:avLst>
              <a:gd name="adj1" fmla="val 49917"/>
              <a:gd name="adj2" fmla="val 55884"/>
            </a:avLst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9" name="AutoShape 21">
            <a:extLst>
              <a:ext uri="{FF2B5EF4-FFF2-40B4-BE49-F238E27FC236}">
                <a16:creationId xmlns:a16="http://schemas.microsoft.com/office/drawing/2014/main" id="{F0B90EC6-680C-40A5-926D-1F1008BF7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3486" y="4508500"/>
            <a:ext cx="1008062" cy="215900"/>
          </a:xfrm>
          <a:prstGeom prst="upArrow">
            <a:avLst>
              <a:gd name="adj1" fmla="val 48028"/>
              <a:gd name="adj2" fmla="val 60296"/>
            </a:avLst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305878E9-8BAF-4EE2-AB91-81F1ADD1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422" y="5049217"/>
            <a:ext cx="22623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800" b="1" dirty="0">
                <a:solidFill>
                  <a:srgbClr val="044696"/>
                </a:solidFill>
              </a:rPr>
              <a:t>Вставные модули</a:t>
            </a:r>
            <a:endParaRPr lang="en-US" sz="1800" b="1" dirty="0">
              <a:solidFill>
                <a:srgbClr val="044696"/>
              </a:solidFill>
            </a:endParaRPr>
          </a:p>
          <a:p>
            <a:pPr algn="ctr"/>
            <a:r>
              <a:rPr lang="en-US" sz="1200" b="1" dirty="0">
                <a:solidFill>
                  <a:srgbClr val="044696"/>
                </a:solidFill>
              </a:rPr>
              <a:t>(plug-in modules)</a:t>
            </a:r>
            <a:endParaRPr lang="de-DE" sz="1200" b="1" dirty="0">
              <a:solidFill>
                <a:srgbClr val="044696"/>
              </a:solidFill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F0F3CC1A-2920-4041-8E29-1BEDB44C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732" y="1718773"/>
            <a:ext cx="98956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rgbClr val="044696"/>
                </a:solidFill>
              </a:rPr>
              <a:t>Стойка</a:t>
            </a:r>
          </a:p>
          <a:p>
            <a:pPr algn="ctr"/>
            <a:r>
              <a:rPr lang="ru-RU" sz="1200" b="1" dirty="0">
                <a:solidFill>
                  <a:srgbClr val="044696"/>
                </a:solidFill>
              </a:rPr>
              <a:t>(</a:t>
            </a:r>
            <a:r>
              <a:rPr lang="en-US" sz="1200" b="1" dirty="0">
                <a:solidFill>
                  <a:srgbClr val="044696"/>
                </a:solidFill>
              </a:rPr>
              <a:t>rack</a:t>
            </a:r>
            <a:r>
              <a:rPr lang="ru-RU" sz="1200" b="1" dirty="0">
                <a:solidFill>
                  <a:srgbClr val="044696"/>
                </a:solidFill>
              </a:rPr>
              <a:t>)</a:t>
            </a:r>
            <a:endParaRPr lang="de-DE" sz="1200" b="1" dirty="0">
              <a:solidFill>
                <a:srgbClr val="044696"/>
              </a:solidFill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B09A02C4-437C-4F68-B3E6-0639E6A74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1155" y="3789364"/>
            <a:ext cx="104868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800" b="1" dirty="0" err="1">
                <a:solidFill>
                  <a:srgbClr val="044696"/>
                </a:solidFill>
              </a:rPr>
              <a:t>Крейты</a:t>
            </a:r>
            <a:endParaRPr lang="en-US" sz="1800" b="1" dirty="0">
              <a:solidFill>
                <a:srgbClr val="044696"/>
              </a:solidFill>
            </a:endParaRPr>
          </a:p>
          <a:p>
            <a:pPr algn="ctr"/>
            <a:r>
              <a:rPr lang="en-US" sz="1200" b="1" dirty="0">
                <a:solidFill>
                  <a:srgbClr val="044696"/>
                </a:solidFill>
              </a:rPr>
              <a:t>(</a:t>
            </a:r>
            <a:r>
              <a:rPr lang="en-US" sz="1200" b="1" dirty="0" err="1">
                <a:solidFill>
                  <a:srgbClr val="044696"/>
                </a:solidFill>
              </a:rPr>
              <a:t>subrack</a:t>
            </a:r>
            <a:r>
              <a:rPr lang="en-US" sz="1200" b="1" dirty="0">
                <a:solidFill>
                  <a:srgbClr val="044696"/>
                </a:solidFill>
              </a:rPr>
              <a:t>)</a:t>
            </a:r>
            <a:endParaRPr lang="de-DE" sz="1200" b="1" dirty="0">
              <a:solidFill>
                <a:srgbClr val="044696"/>
              </a:solidFill>
            </a:endParaRPr>
          </a:p>
        </p:txBody>
      </p:sp>
      <p:sp>
        <p:nvSpPr>
          <p:cNvPr id="13" name="Text Box 27">
            <a:extLst>
              <a:ext uri="{FF2B5EF4-FFF2-40B4-BE49-F238E27FC236}">
                <a16:creationId xmlns:a16="http://schemas.microsoft.com/office/drawing/2014/main" id="{2120A239-8E45-47D1-8DC2-57D30C4D4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112" y="3158965"/>
            <a:ext cx="25770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6B6B6F"/>
                </a:solidFill>
              </a:rPr>
              <a:t>Определяется  спецификацией</a:t>
            </a:r>
            <a:endParaRPr lang="de-DE" sz="1200" b="1" dirty="0">
              <a:solidFill>
                <a:srgbClr val="6B6B6F"/>
              </a:solidFill>
            </a:endParaRPr>
          </a:p>
        </p:txBody>
      </p:sp>
      <p:sp>
        <p:nvSpPr>
          <p:cNvPr id="14" name="Text Box 28">
            <a:extLst>
              <a:ext uri="{FF2B5EF4-FFF2-40B4-BE49-F238E27FC236}">
                <a16:creationId xmlns:a16="http://schemas.microsoft.com/office/drawing/2014/main" id="{AB97998A-8D8C-4462-B73A-CF4FBB9FB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4573" y="4437064"/>
            <a:ext cx="25770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6B6B6F"/>
                </a:solidFill>
              </a:rPr>
              <a:t>Определяется  спецификацией</a:t>
            </a:r>
          </a:p>
        </p:txBody>
      </p:sp>
      <p:pic>
        <p:nvPicPr>
          <p:cNvPr id="16" name="Picture 2" descr="&amp;Kcy;&amp;acy;&amp;rcy;&amp;tcy;&amp;icy;&amp;ncy;&amp;kcy;&amp;icy; &amp;pcy;&amp;ocy; &amp;zcy;&amp;acy;&amp;pcy;&amp;rcy;&amp;ocy;&amp;scy;&amp;ucy; rittal">
            <a:extLst>
              <a:ext uri="{FF2B5EF4-FFF2-40B4-BE49-F238E27FC236}">
                <a16:creationId xmlns:a16="http://schemas.microsoft.com/office/drawing/2014/main" id="{5986F09C-3034-4C76-A49F-5F9983BE1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5979" t="4124" r="26771" b="3344"/>
          <a:stretch>
            <a:fillRect/>
          </a:stretch>
        </p:blipFill>
        <p:spPr bwMode="auto">
          <a:xfrm>
            <a:off x="1241370" y="1621872"/>
            <a:ext cx="689362" cy="900000"/>
          </a:xfrm>
          <a:prstGeom prst="rect">
            <a:avLst/>
          </a:prstGeom>
          <a:noFill/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50F09C5-9AA5-418B-9032-781EC4196B33}"/>
              </a:ext>
            </a:extLst>
          </p:cNvPr>
          <p:cNvCxnSpPr/>
          <p:nvPr/>
        </p:nvCxnSpPr>
        <p:spPr bwMode="auto">
          <a:xfrm>
            <a:off x="1199456" y="3120864"/>
            <a:ext cx="957706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4" descr="&amp;Kcy;&amp;acy;&amp;rcy;&amp;tcy;&amp;icy;&amp;ncy;&amp;kcy;&amp;icy; &amp;pcy;&amp;ocy; &amp;zcy;&amp;acy;&amp;pcy;&amp;rcy;&amp;ocy;&amp;scy;&amp;ucy; heitec logo">
            <a:extLst>
              <a:ext uri="{FF2B5EF4-FFF2-40B4-BE49-F238E27FC236}">
                <a16:creationId xmlns:a16="http://schemas.microsoft.com/office/drawing/2014/main" id="{8056FF08-9D6B-41D4-A65D-AC2C5E835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370" y="3693007"/>
            <a:ext cx="1182222" cy="720000"/>
          </a:xfrm>
          <a:prstGeom prst="rect">
            <a:avLst/>
          </a:prstGeom>
          <a:noFill/>
        </p:spPr>
      </p:pic>
      <p:pic>
        <p:nvPicPr>
          <p:cNvPr id="1026" name="Picture 2" descr="Rittal VX IT ИТ-шкаф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777"/>
          <a:stretch/>
        </p:blipFill>
        <p:spPr bwMode="auto">
          <a:xfrm>
            <a:off x="4700116" y="917639"/>
            <a:ext cx="1883902" cy="21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4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D45807A-1577-4B78-8157-FDB7A0F72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Технологический обзор</a:t>
            </a:r>
            <a:endParaRPr lang="de-DE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Основная концепция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31E4B4-74F4-41ED-A957-956FA67FFE9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27800"/>
            <a:ext cx="12192000" cy="230188"/>
          </a:xfrm>
        </p:spPr>
        <p:txBody>
          <a:bodyPr/>
          <a:lstStyle/>
          <a:p>
            <a:pPr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Номер слайда 2">
            <a:extLst>
              <a:ext uri="{FF2B5EF4-FFF2-40B4-BE49-F238E27FC236}">
                <a16:creationId xmlns:a16="http://schemas.microsoft.com/office/drawing/2014/main" id="{2A2420B9-3BE0-4E8C-97E7-074C4958F6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47026" y="6567537"/>
            <a:ext cx="508000" cy="138113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fld id="{A9642D39-44DF-4F40-87CF-6A410967DDB2}" type="slidenum">
              <a:rPr lang="de-DE" sz="900" smtClean="0"/>
              <a:pPr algn="ctr">
                <a:defRPr/>
              </a:pPr>
              <a:t>8</a:t>
            </a:fld>
            <a:endParaRPr lang="de-DE" sz="9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623292" y="1404152"/>
          <a:ext cx="10945415" cy="365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945415">
                  <a:extLst>
                    <a:ext uri="{9D8B030D-6E8A-4147-A177-3AD203B41FA5}">
                      <a16:colId xmlns:a16="http://schemas.microsoft.com/office/drawing/2014/main" val="918793824"/>
                    </a:ext>
                  </a:extLst>
                </a:gridCol>
              </a:tblGrid>
              <a:tr h="34607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Электронная система (шасси)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ru-RU" sz="1800" baseline="0" dirty="0" smtClean="0"/>
                        <a:t>составные части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770646"/>
                  </a:ext>
                </a:extLst>
              </a:tr>
            </a:tbl>
          </a:graphicData>
        </a:graphic>
      </p:graphicFrame>
      <p:pic>
        <p:nvPicPr>
          <p:cNvPr id="37" name="Grafik 35" descr="fri040226200.bmp">
            <a:extLst>
              <a:ext uri="{FF2B5EF4-FFF2-40B4-BE49-F238E27FC236}">
                <a16:creationId xmlns:a16="http://schemas.microsoft.com/office/drawing/2014/main" id="{C16B5374-D878-4648-9753-B66E6DD3B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56" y="2615395"/>
            <a:ext cx="2808312" cy="20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928327" y="2615395"/>
            <a:ext cx="360040" cy="2028625"/>
            <a:chOff x="7608168" y="3930267"/>
            <a:chExt cx="360040" cy="2028625"/>
          </a:xfrm>
        </p:grpSpPr>
        <p:sp>
          <p:nvSpPr>
            <p:cNvPr id="15" name="Стрелка вправо 14"/>
            <p:cNvSpPr/>
            <p:nvPr/>
          </p:nvSpPr>
          <p:spPr bwMode="auto">
            <a:xfrm>
              <a:off x="7608168" y="3930267"/>
              <a:ext cx="360040" cy="315554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1800" b="1" i="0" u="none" kern="0" baseline="0" dirty="0" smtClean="0">
                <a:solidFill>
                  <a:srgbClr val="000000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38" name="Стрелка вправо 37"/>
            <p:cNvSpPr/>
            <p:nvPr/>
          </p:nvSpPr>
          <p:spPr bwMode="auto">
            <a:xfrm>
              <a:off x="7608168" y="4789591"/>
              <a:ext cx="360040" cy="315554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1800" b="1" i="0" u="none" kern="0" baseline="0" dirty="0" smtClean="0">
                <a:solidFill>
                  <a:srgbClr val="000000"/>
                </a:solidFill>
                <a:latin typeface="Arial"/>
                <a:ea typeface="ＭＳ Ｐゴシック" charset="-128"/>
              </a:endParaRPr>
            </a:p>
          </p:txBody>
        </p:sp>
        <p:sp>
          <p:nvSpPr>
            <p:cNvPr id="40" name="Стрелка вправо 39"/>
            <p:cNvSpPr/>
            <p:nvPr/>
          </p:nvSpPr>
          <p:spPr bwMode="auto">
            <a:xfrm>
              <a:off x="7608168" y="5643338"/>
              <a:ext cx="360040" cy="315554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ru-RU" sz="1800" b="1" i="0" u="none" kern="0" baseline="0" dirty="0" smtClean="0">
                <a:solidFill>
                  <a:srgbClr val="000000"/>
                </a:solidFill>
                <a:latin typeface="Arial"/>
                <a:ea typeface="ＭＳ Ｐゴシック" charset="-128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clrChange>
              <a:clrFrom>
                <a:srgbClr val="008E4F"/>
              </a:clrFrom>
              <a:clrTo>
                <a:srgbClr val="008E4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3961" y="2666613"/>
            <a:ext cx="3965653" cy="19261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2397" y="2659213"/>
            <a:ext cx="2470336" cy="1940977"/>
          </a:xfrm>
          <a:prstGeom prst="rect">
            <a:avLst/>
          </a:prstGeom>
        </p:spPr>
      </p:pic>
      <p:sp>
        <p:nvSpPr>
          <p:cNvPr id="2" name="Крест 1"/>
          <p:cNvSpPr/>
          <p:nvPr/>
        </p:nvSpPr>
        <p:spPr bwMode="auto">
          <a:xfrm>
            <a:off x="3741459" y="3386558"/>
            <a:ext cx="486283" cy="486283"/>
          </a:xfrm>
          <a:prstGeom prst="plus">
            <a:avLst>
              <a:gd name="adj" fmla="val 37904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i="0" u="none" kern="0" baseline="0" dirty="0" smtClean="0">
              <a:solidFill>
                <a:srgbClr val="000000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5631" y="4837673"/>
            <a:ext cx="3060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Электронная система (шасси)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439680" y="4835585"/>
            <a:ext cx="18757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/>
              <a:t>Вставные модули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802580" y="4835585"/>
            <a:ext cx="35684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/>
              <a:t>Конечное приложение (устройство)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118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"/>
          <p:cNvSpPr>
            <a:spLocks noChangeArrowheads="1"/>
          </p:cNvSpPr>
          <p:nvPr/>
        </p:nvSpPr>
        <p:spPr bwMode="auto">
          <a:xfrm>
            <a:off x="515938" y="1751013"/>
            <a:ext cx="11233150" cy="3790446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177800" indent="-177800" eaLnBrk="0" hangingPunct="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buFont typeface="Webdings" pitchFamily="18" charset="2"/>
              <a:buChar char="4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en-GB" altLang="de-DE" sz="16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5938" y="1411288"/>
            <a:ext cx="11233150" cy="339725"/>
          </a:xfrm>
          <a:prstGeom prst="rect">
            <a:avLst/>
          </a:prstGeom>
          <a:solidFill>
            <a:schemeClr val="accent3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anchor="ctr"/>
          <a:lstStyle/>
          <a:p>
            <a:pPr marL="900113" indent="-900113" algn="ctr" eaLnBrk="0" hangingPunct="0"/>
            <a:r>
              <a:rPr lang="ru-RU" sz="1800" b="1" dirty="0" smtClean="0">
                <a:solidFill>
                  <a:schemeClr val="bg1"/>
                </a:solidFill>
              </a:rPr>
              <a:t>Размещение в 19</a:t>
            </a:r>
            <a:r>
              <a:rPr lang="en-US" sz="1800" b="1" dirty="0" smtClean="0">
                <a:solidFill>
                  <a:schemeClr val="bg1"/>
                </a:solidFill>
              </a:rPr>
              <a:t>”</a:t>
            </a:r>
            <a:r>
              <a:rPr lang="ru-RU" sz="1800" b="1" dirty="0" smtClean="0">
                <a:solidFill>
                  <a:schemeClr val="bg1"/>
                </a:solidFill>
              </a:rPr>
              <a:t> стойке, на монтажной панели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22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Технологический обзор</a:t>
            </a:r>
            <a:endParaRPr lang="en-GB" altLang="de-DE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Варианты размещения </a:t>
            </a:r>
            <a:r>
              <a:rPr lang="ru-RU" dirty="0" err="1"/>
              <a:t>крейтов</a:t>
            </a:r>
            <a:r>
              <a:rPr lang="ru-RU" dirty="0"/>
              <a:t> и </a:t>
            </a:r>
            <a:r>
              <a:rPr lang="ru-RU" dirty="0" smtClean="0"/>
              <a:t>корпусов</a:t>
            </a:r>
            <a:endParaRPr lang="en-GB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4294967295"/>
          </p:nvPr>
        </p:nvSpPr>
        <p:spPr>
          <a:xfrm>
            <a:off x="0" y="6527800"/>
            <a:ext cx="12192000" cy="2301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PM /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Алексей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Катютин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/ 2021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05EDAF8-C333-4797-9515-46B4778B9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7" t="9294" r="17499" b="7967"/>
          <a:stretch/>
        </p:blipFill>
        <p:spPr>
          <a:xfrm>
            <a:off x="689894" y="2090738"/>
            <a:ext cx="3533898" cy="2188428"/>
          </a:xfrm>
          <a:prstGeom prst="rect">
            <a:avLst/>
          </a:prstGeom>
        </p:spPr>
      </p:pic>
      <p:pic>
        <p:nvPicPr>
          <p:cNvPr id="7174" name="Picture 6" descr="Шкаф «ИНБРЭС-ШТМ» ПС 35/6 кВ ПАО «МРСК Центра и Приволжья»">
            <a:extLst>
              <a:ext uri="{FF2B5EF4-FFF2-40B4-BE49-F238E27FC236}">
                <a16:creationId xmlns:a16="http://schemas.microsoft.com/office/drawing/2014/main" id="{7DF2E29D-7498-4DFA-BE90-BFA4948D2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31" y="2090737"/>
            <a:ext cx="2627104" cy="279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2D46FF94-83A7-49F3-8AA2-7B50E69C3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5710" t="3697" r="15169"/>
          <a:stretch>
            <a:fillRect/>
          </a:stretch>
        </p:blipFill>
        <p:spPr bwMode="auto">
          <a:xfrm>
            <a:off x="8029974" y="2090738"/>
            <a:ext cx="3535236" cy="279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45">
            <a:extLst>
              <a:ext uri="{FF2B5EF4-FFF2-40B4-BE49-F238E27FC236}">
                <a16:creationId xmlns:a16="http://schemas.microsoft.com/office/drawing/2014/main" id="{E36BC2EC-422A-4FF4-814E-D03CD5219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244" y="4449016"/>
            <a:ext cx="26676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dirty="0">
                <a:latin typeface="+mn-lt"/>
              </a:rPr>
              <a:t>19</a:t>
            </a:r>
            <a:r>
              <a:rPr lang="en-US" sz="1600" dirty="0">
                <a:latin typeface="+mn-lt"/>
              </a:rPr>
              <a:t>” </a:t>
            </a:r>
            <a:r>
              <a:rPr lang="ru-RU" sz="1600" dirty="0">
                <a:latin typeface="+mn-lt"/>
              </a:rPr>
              <a:t>монтажные профиля</a:t>
            </a:r>
            <a:endParaRPr lang="de-DE" sz="1050" dirty="0">
              <a:latin typeface="+mn-lt"/>
            </a:endParaRPr>
          </a:p>
        </p:txBody>
      </p:sp>
      <p:sp>
        <p:nvSpPr>
          <p:cNvPr id="24" name="Textfeld 45">
            <a:extLst>
              <a:ext uri="{FF2B5EF4-FFF2-40B4-BE49-F238E27FC236}">
                <a16:creationId xmlns:a16="http://schemas.microsoft.com/office/drawing/2014/main" id="{3EEF7D43-FF09-49C4-AC62-48AD846E1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5134" y="4941168"/>
            <a:ext cx="30963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dirty="0"/>
              <a:t>Монтажная панель </a:t>
            </a:r>
            <a:r>
              <a:rPr lang="en-US" sz="1600" dirty="0"/>
              <a:t>/ </a:t>
            </a:r>
            <a:r>
              <a:rPr lang="ru-RU" sz="1600" dirty="0"/>
              <a:t>дверь</a:t>
            </a:r>
          </a:p>
          <a:p>
            <a:pPr algn="ctr" eaLnBrk="1" hangingPunct="1">
              <a:defRPr/>
            </a:pPr>
            <a:r>
              <a:rPr lang="ru-RU" sz="1600" dirty="0"/>
              <a:t>(крепежные фланцы спереди)</a:t>
            </a:r>
            <a:endParaRPr lang="de-DE" sz="1050" dirty="0"/>
          </a:p>
        </p:txBody>
      </p:sp>
      <p:sp>
        <p:nvSpPr>
          <p:cNvPr id="25" name="Textfeld 45">
            <a:extLst>
              <a:ext uri="{FF2B5EF4-FFF2-40B4-BE49-F238E27FC236}">
                <a16:creationId xmlns:a16="http://schemas.microsoft.com/office/drawing/2014/main" id="{BE71095C-AF88-426F-A5C2-BA81FB270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975" y="4941168"/>
            <a:ext cx="35352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dirty="0"/>
              <a:t>Монтажная панель</a:t>
            </a:r>
          </a:p>
          <a:p>
            <a:pPr algn="ctr" eaLnBrk="1" hangingPunct="1">
              <a:defRPr/>
            </a:pPr>
            <a:r>
              <a:rPr lang="ru-RU" sz="1600" dirty="0"/>
              <a:t>(крепежные фланцы сзади)</a:t>
            </a:r>
            <a:endParaRPr lang="de-DE" sz="1600" dirty="0"/>
          </a:p>
          <a:p>
            <a:pPr algn="ctr" eaLnBrk="1" hangingPunct="1">
              <a:defRPr/>
            </a:pPr>
            <a:endParaRPr lang="de-DE" sz="1600" dirty="0">
              <a:latin typeface="+mn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0F262A-22EC-49FC-AE20-526224397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1587" y="4591050"/>
            <a:ext cx="1814513" cy="1143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E948BB-9D87-4C93-806C-325AA22B31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5937" y="2119313"/>
            <a:ext cx="450850" cy="234950"/>
          </a:xfrm>
          <a:prstGeom prst="rect">
            <a:avLst/>
          </a:prstGeom>
        </p:spPr>
      </p:pic>
      <p:sp>
        <p:nvSpPr>
          <p:cNvPr id="16" name="Foliennummernplatzhalter 7"/>
          <p:cNvSpPr txBox="1">
            <a:spLocks/>
          </p:cNvSpPr>
          <p:nvPr/>
        </p:nvSpPr>
        <p:spPr bwMode="auto">
          <a:xfrm>
            <a:off x="10547027" y="6568970"/>
            <a:ext cx="508000" cy="138112"/>
          </a:xfrm>
          <a:prstGeom prst="rect">
            <a:avLst/>
          </a:prstGeom>
          <a:ln/>
          <a:extLst/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de-DE" sz="9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fld id="{F3CC140C-FC75-438E-89D5-07005EE7987E}" type="slidenum">
              <a:rPr lang="en-GB" smtClean="0"/>
              <a:pPr algn="ctr">
                <a:defRPr/>
              </a:pPr>
              <a:t>9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03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  <p:tag name="MIO_EK" val="8773"/>
  <p:tag name="MIO_EKGUID" val="b6b4dc0a-5d71-41c2-be9a-7ad44962abfc"/>
  <p:tag name="MIO_UPDATE" val="True"/>
  <p:tag name="MIO_VERSION" val="15.02.2017 10:47:33"/>
  <p:tag name="MIO_DBID" val="338A29B5-695B-45AD-981D-46622E76BF4A"/>
  <p:tag name="MIO_LASTDOWNLOADED" val="15.02.2017 11:06:09"/>
  <p:tag name="MIO_OBJECTNAME" val="neu16.9en"/>
  <p:tag name="MIO_LASTEDITORNAME" val="Jacqueline Dor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"/>
  <p:tag name="MIO_SHOW_DATE" val="False"/>
  <p:tag name="MIO_SHOW_FOOTER" val="True"/>
  <p:tag name="MIO_SHOW_PAGENUMBER" val="True"/>
  <p:tag name="MIO_AVOID_BLANK_LAYOUT" val="True"/>
  <p:tag name="MIO_CD_LAYOUT_VALID_AREA" val="False"/>
  <p:tag name="MIO_NUMBER_OF_VALID_LAYOUTS" val="5"/>
  <p:tag name="MIO_HDS" val="True"/>
  <p:tag name="MIO_EK" val="3138"/>
  <p:tag name="MIO_EKGUID" val="e50c0736-0562-4b25-a804-fb22a9b15ad2"/>
  <p:tag name="MIO_UPDATE" val="True"/>
  <p:tag name="MIO_VERSION" val="25.01.2017 12:44:43"/>
  <p:tag name="MIO_DBID" val="338A29B5-695B-45AD-981D-46622E76BF4A"/>
  <p:tag name="MIO_LASTDOWNLOADED" val="15.02.2017 10:04:43"/>
  <p:tag name="MIO_OBJECTNAME" val="16:9 EN Master Rittal"/>
  <p:tag name="MIO_LASTEDITORNAME" val="Katharina Kampen"/>
  <p:tag name="MIO_CDID" val="1dbdf7e2-6949-44a4-8710-a3706efefda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3251f0ea-9fb0-4841-89b6-e46cb36f5469"/>
  <p:tag name="MIO_EK" val="8492"/>
  <p:tag name="MIO_EKGUID" val="f0869466-ad73-4e69-a3bf-baa45c4fd3a6"/>
  <p:tag name="MIO_UPDATE" val="True"/>
  <p:tag name="MIO_VERSION" val="07.02.2017 11:05:21"/>
  <p:tag name="MIO_DBID" val="338A29B5-695B-45AD-981D-46622E76BF4A"/>
  <p:tag name="MIO_LASTDOWNLOADED" val="16.02.2017 08:24:29"/>
  <p:tag name="MIO_OBJECTNAME" val="Text 18 pt    Text 16 pt   Text 18 pt"/>
  <p:tag name="MIO_LASTEDITORNAME" val="Raffaela De Bastiani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MainFontColor;MainFontColor;NavFontColor;MainFontColor;MainFontColor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2f5e89-5933-4f63-adb7-75d58b9bf196"/>
  <p:tag name="MIO_EK" val="8457"/>
  <p:tag name="MIO_EKGUID" val="19474c4c-9a4d-412b-8e1d-2aacbd58ce89"/>
  <p:tag name="MIO_UPDATE" val="True"/>
  <p:tag name="MIO_VERSION" val="07.02.2017 11:04:11"/>
  <p:tag name="MIO_DBID" val="338A29B5-695B-45AD-981D-46622E76BF4A"/>
  <p:tag name="MIO_LASTDOWNLOADED" val="16.02.2017 08:21:47"/>
  <p:tag name="MIO_OBJECTNAME" val="1 Box &amp; Bild"/>
  <p:tag name="MIO_LASTEDITORNAME" val="Raffaela De Bastian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2f5e89-5933-4f63-adb7-75d58b9bf196"/>
  <p:tag name="MIO_EK" val="8457"/>
  <p:tag name="MIO_EKGUID" val="19474c4c-9a4d-412b-8e1d-2aacbd58ce89"/>
  <p:tag name="MIO_UPDATE" val="True"/>
  <p:tag name="MIO_VERSION" val="07.02.2017 11:04:11"/>
  <p:tag name="MIO_DBID" val="338A29B5-695B-45AD-981D-46622E76BF4A"/>
  <p:tag name="MIO_LASTDOWNLOADED" val="16.02.2017 08:21:47"/>
  <p:tag name="MIO_OBJECTNAME" val="1 Box &amp; Bild"/>
  <p:tag name="MIO_LASTEDITORNAME" val="Raffaela De Bastiani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14bcafe8-e7e9-4207-81d4-441dc588b374"/>
  <p:tag name="MIO_EK" val="8486"/>
  <p:tag name="MIO_EKGUID" val="c28f3361-7219-4621-834e-113e60d8df6a"/>
  <p:tag name="MIO_UPDATE" val="True"/>
  <p:tag name="MIO_VERSION" val="07.02.2017 11:05:08"/>
  <p:tag name="MIO_DBID" val="338A29B5-695B-45AD-981D-46622E76BF4A"/>
  <p:tag name="MIO_LASTDOWNLOADED" val="16.02.2017 08:20:06"/>
  <p:tag name="MIO_OBJECTNAME" val="Agenda"/>
  <p:tag name="MIO_LASTEDITORNAME" val="Raffaela De Bastiani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07c666c6-e125-4815-82a8-1192e4a3aec7"/>
  <p:tag name="MIO_EK" val="8487"/>
  <p:tag name="MIO_EKGUID" val="4c9574e3-9684-42a2-96be-ce04d637db44"/>
  <p:tag name="MIO_UPDATE" val="True"/>
  <p:tag name="MIO_VERSION" val="10.02.2017 15:57:50"/>
  <p:tag name="MIO_DBID" val="338A29B5-695B-45AD-981D-46622E76BF4A"/>
  <p:tag name="MIO_LASTDOWNLOADED" val="16.02.2017 08:20:38"/>
  <p:tag name="MIO_OBJECTNAME" val="Agenda (2)"/>
  <p:tag name="MIO_LASTEDITORNAME" val="Raffaela De Bastiani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MainFontColor;MainFontColor;NavFontColor;MainFontColor;MainFontColo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MainFontColor;MainFontColor;NavFontColor;MainFontColor;MainFontColo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2f5e89-5933-4f63-adb7-75d58b9bf196"/>
  <p:tag name="MIO_EK" val="8457"/>
  <p:tag name="MIO_EKGUID" val="19474c4c-9a4d-412b-8e1d-2aacbd58ce89"/>
  <p:tag name="MIO_UPDATE" val="True"/>
  <p:tag name="MIO_VERSION" val="07.02.2017 11:04:11"/>
  <p:tag name="MIO_DBID" val="338A29B5-695B-45AD-981D-46622E76BF4A"/>
  <p:tag name="MIO_LASTDOWNLOADED" val="16.02.2017 08:21:47"/>
  <p:tag name="MIO_OBJECTNAME" val="1 Box &amp; Bild"/>
  <p:tag name="MIO_LASTEDITORNAME" val="Raffaela De Bastiani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2f5e89-5933-4f63-adb7-75d58b9bf196"/>
  <p:tag name="MIO_EK" val="8457"/>
  <p:tag name="MIO_EKGUID" val="19474c4c-9a4d-412b-8e1d-2aacbd58ce89"/>
  <p:tag name="MIO_UPDATE" val="True"/>
  <p:tag name="MIO_VERSION" val="07.02.2017 11:04:11"/>
  <p:tag name="MIO_DBID" val="338A29B5-695B-45AD-981D-46622E76BF4A"/>
  <p:tag name="MIO_LASTDOWNLOADED" val="16.02.2017 08:21:47"/>
  <p:tag name="MIO_OBJECTNAME" val="1 Box &amp; Bild"/>
  <p:tag name="MIO_LASTEDITORNAME" val="Raffaela De Bastiani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2f5e89-5933-4f63-adb7-75d58b9bf196"/>
  <p:tag name="MIO_EK" val="8457"/>
  <p:tag name="MIO_EKGUID" val="19474c4c-9a4d-412b-8e1d-2aacbd58ce89"/>
  <p:tag name="MIO_UPDATE" val="True"/>
  <p:tag name="MIO_VERSION" val="07.02.2017 11:04:11"/>
  <p:tag name="MIO_DBID" val="338A29B5-695B-45AD-981D-46622E76BF4A"/>
  <p:tag name="MIO_LASTDOWNLOADED" val="16.02.2017 08:21:47"/>
  <p:tag name="MIO_OBJECTNAME" val="1 Box &amp; Bild"/>
  <p:tag name="MIO_LASTEDITORNAME" val="Raffaela De Bastiani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3251f0ea-9fb0-4841-89b6-e46cb36f5469"/>
  <p:tag name="MIO_EK" val="8492"/>
  <p:tag name="MIO_EKGUID" val="f0869466-ad73-4e69-a3bf-baa45c4fd3a6"/>
  <p:tag name="MIO_UPDATE" val="True"/>
  <p:tag name="MIO_VERSION" val="07.02.2017 11:05:21"/>
  <p:tag name="MIO_DBID" val="338A29B5-695B-45AD-981D-46622E76BF4A"/>
  <p:tag name="MIO_LASTDOWNLOADED" val="16.02.2017 08:24:29"/>
  <p:tag name="MIO_OBJECTNAME" val="Text 18 pt    Text 16 pt   Text 18 pt"/>
  <p:tag name="MIO_LASTEDITORNAME" val="Raffaela De Bastiani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3251f0ea-9fb0-4841-89b6-e46cb36f5469"/>
  <p:tag name="MIO_EK" val="8492"/>
  <p:tag name="MIO_EKGUID" val="f0869466-ad73-4e69-a3bf-baa45c4fd3a6"/>
  <p:tag name="MIO_UPDATE" val="True"/>
  <p:tag name="MIO_VERSION" val="07.02.2017 11:05:21"/>
  <p:tag name="MIO_DBID" val="338A29B5-695B-45AD-981D-46622E76BF4A"/>
  <p:tag name="MIO_LASTDOWNLOADED" val="16.02.2017 08:24:29"/>
  <p:tag name="MIO_OBJECTNAME" val="Text 18 pt    Text 16 pt   Text 18 pt"/>
  <p:tag name="MIO_LASTEDITORNAME" val="Raffaela De Bastiani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2f5e89-5933-4f63-adb7-75d58b9bf196"/>
  <p:tag name="MIO_EK" val="8457"/>
  <p:tag name="MIO_EKGUID" val="19474c4c-9a4d-412b-8e1d-2aacbd58ce89"/>
  <p:tag name="MIO_UPDATE" val="True"/>
  <p:tag name="MIO_VERSION" val="07.02.2017 11:04:11"/>
  <p:tag name="MIO_DBID" val="338A29B5-695B-45AD-981D-46622E76BF4A"/>
  <p:tag name="MIO_LASTDOWNLOADED" val="16.02.2017 08:21:47"/>
  <p:tag name="MIO_OBJECTNAME" val="1 Box &amp; Bild"/>
  <p:tag name="MIO_LASTEDITORNAME" val="Raffaela De Bastiani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3251f0ea-9fb0-4841-89b6-e46cb36f5469"/>
  <p:tag name="MIO_EK" val="8492"/>
  <p:tag name="MIO_EKGUID" val="f0869466-ad73-4e69-a3bf-baa45c4fd3a6"/>
  <p:tag name="MIO_UPDATE" val="True"/>
  <p:tag name="MIO_VERSION" val="07.02.2017 11:05:21"/>
  <p:tag name="MIO_DBID" val="338A29B5-695B-45AD-981D-46622E76BF4A"/>
  <p:tag name="MIO_LASTDOWNLOADED" val="16.02.2017 08:24:29"/>
  <p:tag name="MIO_OBJECTNAME" val="Text 18 pt    Text 16 pt   Text 18 pt"/>
  <p:tag name="MIO_LASTEDITORNAME" val="Raffaela De Bastiani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3251f0ea-9fb0-4841-89b6-e46cb36f5469"/>
  <p:tag name="MIO_EK" val="8492"/>
  <p:tag name="MIO_EKGUID" val="f0869466-ad73-4e69-a3bf-baa45c4fd3a6"/>
  <p:tag name="MIO_UPDATE" val="True"/>
  <p:tag name="MIO_VERSION" val="07.02.2017 11:05:21"/>
  <p:tag name="MIO_DBID" val="338A29B5-695B-45AD-981D-46622E76BF4A"/>
  <p:tag name="MIO_LASTDOWNLOADED" val="16.02.2017 08:24:29"/>
  <p:tag name="MIO_OBJECTNAME" val="Text 18 pt    Text 16 pt   Text 18 pt"/>
  <p:tag name="MIO_LASTEDITORNAME" val="Raffaela De Bastiani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2f5e89-5933-4f63-adb7-75d58b9bf196"/>
  <p:tag name="MIO_EK" val="8457"/>
  <p:tag name="MIO_EKGUID" val="19474c4c-9a4d-412b-8e1d-2aacbd58ce89"/>
  <p:tag name="MIO_UPDATE" val="True"/>
  <p:tag name="MIO_VERSION" val="07.02.2017 11:04:11"/>
  <p:tag name="MIO_DBID" val="338A29B5-695B-45AD-981D-46622E76BF4A"/>
  <p:tag name="MIO_LASTDOWNLOADED" val="16.02.2017 08:21:47"/>
  <p:tag name="MIO_OBJECTNAME" val="1 Box &amp; Bild"/>
  <p:tag name="MIO_LASTEDITORNAME" val="Raffaela De Bastiani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2f5e89-5933-4f63-adb7-75d58b9bf196"/>
  <p:tag name="MIO_EK" val="8457"/>
  <p:tag name="MIO_EKGUID" val="19474c4c-9a4d-412b-8e1d-2aacbd58ce89"/>
  <p:tag name="MIO_UPDATE" val="True"/>
  <p:tag name="MIO_VERSION" val="07.02.2017 11:04:11"/>
  <p:tag name="MIO_DBID" val="338A29B5-695B-45AD-981D-46622E76BF4A"/>
  <p:tag name="MIO_LASTDOWNLOADED" val="16.02.2017 08:21:47"/>
  <p:tag name="MIO_OBJECTNAME" val="1 Box &amp; Bild"/>
  <p:tag name="MIO_LASTEDITORNAME" val="Raffaela De Bastiani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7d6e160-4985-4062-86a8-f765f9d27fda"/>
  <p:tag name="MIO_EK_DESIGN" val="543"/>
  <p:tag name="MIO_VERSION_DESIGN" val="12.05.2015 12:19:14"/>
  <p:tag name="MIO_DBID_DESIGN" val="5A6B061C-4E0F-4296-8318-E7D2B78CDA89"/>
  <p:tag name="MIO_EK" val="8452"/>
  <p:tag name="MIO_EKGUID" val="8bad1f94-64f3-45fe-957a-169f5609f70b"/>
  <p:tag name="MIO_UPDATE" val="True"/>
  <p:tag name="MIO_VERSION" val="07.02.2017 11:04:02"/>
  <p:tag name="MIO_DBID" val="338A29B5-695B-45AD-981D-46622E76BF4A"/>
  <p:tag name="MIO_LASTDOWNLOADED" val="16.02.2017 08:21:33"/>
  <p:tag name="MIO_OBJECTNAME" val="2 Boxen (1)"/>
  <p:tag name="MIO_LASTEDITORNAME" val="Raffaela De Bastiani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7d6e160-4985-4062-86a8-f765f9d27fda"/>
  <p:tag name="MIO_EK_DESIGN" val="543"/>
  <p:tag name="MIO_VERSION_DESIGN" val="12.05.2015 12:19:14"/>
  <p:tag name="MIO_DBID_DESIGN" val="5A6B061C-4E0F-4296-8318-E7D2B78CDA89"/>
  <p:tag name="MIO_EK" val="8452"/>
  <p:tag name="MIO_EKGUID" val="8bad1f94-64f3-45fe-957a-169f5609f70b"/>
  <p:tag name="MIO_UPDATE" val="True"/>
  <p:tag name="MIO_VERSION" val="07.02.2017 11:04:02"/>
  <p:tag name="MIO_DBID" val="338A29B5-695B-45AD-981D-46622E76BF4A"/>
  <p:tag name="MIO_LASTDOWNLOADED" val="16.02.2017 08:21:33"/>
  <p:tag name="MIO_OBJECTNAME" val="2 Boxen (1)"/>
  <p:tag name="MIO_LASTEDITORNAME" val="Raffaela De Bastiani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2f5e89-5933-4f63-adb7-75d58b9bf196"/>
  <p:tag name="MIO_EK" val="8457"/>
  <p:tag name="MIO_EKGUID" val="19474c4c-9a4d-412b-8e1d-2aacbd58ce89"/>
  <p:tag name="MIO_UPDATE" val="True"/>
  <p:tag name="MIO_VERSION" val="07.02.2017 11:04:11"/>
  <p:tag name="MIO_DBID" val="338A29B5-695B-45AD-981D-46622E76BF4A"/>
  <p:tag name="MIO_LASTDOWNLOADED" val="16.02.2017 08:21:47"/>
  <p:tag name="MIO_OBJECTNAME" val="1 Box &amp; Bild"/>
  <p:tag name="MIO_LASTEDITORNAME" val="Raffaela De Bastiani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7d6e160-4985-4062-86a8-f765f9d27fda"/>
  <p:tag name="MIO_EK_DESIGN" val="543"/>
  <p:tag name="MIO_VERSION_DESIGN" val="12.05.2015 12:19:14"/>
  <p:tag name="MIO_DBID_DESIGN" val="5A6B061C-4E0F-4296-8318-E7D2B78CDA89"/>
  <p:tag name="MIO_EK" val="8452"/>
  <p:tag name="MIO_EKGUID" val="8bad1f94-64f3-45fe-957a-169f5609f70b"/>
  <p:tag name="MIO_UPDATE" val="True"/>
  <p:tag name="MIO_VERSION" val="07.02.2017 11:04:02"/>
  <p:tag name="MIO_DBID" val="338A29B5-695B-45AD-981D-46622E76BF4A"/>
  <p:tag name="MIO_LASTDOWNLOADED" val="16.02.2017 08:21:33"/>
  <p:tag name="MIO_OBJECTNAME" val="2 Boxen (1)"/>
  <p:tag name="MIO_LASTEDITORNAME" val="Raffaela De Bastiani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2f5e89-5933-4f63-adb7-75d58b9bf196"/>
  <p:tag name="MIO_EK" val="8457"/>
  <p:tag name="MIO_EKGUID" val="19474c4c-9a4d-412b-8e1d-2aacbd58ce89"/>
  <p:tag name="MIO_UPDATE" val="True"/>
  <p:tag name="MIO_VERSION" val="07.02.2017 11:04:11"/>
  <p:tag name="MIO_DBID" val="338A29B5-695B-45AD-981D-46622E76BF4A"/>
  <p:tag name="MIO_LASTDOWNLOADED" val="16.02.2017 08:21:47"/>
  <p:tag name="MIO_OBJECTNAME" val="1 Box &amp; Bild"/>
  <p:tag name="MIO_LASTEDITORNAME" val="Raffaela De Bastiani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2f5e89-5933-4f63-adb7-75d58b9bf196"/>
  <p:tag name="MIO_EK" val="8457"/>
  <p:tag name="MIO_EKGUID" val="19474c4c-9a4d-412b-8e1d-2aacbd58ce89"/>
  <p:tag name="MIO_UPDATE" val="True"/>
  <p:tag name="MIO_VERSION" val="07.02.2017 11:04:11"/>
  <p:tag name="MIO_DBID" val="338A29B5-695B-45AD-981D-46622E76BF4A"/>
  <p:tag name="MIO_LASTDOWNLOADED" val="16.02.2017 08:21:47"/>
  <p:tag name="MIO_OBJECTNAME" val="1 Box &amp; Bild"/>
  <p:tag name="MIO_LASTEDITORNAME" val="Raffaela De Bastiani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2f5e89-5933-4f63-adb7-75d58b9bf196"/>
  <p:tag name="MIO_EK" val="8457"/>
  <p:tag name="MIO_EKGUID" val="19474c4c-9a4d-412b-8e1d-2aacbd58ce89"/>
  <p:tag name="MIO_UPDATE" val="True"/>
  <p:tag name="MIO_VERSION" val="07.02.2017 11:04:11"/>
  <p:tag name="MIO_DBID" val="338A29B5-695B-45AD-981D-46622E76BF4A"/>
  <p:tag name="MIO_LASTDOWNLOADED" val="16.02.2017 08:21:47"/>
  <p:tag name="MIO_OBJECTNAME" val="1 Box &amp; Bild"/>
  <p:tag name="MIO_LASTEDITORNAME" val="Raffaela De Bastiani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7d6e160-4985-4062-86a8-f765f9d27fda"/>
  <p:tag name="MIO_EK_DESIGN" val="543"/>
  <p:tag name="MIO_VERSION_DESIGN" val="12.05.2015 12:19:14"/>
  <p:tag name="MIO_DBID_DESIGN" val="5A6B061C-4E0F-4296-8318-E7D2B78CDA89"/>
  <p:tag name="MIO_EK" val="8452"/>
  <p:tag name="MIO_EKGUID" val="8bad1f94-64f3-45fe-957a-169f5609f70b"/>
  <p:tag name="MIO_UPDATE" val="True"/>
  <p:tag name="MIO_VERSION" val="07.02.2017 11:04:02"/>
  <p:tag name="MIO_DBID" val="338A29B5-695B-45AD-981D-46622E76BF4A"/>
  <p:tag name="MIO_LASTDOWNLOADED" val="16.02.2017 08:21:33"/>
  <p:tag name="MIO_OBJECTNAME" val="2 Boxen (1)"/>
  <p:tag name="MIO_LASTEDITORNAME" val="Raffaela De Bastiani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32f5e89-5933-4f63-adb7-75d58b9bf196"/>
  <p:tag name="MIO_EK" val="8457"/>
  <p:tag name="MIO_EKGUID" val="19474c4c-9a4d-412b-8e1d-2aacbd58ce89"/>
  <p:tag name="MIO_UPDATE" val="True"/>
  <p:tag name="MIO_VERSION" val="07.02.2017 11:04:11"/>
  <p:tag name="MIO_DBID" val="338A29B5-695B-45AD-981D-46622E76BF4A"/>
  <p:tag name="MIO_LASTDOWNLOADED" val="16.02.2017 08:21:47"/>
  <p:tag name="MIO_OBJECTNAME" val="1 Box &amp; Bild"/>
  <p:tag name="MIO_LASTEDITORNAME" val="Raffaela De Bastiani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For external and internal Presentation">
  <a:themeElements>
    <a:clrScheme name="Hyperlink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6A"/>
      </a:accent1>
      <a:accent2>
        <a:srgbClr val="93117E"/>
      </a:accent2>
      <a:accent3>
        <a:srgbClr val="005EA8"/>
      </a:accent3>
      <a:accent4>
        <a:srgbClr val="008BD0"/>
      </a:accent4>
      <a:accent5>
        <a:srgbClr val="008E4F"/>
      </a:accent5>
      <a:accent6>
        <a:srgbClr val="00000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algn="ctr">
          <a:noFill/>
          <a:miter lim="800000"/>
          <a:headEnd/>
          <a:tailEnd/>
        </a:ln>
      </a:spPr>
      <a:bodyPr lIns="72000" tIns="72000" rIns="72000" bIns="72000" rtlCol="0" anchor="ctr"/>
      <a:lstStyle>
        <a:defPPr algn="ctr" rtl="0" eaLnBrk="1" fontAlgn="base" hangingPunct="1">
          <a:lnSpc>
            <a:spcPct val="100000"/>
          </a:lnSpc>
          <a:spcBef>
            <a:spcPct val="0"/>
          </a:spcBef>
          <a:spcAft>
            <a:spcPct val="0"/>
          </a:spcAft>
          <a:defRPr sz="1800" b="1" i="0" u="none" kern="0" baseline="0" dirty="0" smtClean="0">
            <a:solidFill>
              <a:srgbClr val="000000"/>
            </a:solidFill>
            <a:latin typeface="Arial"/>
            <a:ea typeface="ＭＳ Ｐゴシック" charset="-128"/>
          </a:defRPr>
        </a:defPPr>
      </a:lst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72000" tIns="72000" rIns="72000" bIns="72000" rtlCol="0" anchor="ctr">
        <a:spAutoFit/>
      </a:bodyPr>
      <a:lstStyle>
        <a:defPPr marL="180975" indent="-180975" algn="ctr" rtl="0" eaLnBrk="1" fontAlgn="base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dk1"/>
          </a:buClr>
          <a:buFont typeface="Wingdings"/>
          <a:buChar char="§"/>
          <a:defRPr sz="1800" b="0" i="0" u="none" baseline="0" dirty="0" smtClean="0">
            <a:solidFill>
              <a:srgbClr val="000000"/>
            </a:solidFill>
            <a:latin typeface="Arial"/>
            <a:ea typeface="ＭＳ Ｐゴシック" charset="-128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ittal_Template_professional_german_4_3_für empower.potx" id="{3F3A8DE8-E5CD-4ECD-9B08-CEBDED6CF625}" vid="{DFCC9412-FA64-4624-8028-4F5A4F93D911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4800</TotalTime>
  <Words>2326</Words>
  <Application>Microsoft Office PowerPoint</Application>
  <PresentationFormat>Широкоэкранный</PresentationFormat>
  <Paragraphs>567</Paragraphs>
  <Slides>40</Slides>
  <Notes>24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MS PGothic</vt:lpstr>
      <vt:lpstr>MS PGothic</vt:lpstr>
      <vt:lpstr>Arial</vt:lpstr>
      <vt:lpstr>Calibri</vt:lpstr>
      <vt:lpstr>Symbol</vt:lpstr>
      <vt:lpstr>Times New Roman</vt:lpstr>
      <vt:lpstr>Webdings</vt:lpstr>
      <vt:lpstr>Wingdings</vt:lpstr>
      <vt:lpstr>For external and internal Presentation</vt:lpstr>
      <vt:lpstr>Презентация PowerPoint</vt:lpstr>
      <vt:lpstr>Новинка: Системная платформа HeiSys</vt:lpstr>
      <vt:lpstr>Содержание</vt:lpstr>
      <vt:lpstr>Каталоги Rittal и HEITEC</vt:lpstr>
      <vt:lpstr>Применение оборудования EPS (евромеханика)</vt:lpstr>
      <vt:lpstr>Применение оборудования EPS (евромеханика)</vt:lpstr>
      <vt:lpstr>Технологический обзор</vt:lpstr>
      <vt:lpstr>Технологический обзор</vt:lpstr>
      <vt:lpstr>Технологический обзор</vt:lpstr>
      <vt:lpstr>Технологический обзор</vt:lpstr>
      <vt:lpstr>Технологический обзор</vt:lpstr>
      <vt:lpstr>HEITEC AG</vt:lpstr>
      <vt:lpstr>Продукты и услуги HEITEC</vt:lpstr>
      <vt:lpstr>HeiPac HEAVY</vt:lpstr>
      <vt:lpstr>Продукты и услуги HEITEC</vt:lpstr>
      <vt:lpstr>Продукты и услуги</vt:lpstr>
      <vt:lpstr>Продукты и услуги HEITEC</vt:lpstr>
      <vt:lpstr>Системные платформы</vt:lpstr>
      <vt:lpstr>Системные платформы</vt:lpstr>
      <vt:lpstr>Системные платформы</vt:lpstr>
      <vt:lpstr>Платформа HeiSys</vt:lpstr>
      <vt:lpstr>Платформа HeiSys</vt:lpstr>
      <vt:lpstr>Платформа HeiSys</vt:lpstr>
      <vt:lpstr>Платформа HeiSys</vt:lpstr>
      <vt:lpstr>Платформа HeiSys</vt:lpstr>
      <vt:lpstr>Платформа HeiSys</vt:lpstr>
      <vt:lpstr>Системные платформы</vt:lpstr>
      <vt:lpstr>Платформа HeiSys</vt:lpstr>
      <vt:lpstr>Платформа HeiSys</vt:lpstr>
      <vt:lpstr>Платформа HeiSys</vt:lpstr>
      <vt:lpstr>Платформа HeiSys</vt:lpstr>
      <vt:lpstr>Платформа HeiSys</vt:lpstr>
      <vt:lpstr>Возможности проработки электронных систем</vt:lpstr>
      <vt:lpstr>Системные платформы</vt:lpstr>
      <vt:lpstr>Электронные системы</vt:lpstr>
      <vt:lpstr>Электронные системы</vt:lpstr>
      <vt:lpstr>Примеры проектов</vt:lpstr>
      <vt:lpstr>Решения для охлаждения электроники</vt:lpstr>
      <vt:lpstr>ООО Риттал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/ Headline 24 pt</dc:title>
  <dc:creator>Jacqueline Dorn</dc:creator>
  <cp:lastModifiedBy>Alexey Katyutin - Rittal RU</cp:lastModifiedBy>
  <cp:revision>471</cp:revision>
  <cp:lastPrinted>2016-05-04T12:56:23Z</cp:lastPrinted>
  <dcterms:created xsi:type="dcterms:W3CDTF">2017-02-15T07:21:40Z</dcterms:created>
  <dcterms:modified xsi:type="dcterms:W3CDTF">2021-03-19T09:14:06Z</dcterms:modified>
</cp:coreProperties>
</file>