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322" r:id="rId3"/>
    <p:sldId id="355" r:id="rId4"/>
    <p:sldId id="343" r:id="rId5"/>
    <p:sldId id="348" r:id="rId6"/>
    <p:sldId id="319" r:id="rId7"/>
    <p:sldId id="360" r:id="rId8"/>
    <p:sldId id="361" r:id="rId9"/>
    <p:sldId id="362" r:id="rId10"/>
    <p:sldId id="357" r:id="rId11"/>
    <p:sldId id="353" r:id="rId12"/>
    <p:sldId id="363" r:id="rId13"/>
    <p:sldId id="364" r:id="rId14"/>
    <p:sldId id="366" r:id="rId15"/>
  </p:sldIdLst>
  <p:sldSz cx="9144000" cy="6858000" type="screen4x3"/>
  <p:notesSz cx="6797675" cy="987425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Unicode MS" panose="020B0604020202020204" charset="-128"/>
      <p:regular r:id="rId22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 autoAdjust="0"/>
    <p:restoredTop sz="91892" autoAdjust="0"/>
  </p:normalViewPr>
  <p:slideViewPr>
    <p:cSldViewPr>
      <p:cViewPr varScale="1">
        <p:scale>
          <a:sx n="64" d="100"/>
          <a:sy n="64" d="100"/>
        </p:scale>
        <p:origin x="17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FDC158-55FB-4293-88DB-F55FC6EB2414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F5A9C42-8DF5-4C68-8150-CB8A796021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4777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291EDC-32F4-4A84-BFD8-E87226946A85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EC94979-C8AF-41E1-820A-E54E8D473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60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D5781E9-8950-40D3-953A-164C37509B75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5684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C94979-C8AF-41E1-820A-E54E8D47386C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67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59ED1-85C3-40A8-B5DF-6EC06F41C46B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C7204-09E7-4737-84A4-41E5F70133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513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9535-7D5D-4CC8-872D-5C399D735802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806DB-7500-4790-9A7C-7327AE55F5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291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5D65-AD72-4884-B02E-08FD7C3F580B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A3484-EB6E-4E88-98DE-69B184481C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665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11150-6CEF-42F2-8070-C4A2FC9EAD82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1AF3E-173D-4609-A278-E83E5094CB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289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A7F93-2A30-4BF8-8C30-364F4FE61F09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58B29-1743-4FE9-A143-9CB7C5DAB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592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9FEF2-6BE0-4E37-AC19-9EE1BCB39BF7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E5129-0AAA-45CA-8CA8-B4D29A5A22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26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E1A0-115E-4B08-B8F5-7C2D13F20B0A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177D-E181-4AE3-AA27-C737935526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72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2C1B-0A06-42FD-BD0B-CF63C6B83048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46324-FB62-40C2-B39A-43A7FA2E54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448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936AF-DAF3-4A9E-A336-8B42AAAB99DB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59BEF-7106-4A9E-AE0A-BA91680241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463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41AC3-1430-44C6-BDFD-48B9EEE8E39D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9041E-F7A2-4D63-AD0B-4D08958B74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52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7BA7D-AC94-40D6-9651-36BBDEBC1E32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222B-5128-4618-B673-1EC39A0F8E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59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9712FE-B2B7-4817-8E15-0F5A50D275B1}" type="datetime1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1A2A3D2-ADB3-4E9C-BDD2-04C164EA9E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5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w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808288"/>
            <a:ext cx="695325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66CDE7-873E-430C-A941-E5FCEE52C7D1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373064" y="333376"/>
            <a:ext cx="8447408" cy="53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Регистраторы силы тока и напряжения</a:t>
            </a: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11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1649" r="27951" b="19285"/>
          <a:stretch/>
        </p:blipFill>
        <p:spPr>
          <a:xfrm>
            <a:off x="971600" y="1010669"/>
            <a:ext cx="2289600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0462" r="27951" b="20461"/>
          <a:stretch/>
        </p:blipFill>
        <p:spPr>
          <a:xfrm>
            <a:off x="5954808" y="3501248"/>
            <a:ext cx="22896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21649" r="28738" b="21647"/>
          <a:stretch/>
        </p:blipFill>
        <p:spPr>
          <a:xfrm>
            <a:off x="971600" y="3594423"/>
            <a:ext cx="2196000" cy="2066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20464" r="27163" b="20463"/>
          <a:stretch/>
        </p:blipFill>
        <p:spPr>
          <a:xfrm>
            <a:off x="5926000" y="1010669"/>
            <a:ext cx="2246400" cy="2160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187624" y="3067339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Мерадат-М1ВА1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187624" y="5625505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Мерадат-М3В1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167540" y="3067339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Мерадат-М3ВА1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228184" y="5589811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Мерадат-М3А1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3192484" y="2492895"/>
            <a:ext cx="2762324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Особенности:</a:t>
            </a:r>
          </a:p>
          <a:p>
            <a:pPr marL="285750" indent="-285750">
              <a:spcBef>
                <a:spcPct val="0"/>
              </a:spcBef>
            </a:pPr>
            <a:r>
              <a:rPr lang="en-US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True RMS</a:t>
            </a:r>
            <a:endParaRPr lang="ru-RU" altLang="ru-RU" sz="1600" dirty="0" smtClean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Регистрация</a:t>
            </a:r>
            <a:r>
              <a:rPr lang="en-US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Архивация</a:t>
            </a:r>
            <a:endParaRPr lang="en-US" altLang="ru-RU" sz="1600" dirty="0" smtClean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spcBef>
                <a:spcPct val="0"/>
              </a:spcBef>
            </a:pPr>
            <a:r>
              <a:rPr lang="ru-RU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Интерфейс </a:t>
            </a:r>
            <a:r>
              <a:rPr lang="en-US" altLang="ru-RU" sz="1600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RS485</a:t>
            </a:r>
            <a:endParaRPr lang="en-US" altLang="ru-RU" sz="1600" dirty="0" smtClean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478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5D634F-91A6-47A1-A47D-EAF55089B89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454332" y="327496"/>
            <a:ext cx="8221356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b="1" dirty="0" smtClean="0">
                <a:latin typeface="Stem Text" pitchFamily="34" charset="-52"/>
                <a:ea typeface="Stem Text" pitchFamily="34" charset="-52"/>
              </a:rPr>
              <a:t>Программное обеспечение</a:t>
            </a:r>
            <a:endParaRPr lang="ru-RU" altLang="ru-RU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25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23529" y="4015181"/>
            <a:ext cx="302433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Stem Text" pitchFamily="34" charset="-52"/>
                <a:ea typeface="Stem Text" pitchFamily="34" charset="-52"/>
              </a:rPr>
              <a:t>Распространяется на коммерческой основе.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Стабильная версия, постоянно обновляется.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Накопление и обработка измеренных данных.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Работа одного прибора с несколькими компьютерами.</a:t>
            </a:r>
          </a:p>
          <a:p>
            <a:pPr marL="171450" indent="-171450" eaLnBrk="1" hangingPunct="1">
              <a:spcBef>
                <a:spcPct val="0"/>
              </a:spcBef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Настройка приборов и задание программ 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регулирования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281325" y="1089867"/>
            <a:ext cx="2367876" cy="4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err="1" smtClean="0">
                <a:latin typeface="Stem Text" pitchFamily="34" charset="-52"/>
                <a:ea typeface="Stem Text" pitchFamily="34" charset="-52"/>
              </a:rPr>
              <a:t>TermodatNet</a:t>
            </a:r>
            <a:endParaRPr lang="ru-RU" altLang="ru-RU" sz="16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3851920" y="1082955"/>
            <a:ext cx="2367876" cy="4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err="1" smtClean="0">
                <a:latin typeface="Stem Text" pitchFamily="34" charset="-52"/>
                <a:ea typeface="Stem Text" pitchFamily="34" charset="-52"/>
              </a:rPr>
              <a:t>TermodatTools</a:t>
            </a:r>
            <a:endParaRPr lang="ru-RU" altLang="ru-RU" sz="16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31" name="Прямоугольник 17"/>
          <p:cNvSpPr>
            <a:spLocks noChangeArrowheads="1"/>
          </p:cNvSpPr>
          <p:nvPr/>
        </p:nvSpPr>
        <p:spPr bwMode="auto">
          <a:xfrm>
            <a:off x="3491880" y="4015181"/>
            <a:ext cx="3096344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Stem Text" pitchFamily="34" charset="-52"/>
                <a:ea typeface="Stem Text" pitchFamily="34" charset="-52"/>
              </a:rPr>
              <a:t>Бесплатное распространение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Самостоятельная разработка.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Быстрый редактор программ.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Накопление измеренных данных (архивов) и их обработка.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Настройка приборов и задание программ регулировани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я</a:t>
            </a:r>
            <a:endParaRPr lang="ru-RU" altLang="ru-RU" sz="1200" dirty="0" smtClean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/>
          <a:srcRect b="3854"/>
          <a:stretch/>
        </p:blipFill>
        <p:spPr>
          <a:xfrm>
            <a:off x="251520" y="1484784"/>
            <a:ext cx="2913530" cy="20882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/>
          <a:srcRect b="3402"/>
          <a:stretch/>
        </p:blipFill>
        <p:spPr>
          <a:xfrm>
            <a:off x="3491880" y="1504685"/>
            <a:ext cx="2879920" cy="206833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674641" y="1082955"/>
            <a:ext cx="2367876" cy="4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err="1" smtClean="0">
                <a:latin typeface="Stem Text" pitchFamily="34" charset="-52"/>
                <a:ea typeface="Stem Text" pitchFamily="34" charset="-52"/>
              </a:rPr>
              <a:t>Termodat</a:t>
            </a: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</a:rPr>
              <a:t> </a:t>
            </a:r>
            <a:r>
              <a:rPr lang="en-US" altLang="ru-RU" sz="1600" b="1" dirty="0" smtClean="0">
                <a:latin typeface="Stem Text" pitchFamily="34" charset="-52"/>
                <a:ea typeface="Stem Text" pitchFamily="34" charset="-52"/>
              </a:rPr>
              <a:t>Connect</a:t>
            </a:r>
            <a:endParaRPr lang="ru-RU" altLang="ru-RU" sz="1600" b="1" dirty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04685"/>
            <a:ext cx="1620000" cy="2880000"/>
          </a:xfrm>
          <a:prstGeom prst="rect">
            <a:avLst/>
          </a:prstGeom>
        </p:spPr>
      </p:pic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6876256" y="4581128"/>
            <a:ext cx="207382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400" b="1" dirty="0" err="1" smtClean="0">
                <a:latin typeface="Stem Text" pitchFamily="34" charset="-52"/>
                <a:ea typeface="Stem Text" pitchFamily="34" charset="-52"/>
              </a:rPr>
              <a:t>Adnroid</a:t>
            </a:r>
            <a:r>
              <a:rPr lang="en-US" altLang="ru-RU" sz="1400" b="1" dirty="0" smtClean="0">
                <a:latin typeface="Stem Text" pitchFamily="34" charset="-52"/>
                <a:ea typeface="Stem Text" pitchFamily="34" charset="-52"/>
              </a:rPr>
              <a:t> / IOS</a:t>
            </a:r>
            <a:endParaRPr lang="ru-RU" altLang="ru-RU" sz="1400" b="1" dirty="0" smtClean="0">
              <a:latin typeface="Stem Text" pitchFamily="34" charset="-52"/>
              <a:ea typeface="Stem Text" pitchFamily="34" charset="-52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Подключение по </a:t>
            </a:r>
            <a:r>
              <a:rPr lang="en-US" altLang="ru-RU" sz="1200" dirty="0" err="1" smtClean="0">
                <a:latin typeface="Stem Text" pitchFamily="34" charset="-52"/>
                <a:ea typeface="Stem Text" pitchFamily="34" charset="-52"/>
              </a:rPr>
              <a:t>Bluetoot</a:t>
            </a:r>
            <a:r>
              <a:rPr lang="en-US" altLang="ru-RU" sz="1200" dirty="0" smtClean="0">
                <a:latin typeface="Stem Text" pitchFamily="34" charset="-52"/>
                <a:ea typeface="Stem Text" pitchFamily="34" charset="-52"/>
              </a:rPr>
              <a:t>/</a:t>
            </a:r>
            <a:r>
              <a:rPr lang="en-US" altLang="ru-RU" sz="1200" dirty="0" err="1" smtClean="0">
                <a:latin typeface="Stem Text" pitchFamily="34" charset="-52"/>
                <a:ea typeface="Stem Text" pitchFamily="34" charset="-52"/>
              </a:rPr>
              <a:t>WiFi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Быстрый редактор программ.</a:t>
            </a:r>
            <a:endParaRPr lang="en-US" altLang="ru-RU" sz="1200" dirty="0" smtClean="0">
              <a:latin typeface="Stem Text" pitchFamily="34" charset="-52"/>
              <a:ea typeface="Stem Text" pitchFamily="34" charset="-52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Бесплатное распространение</a:t>
            </a:r>
          </a:p>
        </p:txBody>
      </p:sp>
    </p:spTree>
    <p:extLst>
      <p:ext uri="{BB962C8B-B14F-4D97-AF65-F5344CB8AC3E}">
        <p14:creationId xmlns:p14="http://schemas.microsoft.com/office/powerpoint/2010/main" val="36242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39" y="1564639"/>
            <a:ext cx="3053121" cy="1447444"/>
          </a:xfrm>
          <a:prstGeom prst="rect">
            <a:avLst/>
          </a:prstGeom>
        </p:spPr>
      </p:pic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827088" y="333375"/>
            <a:ext cx="73882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Новинки 2020 года</a:t>
            </a:r>
            <a:endParaRPr lang="ru-RU" altLang="ru-RU" b="1" dirty="0">
              <a:latin typeface="Stem Text" pitchFamily="34" charset="-52"/>
              <a:ea typeface="Stem Text" pitchFamily="3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6387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8562562-8EF6-46E7-88CF-4E37BA23834A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r>
              <a:rPr lang="en-US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6388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533C74-F7FE-435F-8CFB-1A5ACD7345FC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4387742" y="5700123"/>
            <a:ext cx="310515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Термодат-1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2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Термодат-13Т6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4387742" y="3012083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err="1" smtClean="0">
                <a:latin typeface="Stem Text" pitchFamily="34" charset="-52"/>
                <a:ea typeface="Stem Text" pitchFamily="34" charset="-52"/>
              </a:rPr>
              <a:t>Термодат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25/F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17" y="3635297"/>
            <a:ext cx="2160000" cy="2160000"/>
          </a:xfrm>
          <a:prstGeom prst="rect">
            <a:avLst/>
          </a:prstGeom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17" y="1062688"/>
            <a:ext cx="1980000" cy="182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Термодат-16E6-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2" b="22493"/>
          <a:stretch/>
        </p:blipFill>
        <p:spPr bwMode="auto">
          <a:xfrm>
            <a:off x="1390906" y="3560034"/>
            <a:ext cx="2160000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46" y="1640907"/>
            <a:ext cx="1996324" cy="1829963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918330" y="4796196"/>
            <a:ext cx="3469411" cy="12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Термодат-16Е6-А-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F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Eth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Термодат-16Е6-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H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>
                <a:latin typeface="Stem Text" pitchFamily="34" charset="-52"/>
                <a:ea typeface="Stem Text" pitchFamily="34" charset="-52"/>
              </a:rPr>
              <a:t>F</a:t>
            </a:r>
            <a:r>
              <a:rPr lang="ru-RU" altLang="ru-RU" sz="2200" b="1" dirty="0">
                <a:latin typeface="Stem Text" pitchFamily="34" charset="-52"/>
                <a:ea typeface="Stem Text" pitchFamily="34" charset="-52"/>
              </a:rPr>
              <a:t>-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Eth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Гигротерм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-</a:t>
            </a:r>
            <a:r>
              <a:rPr lang="ru-RU" altLang="ru-RU" sz="2200" b="1" dirty="0" smtClean="0">
                <a:latin typeface="Stem Text" pitchFamily="34" charset="-52"/>
                <a:ea typeface="Stem Text" pitchFamily="34" charset="-52"/>
              </a:rPr>
              <a:t>38Е5</a:t>
            </a:r>
            <a:r>
              <a:rPr lang="en-US" altLang="ru-RU" sz="2200" b="1" dirty="0" smtClean="0">
                <a:latin typeface="Stem Text" pitchFamily="34" charset="-52"/>
                <a:ea typeface="Stem Text" pitchFamily="34" charset="-52"/>
              </a:rPr>
              <a:t>/F</a:t>
            </a:r>
            <a:endParaRPr lang="en-US" altLang="ru-RU" sz="2200" b="1" dirty="0">
              <a:latin typeface="Stem Text" pitchFamily="34" charset="-52"/>
              <a:ea typeface="Stem Text" pitchFamily="3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593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373064" y="333376"/>
            <a:ext cx="8447408" cy="53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 Bold" pitchFamily="34" charset="-52"/>
                <a:ea typeface="Stem Text Bold" pitchFamily="34" charset="-52"/>
              </a:rPr>
              <a:t>Новые обозначения корпусов приборов</a:t>
            </a: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15</a:t>
            </a:r>
          </a:p>
        </p:txBody>
      </p:sp>
      <p:pic>
        <p:nvPicPr>
          <p:cNvPr id="18" name="Рисунок 17" descr="Описание: 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5"/>
          <a:stretch/>
        </p:blipFill>
        <p:spPr bwMode="auto">
          <a:xfrm>
            <a:off x="651287" y="1196752"/>
            <a:ext cx="1228090" cy="125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Описание: 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9"/>
          <a:stretch/>
        </p:blipFill>
        <p:spPr bwMode="auto">
          <a:xfrm>
            <a:off x="899592" y="3688403"/>
            <a:ext cx="882650" cy="1259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рис_29Е6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83" y="1202690"/>
            <a:ext cx="168846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3,0.jpg"/>
          <p:cNvPicPr/>
          <p:nvPr/>
        </p:nvPicPr>
        <p:blipFill rotWithShape="1">
          <a:blip r:embed="rId6"/>
          <a:srcRect r="52492"/>
          <a:stretch/>
        </p:blipFill>
        <p:spPr bwMode="auto">
          <a:xfrm>
            <a:off x="2511162" y="1195427"/>
            <a:ext cx="1020445" cy="125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 descr="2,0.jpg"/>
          <p:cNvPicPr/>
          <p:nvPr/>
        </p:nvPicPr>
        <p:blipFill rotWithShape="1">
          <a:blip r:embed="rId7"/>
          <a:srcRect r="51962"/>
          <a:stretch/>
        </p:blipFill>
        <p:spPr bwMode="auto">
          <a:xfrm>
            <a:off x="3819639" y="1145883"/>
            <a:ext cx="1316990" cy="125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46"/>
          <a:stretch/>
        </p:blipFill>
        <p:spPr bwMode="auto">
          <a:xfrm>
            <a:off x="5424661" y="1400493"/>
            <a:ext cx="946150" cy="899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 descr="5,1.tif"/>
          <p:cNvPicPr/>
          <p:nvPr/>
        </p:nvPicPr>
        <p:blipFill>
          <a:blip r:embed="rId9"/>
          <a:stretch>
            <a:fillRect/>
          </a:stretch>
        </p:blipFill>
        <p:spPr>
          <a:xfrm>
            <a:off x="2735381" y="3688403"/>
            <a:ext cx="847725" cy="1259840"/>
          </a:xfrm>
          <a:prstGeom prst="rect">
            <a:avLst/>
          </a:prstGeom>
        </p:spPr>
      </p:pic>
      <p:pic>
        <p:nvPicPr>
          <p:cNvPr id="26" name="Рисунок 25" descr="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45" y="3688403"/>
            <a:ext cx="1181735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/>
          <p:nvPr/>
        </p:nvPicPr>
        <p:blipFill rotWithShape="1">
          <a:blip r:embed="rId11" cstate="print"/>
          <a:srcRect l="44565" t="27027" r="23837" b="30048"/>
          <a:stretch/>
        </p:blipFill>
        <p:spPr bwMode="auto">
          <a:xfrm>
            <a:off x="6671119" y="3688403"/>
            <a:ext cx="1648460" cy="125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302611" y="2571238"/>
            <a:ext cx="20048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А, А7, А9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2454354" y="2568588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В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3911104" y="2568588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Н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367854" y="2568588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К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7064042" y="2576648"/>
            <a:ext cx="1508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Е, Е7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773887" y="5085184"/>
            <a:ext cx="113406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М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 bwMode="auto">
          <a:xfrm>
            <a:off x="2592213" y="5085184"/>
            <a:ext cx="131889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Р2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4561930" y="5085184"/>
            <a:ext cx="131889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Р4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6915983" y="5085184"/>
            <a:ext cx="131889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 "/>
                <a:ea typeface="Arial Unicode MS" panose="020B0604020202020204" pitchFamily="34" charset="-128"/>
                <a:cs typeface="Arial Unicode MS" panose="020B0604020202020204" pitchFamily="34" charset="-128"/>
              </a:rPr>
              <a:t>Корпус Р6</a:t>
            </a:r>
            <a:endParaRPr lang="ru-RU" altLang="ru-RU" sz="1600" b="1" dirty="0">
              <a:latin typeface="Stem Text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5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808288"/>
            <a:ext cx="695325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6CDE7-873E-430C-A941-E5FCEE52C7D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7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827088" y="333375"/>
            <a:ext cx="745807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Stem Text" pitchFamily="34" charset="-52"/>
                <a:ea typeface="Stem Text" pitchFamily="34" charset="-52"/>
              </a:rPr>
              <a:t>Варианты </a:t>
            </a:r>
            <a:r>
              <a:rPr lang="ru-RU" altLang="ru-RU" sz="2800" b="1" dirty="0">
                <a:latin typeface="Stem Text" pitchFamily="34" charset="-52"/>
                <a:ea typeface="Stem Text" pitchFamily="34" charset="-52"/>
              </a:rPr>
              <a:t>исполнения приборов</a:t>
            </a: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1979712" y="5661248"/>
            <a:ext cx="3384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Светодиодная индикация</a:t>
            </a:r>
          </a:p>
        </p:txBody>
      </p:sp>
      <p:sp>
        <p:nvSpPr>
          <p:cNvPr id="7174" name="TextBox 34"/>
          <p:cNvSpPr txBox="1">
            <a:spLocks noChangeArrowheads="1"/>
          </p:cNvSpPr>
          <p:nvPr/>
        </p:nvSpPr>
        <p:spPr bwMode="auto">
          <a:xfrm>
            <a:off x="539726" y="2996952"/>
            <a:ext cx="265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Графический дисплей 3,5</a:t>
            </a:r>
            <a:r>
              <a:rPr lang="en-US" altLang="ru-RU" sz="1400" b="1" dirty="0">
                <a:latin typeface="Stem Text" pitchFamily="34" charset="-52"/>
                <a:ea typeface="Stem Text" pitchFamily="34" charset="-52"/>
              </a:rPr>
              <a:t>’’</a:t>
            </a:r>
            <a:endParaRPr lang="ru-RU" altLang="ru-RU" sz="14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7175" name="TextBox 35"/>
          <p:cNvSpPr txBox="1">
            <a:spLocks noChangeArrowheads="1"/>
          </p:cNvSpPr>
          <p:nvPr/>
        </p:nvSpPr>
        <p:spPr bwMode="auto">
          <a:xfrm>
            <a:off x="3563888" y="2924944"/>
            <a:ext cx="2452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Графический дисплей</a:t>
            </a:r>
            <a:r>
              <a:rPr lang="en-US" altLang="ru-RU" sz="1400" b="1" dirty="0">
                <a:latin typeface="Stem Text" pitchFamily="34" charset="-52"/>
                <a:ea typeface="Stem Text" pitchFamily="34" charset="-52"/>
              </a:rPr>
              <a:t> 6’’</a:t>
            </a:r>
            <a:endParaRPr lang="ru-RU" altLang="ru-RU" sz="14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7176" name="TextBox 36"/>
          <p:cNvSpPr txBox="1">
            <a:spLocks noChangeArrowheads="1"/>
          </p:cNvSpPr>
          <p:nvPr/>
        </p:nvSpPr>
        <p:spPr bwMode="auto">
          <a:xfrm>
            <a:off x="5756275" y="5713413"/>
            <a:ext cx="3208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Многоканальные приборы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(8, 12, 24 канала)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06" y="4402360"/>
            <a:ext cx="1379538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17984"/>
            <a:ext cx="13684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328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27425"/>
            <a:ext cx="2590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64" y="3463326"/>
            <a:ext cx="927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27" y="4399616"/>
            <a:ext cx="7953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994" y="3523277"/>
            <a:ext cx="12604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1433513"/>
            <a:ext cx="13525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"/>
          <p:cNvSpPr txBox="1">
            <a:spLocks noChangeArrowheads="1"/>
          </p:cNvSpPr>
          <p:nvPr/>
        </p:nvSpPr>
        <p:spPr bwMode="auto">
          <a:xfrm>
            <a:off x="6267450" y="2852738"/>
            <a:ext cx="248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Алфавитно-цифровой </a:t>
            </a:r>
            <a:r>
              <a:rPr lang="ru-RU" altLang="ru-RU" sz="1400" b="1" dirty="0" err="1">
                <a:latin typeface="Stem Text" pitchFamily="34" charset="-52"/>
                <a:ea typeface="Stem Text" pitchFamily="34" charset="-52"/>
              </a:rPr>
              <a:t>двухстрочный</a:t>
            </a:r>
            <a:r>
              <a:rPr lang="ru-RU" altLang="ru-RU" sz="1400" b="1" dirty="0">
                <a:latin typeface="Stem Text" pitchFamily="34" charset="-52"/>
                <a:ea typeface="Stem Text" pitchFamily="34" charset="-52"/>
              </a:rPr>
              <a:t> индикатор</a:t>
            </a:r>
          </a:p>
        </p:txBody>
      </p:sp>
      <p:pic>
        <p:nvPicPr>
          <p:cNvPr id="7187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26" y="4384185"/>
            <a:ext cx="137636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6" y="1016397"/>
            <a:ext cx="131603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33" y="3553845"/>
            <a:ext cx="717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898989"/>
                </a:solidFill>
              </a:rPr>
              <a:t>2</a:t>
            </a:r>
          </a:p>
        </p:txBody>
      </p:sp>
      <p:pic>
        <p:nvPicPr>
          <p:cNvPr id="1026" name="Picture 2" descr="Ð¢ÐµÑÐ¼Ð¾Ð´Ð°Ñ-08Ð3-4U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5" y="4694932"/>
            <a:ext cx="921600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Термодат-16E6-H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2" b="21822"/>
          <a:stretch/>
        </p:blipFill>
        <p:spPr bwMode="auto">
          <a:xfrm>
            <a:off x="1053009" y="2276872"/>
            <a:ext cx="1440000" cy="7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251520" y="334424"/>
            <a:ext cx="8568952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Термодат-17Е6/4УВ/4Т/4Р/485/4</a:t>
            </a:r>
            <a:r>
              <a:rPr lang="en-US" altLang="ru-RU" b="1" dirty="0" smtClean="0">
                <a:latin typeface="Stem Text Bold" pitchFamily="34" charset="-52"/>
                <a:ea typeface="Stem Text Bold" pitchFamily="34" charset="-52"/>
              </a:rPr>
              <a:t>Gb</a:t>
            </a: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/</a:t>
            </a:r>
            <a:r>
              <a:rPr lang="en-US" altLang="ru-RU" b="1" dirty="0" smtClean="0">
                <a:latin typeface="Stem Text Bold" pitchFamily="34" charset="-52"/>
                <a:ea typeface="Stem Text Bold" pitchFamily="34" charset="-52"/>
              </a:rPr>
              <a:t>F</a:t>
            </a:r>
            <a:endParaRPr lang="ru-RU" altLang="ru-RU" b="1" dirty="0" smtClean="0">
              <a:latin typeface="Stem Text Bold" pitchFamily="34" charset="-52"/>
              <a:ea typeface="Stem Text Bold" pitchFamily="34" charset="-5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Stem Text Bold" pitchFamily="34" charset="-52"/>
                <a:ea typeface="Stem Text Bold" pitchFamily="34" charset="-52"/>
              </a:rPr>
              <a:t>Прибор с пошаговым регулированием на 4 датчика температуры</a:t>
            </a:r>
            <a:endParaRPr lang="ru-RU" altLang="ru-RU" sz="2000" b="1" dirty="0">
              <a:latin typeface="Stem Text Bold" pitchFamily="34" charset="-52"/>
              <a:ea typeface="Stem Text Bold" pitchFamily="34" charset="-52"/>
            </a:endParaRPr>
          </a:p>
        </p:txBody>
      </p:sp>
      <p:sp>
        <p:nvSpPr>
          <p:cNvPr id="717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3412FCB-3D04-47A2-BBE3-BF0A6B652A87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7177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898989"/>
                </a:solidFill>
              </a:rPr>
              <a:t>5</a:t>
            </a:r>
            <a:endParaRPr lang="ru-RU" altLang="ru-RU" sz="1200" dirty="0" smtClean="0">
              <a:solidFill>
                <a:srgbClr val="898989"/>
              </a:solidFill>
            </a:endParaRPr>
          </a:p>
        </p:txBody>
      </p:sp>
      <p:pic>
        <p:nvPicPr>
          <p:cNvPr id="46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86" y="1268760"/>
            <a:ext cx="313059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6"/>
          <p:cNvSpPr txBox="1">
            <a:spLocks noChangeArrowheads="1"/>
          </p:cNvSpPr>
          <p:nvPr/>
        </p:nvSpPr>
        <p:spPr bwMode="auto">
          <a:xfrm>
            <a:off x="3636169" y="1556792"/>
            <a:ext cx="2917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</a:rPr>
              <a:t>Универсальный вход (</a:t>
            </a:r>
            <a:r>
              <a:rPr lang="ru-RU" altLang="ru-RU" sz="1600" b="1" dirty="0">
                <a:latin typeface="Stem Text Bold" pitchFamily="34" charset="-52"/>
              </a:rPr>
              <a:t>УВ</a:t>
            </a:r>
            <a:r>
              <a:rPr lang="ru-RU" altLang="ru-RU" sz="1600" b="1" dirty="0">
                <a:latin typeface="Stem Text" pitchFamily="34" charset="-52"/>
              </a:rPr>
              <a:t>) </a:t>
            </a:r>
          </a:p>
        </p:txBody>
      </p:sp>
      <p:sp>
        <p:nvSpPr>
          <p:cNvPr id="48" name="TextBox 7"/>
          <p:cNvSpPr txBox="1">
            <a:spLocks noChangeArrowheads="1"/>
          </p:cNvSpPr>
          <p:nvPr/>
        </p:nvSpPr>
        <p:spPr bwMode="auto">
          <a:xfrm>
            <a:off x="3636169" y="1243236"/>
            <a:ext cx="3240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b="1">
                <a:latin typeface="Stem Text" pitchFamily="34" charset="-52"/>
              </a:rPr>
              <a:t>Входы</a:t>
            </a:r>
            <a:endParaRPr lang="ru-RU" altLang="ru-RU" sz="1600">
              <a:latin typeface="Stem Text" pitchFamily="34" charset="-52"/>
            </a:endParaRPr>
          </a:p>
        </p:txBody>
      </p:sp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3623470" y="1871508"/>
            <a:ext cx="324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термопары</a:t>
            </a: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3607646" y="2851214"/>
            <a:ext cx="3240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600" dirty="0" err="1">
                <a:latin typeface="Stem Text" pitchFamily="34" charset="-52"/>
              </a:rPr>
              <a:t>термосопротивления</a:t>
            </a:r>
            <a:endParaRPr lang="ru-RU" altLang="ru-RU" sz="1600" dirty="0">
              <a:latin typeface="Stem Text" pitchFamily="34" charset="-52"/>
            </a:endParaRPr>
          </a:p>
        </p:txBody>
      </p:sp>
      <p:sp>
        <p:nvSpPr>
          <p:cNvPr id="51" name="TextBox 10"/>
          <p:cNvSpPr txBox="1">
            <a:spLocks noChangeArrowheads="1"/>
          </p:cNvSpPr>
          <p:nvPr/>
        </p:nvSpPr>
        <p:spPr bwMode="auto">
          <a:xfrm>
            <a:off x="3636491" y="3420864"/>
            <a:ext cx="2879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датчики измерения тока</a:t>
            </a:r>
          </a:p>
        </p:txBody>
      </p:sp>
      <p:sp>
        <p:nvSpPr>
          <p:cNvPr id="52" name="Прямоугольник 11"/>
          <p:cNvSpPr>
            <a:spLocks noChangeArrowheads="1"/>
          </p:cNvSpPr>
          <p:nvPr/>
        </p:nvSpPr>
        <p:spPr bwMode="auto">
          <a:xfrm>
            <a:off x="3581496" y="3861048"/>
            <a:ext cx="3636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датчики измерения напряжения</a:t>
            </a:r>
            <a:endParaRPr lang="ru-RU" altLang="ru-RU" sz="1600" dirty="0"/>
          </a:p>
        </p:txBody>
      </p:sp>
      <p:sp>
        <p:nvSpPr>
          <p:cNvPr id="53" name="Прямоугольник 12"/>
          <p:cNvSpPr>
            <a:spLocks noChangeArrowheads="1"/>
          </p:cNvSpPr>
          <p:nvPr/>
        </p:nvSpPr>
        <p:spPr bwMode="auto">
          <a:xfrm>
            <a:off x="3581496" y="4242574"/>
            <a:ext cx="39913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датчики измерения сопротивления</a:t>
            </a:r>
            <a:endParaRPr lang="ru-RU" altLang="ru-RU" sz="1600" dirty="0"/>
          </a:p>
        </p:txBody>
      </p:sp>
      <p:sp>
        <p:nvSpPr>
          <p:cNvPr id="54" name="Прямоугольник 13"/>
          <p:cNvSpPr>
            <a:spLocks noChangeArrowheads="1"/>
          </p:cNvSpPr>
          <p:nvPr/>
        </p:nvSpPr>
        <p:spPr bwMode="auto">
          <a:xfrm>
            <a:off x="3568432" y="5683150"/>
            <a:ext cx="514155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Запуск таймера или программы регулирования</a:t>
            </a:r>
            <a:endParaRPr lang="ru-RU" altLang="ru-RU" sz="1600" dirty="0"/>
          </a:p>
        </p:txBody>
      </p:sp>
      <p:sp>
        <p:nvSpPr>
          <p:cNvPr id="55" name="TextBox 14"/>
          <p:cNvSpPr txBox="1">
            <a:spLocks noChangeArrowheads="1"/>
          </p:cNvSpPr>
          <p:nvPr/>
        </p:nvSpPr>
        <p:spPr bwMode="auto">
          <a:xfrm>
            <a:off x="6531818" y="1928118"/>
            <a:ext cx="236634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ХА, ХК, ЖК, </a:t>
            </a:r>
            <a:r>
              <a:rPr lang="ru-RU" altLang="ru-RU" sz="1600" dirty="0" err="1">
                <a:latin typeface="Stem Text" pitchFamily="34" charset="-52"/>
              </a:rPr>
              <a:t>МКн</a:t>
            </a:r>
            <a:r>
              <a:rPr lang="ru-RU" altLang="ru-RU" sz="1600" dirty="0">
                <a:latin typeface="Stem Text" pitchFamily="34" charset="-52"/>
              </a:rPr>
              <a:t>, НН, ПП (</a:t>
            </a:r>
            <a:r>
              <a:rPr lang="en-US" altLang="ru-RU" sz="1600" dirty="0">
                <a:latin typeface="Stem Text" pitchFamily="34" charset="-52"/>
              </a:rPr>
              <a:t>S)</a:t>
            </a:r>
            <a:r>
              <a:rPr lang="ru-RU" altLang="ru-RU" sz="1600" dirty="0">
                <a:latin typeface="Stem Text" pitchFamily="34" charset="-52"/>
              </a:rPr>
              <a:t>, ПП</a:t>
            </a:r>
            <a:r>
              <a:rPr lang="en-US" altLang="ru-RU" sz="1600" dirty="0">
                <a:latin typeface="Stem Text" pitchFamily="34" charset="-52"/>
              </a:rPr>
              <a:t>(R</a:t>
            </a:r>
            <a:r>
              <a:rPr lang="ru-RU" altLang="ru-RU" sz="1600" dirty="0">
                <a:latin typeface="Stem Text" pitchFamily="34" charset="-52"/>
              </a:rPr>
              <a:t>), ПР (</a:t>
            </a:r>
            <a:r>
              <a:rPr lang="en-US" altLang="ru-RU" sz="1600" dirty="0">
                <a:latin typeface="Stem Text" pitchFamily="34" charset="-52"/>
              </a:rPr>
              <a:t>B)</a:t>
            </a:r>
            <a:r>
              <a:rPr lang="ru-RU" altLang="ru-RU" sz="1600" dirty="0">
                <a:latin typeface="Stem Text" pitchFamily="34" charset="-52"/>
              </a:rPr>
              <a:t>,  ВР (А-1, А-2, А-3)</a:t>
            </a:r>
          </a:p>
        </p:txBody>
      </p:sp>
      <p:sp>
        <p:nvSpPr>
          <p:cNvPr id="56" name="TextBox 15"/>
          <p:cNvSpPr txBox="1">
            <a:spLocks noChangeArrowheads="1"/>
          </p:cNvSpPr>
          <p:nvPr/>
        </p:nvSpPr>
        <p:spPr bwMode="auto">
          <a:xfrm>
            <a:off x="7052890" y="2857910"/>
            <a:ext cx="165710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en-US" altLang="ru-RU" sz="1600" dirty="0">
                <a:latin typeface="Stem Text" pitchFamily="34" charset="-52"/>
              </a:rPr>
              <a:t>Pt, Ni, Cu, </a:t>
            </a:r>
            <a:r>
              <a:rPr lang="ru-RU" altLang="ru-RU" sz="1600" dirty="0">
                <a:latin typeface="Stem Text" pitchFamily="34" charset="-52"/>
              </a:rPr>
              <a:t>М, П</a:t>
            </a:r>
          </a:p>
        </p:txBody>
      </p:sp>
      <p:sp>
        <p:nvSpPr>
          <p:cNvPr id="57" name="TextBox 16"/>
          <p:cNvSpPr txBox="1">
            <a:spLocks noChangeArrowheads="1"/>
          </p:cNvSpPr>
          <p:nvPr/>
        </p:nvSpPr>
        <p:spPr bwMode="auto">
          <a:xfrm>
            <a:off x="7390234" y="3378895"/>
            <a:ext cx="150224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0…40 мА</a:t>
            </a:r>
          </a:p>
        </p:txBody>
      </p:sp>
      <p:sp>
        <p:nvSpPr>
          <p:cNvPr id="58" name="Прямоугольник 17"/>
          <p:cNvSpPr>
            <a:spLocks noChangeArrowheads="1"/>
          </p:cNvSpPr>
          <p:nvPr/>
        </p:nvSpPr>
        <p:spPr bwMode="auto">
          <a:xfrm>
            <a:off x="7368356" y="3861048"/>
            <a:ext cx="1308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-10…80 мВ</a:t>
            </a:r>
            <a:endParaRPr lang="ru-RU" altLang="ru-RU" sz="1600" dirty="0"/>
          </a:p>
        </p:txBody>
      </p:sp>
      <p:sp>
        <p:nvSpPr>
          <p:cNvPr id="59" name="Прямоугольник 18"/>
          <p:cNvSpPr>
            <a:spLocks noChangeArrowheads="1"/>
          </p:cNvSpPr>
          <p:nvPr/>
        </p:nvSpPr>
        <p:spPr bwMode="auto">
          <a:xfrm>
            <a:off x="7386389" y="4241403"/>
            <a:ext cx="13620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10…300 Ом</a:t>
            </a:r>
            <a:endParaRPr lang="ru-RU" altLang="ru-RU" sz="1600" dirty="0"/>
          </a:p>
        </p:txBody>
      </p:sp>
      <p:sp>
        <p:nvSpPr>
          <p:cNvPr id="60" name="Прямоугольник 19"/>
          <p:cNvSpPr>
            <a:spLocks noChangeArrowheads="1"/>
          </p:cNvSpPr>
          <p:nvPr/>
        </p:nvSpPr>
        <p:spPr bwMode="auto">
          <a:xfrm>
            <a:off x="7397501" y="4819055"/>
            <a:ext cx="1350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Stem Text" pitchFamily="34" charset="-52"/>
              </a:rPr>
              <a:t>РК15, РС20</a:t>
            </a:r>
            <a:endParaRPr lang="ru-RU" altLang="ru-RU" sz="1600" dirty="0"/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V="1">
            <a:off x="3636169" y="1532161"/>
            <a:ext cx="5115719" cy="1541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3675063" y="2780929"/>
            <a:ext cx="5076825" cy="2618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3675063" y="3356992"/>
            <a:ext cx="5076825" cy="2742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3672681" y="3789040"/>
            <a:ext cx="5079207" cy="2619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3675063" y="4221088"/>
            <a:ext cx="5076825" cy="3651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3672681" y="4691806"/>
            <a:ext cx="5028407" cy="2593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6"/>
          <p:cNvSpPr txBox="1">
            <a:spLocks noChangeArrowheads="1"/>
          </p:cNvSpPr>
          <p:nvPr/>
        </p:nvSpPr>
        <p:spPr bwMode="auto">
          <a:xfrm>
            <a:off x="3563888" y="5284080"/>
            <a:ext cx="24796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</a:rPr>
              <a:t>Дискретный вход (</a:t>
            </a:r>
            <a:r>
              <a:rPr lang="ru-RU" altLang="ru-RU" sz="1600" b="1" dirty="0">
                <a:latin typeface="Stem Text Bold" pitchFamily="34" charset="-52"/>
              </a:rPr>
              <a:t>В</a:t>
            </a:r>
            <a:r>
              <a:rPr lang="ru-RU" altLang="ru-RU" sz="1600" b="1" dirty="0">
                <a:latin typeface="Stem Text" pitchFamily="34" charset="-52"/>
              </a:rPr>
              <a:t>) </a:t>
            </a: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3636169" y="5203800"/>
            <a:ext cx="5115719" cy="1541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28"/>
          <p:cNvSpPr>
            <a:spLocks noChangeArrowheads="1"/>
          </p:cNvSpPr>
          <p:nvPr/>
        </p:nvSpPr>
        <p:spPr bwMode="auto">
          <a:xfrm>
            <a:off x="3563888" y="4745459"/>
            <a:ext cx="16240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C000"/>
              </a:buClr>
            </a:pPr>
            <a:r>
              <a:rPr lang="ru-RU" altLang="ru-RU" sz="1600" dirty="0">
                <a:latin typeface="Stem Text" pitchFamily="34" charset="-52"/>
              </a:rPr>
              <a:t>пирометры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5799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/>
          </p:cNvSpPr>
          <p:nvPr/>
        </p:nvSpPr>
        <p:spPr bwMode="auto">
          <a:xfrm>
            <a:off x="777875" y="136525"/>
            <a:ext cx="745807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 Bold" pitchFamily="34" charset="-52"/>
                <a:ea typeface="Stem Text Bold" pitchFamily="34" charset="-52"/>
              </a:rPr>
              <a:t>Типы выходов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45022" y="476672"/>
            <a:ext cx="579646" cy="16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Релейный</a:t>
            </a: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(Р) </a:t>
            </a: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882650" y="620688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Макс. </a:t>
            </a: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коммут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. ток</a:t>
            </a:r>
          </a:p>
        </p:txBody>
      </p:sp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906463" y="980728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47" name="TextBox 12"/>
          <p:cNvSpPr txBox="1">
            <a:spLocks noChangeArrowheads="1"/>
          </p:cNvSpPr>
          <p:nvPr/>
        </p:nvSpPr>
        <p:spPr bwMode="auto">
          <a:xfrm>
            <a:off x="952500" y="1484784"/>
            <a:ext cx="2879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10248" name="TextBox 19"/>
          <p:cNvSpPr txBox="1">
            <a:spLocks noChangeArrowheads="1"/>
          </p:cNvSpPr>
          <p:nvPr/>
        </p:nvSpPr>
        <p:spPr bwMode="auto">
          <a:xfrm>
            <a:off x="7673975" y="620688"/>
            <a:ext cx="11239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7 А, </a:t>
            </a:r>
            <a:r>
              <a:rPr lang="en-US" altLang="ru-RU" sz="1200" dirty="0">
                <a:latin typeface="Stem Text" pitchFamily="34" charset="-52"/>
                <a:ea typeface="Stem Text" pitchFamily="34" charset="-52"/>
              </a:rPr>
              <a:t>~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220В</a:t>
            </a:r>
          </a:p>
        </p:txBody>
      </p:sp>
      <p:sp>
        <p:nvSpPr>
          <p:cNvPr id="10249" name="TextBox 20"/>
          <p:cNvSpPr txBox="1">
            <a:spLocks noChangeArrowheads="1"/>
          </p:cNvSpPr>
          <p:nvPr/>
        </p:nvSpPr>
        <p:spPr bwMode="auto">
          <a:xfrm>
            <a:off x="3854450" y="764704"/>
            <a:ext cx="3240088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аварийная сигнализация </a:t>
            </a:r>
          </a:p>
        </p:txBody>
      </p:sp>
      <p:sp>
        <p:nvSpPr>
          <p:cNvPr id="10250" name="TextBox 21"/>
          <p:cNvSpPr txBox="1">
            <a:spLocks noChangeArrowheads="1"/>
          </p:cNvSpPr>
          <p:nvPr/>
        </p:nvSpPr>
        <p:spPr bwMode="auto">
          <a:xfrm>
            <a:off x="4008438" y="1397720"/>
            <a:ext cx="3240087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ПИД-рег.: ШИМ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двухпозиционном: вкл./выкл.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95288" y="667296"/>
            <a:ext cx="8428037" cy="2540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947738" y="836712"/>
            <a:ext cx="7827962" cy="365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922338" y="1412776"/>
            <a:ext cx="7820025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4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6292850"/>
            <a:ext cx="25701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 bwMode="auto">
          <a:xfrm>
            <a:off x="353396" y="1772816"/>
            <a:ext cx="579646" cy="14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Симисторный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</a:t>
            </a:r>
            <a:endParaRPr lang="en-US" altLang="ru-RU" sz="1200" dirty="0" smtClean="0">
              <a:latin typeface="Stem Text" pitchFamily="34" charset="-52"/>
              <a:ea typeface="Stem Text" pitchFamily="34" charset="-52"/>
            </a:endParaRP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(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С) </a:t>
            </a:r>
          </a:p>
        </p:txBody>
      </p:sp>
      <p:sp>
        <p:nvSpPr>
          <p:cNvPr id="10256" name="TextBox 43"/>
          <p:cNvSpPr txBox="1">
            <a:spLocks noChangeArrowheads="1"/>
          </p:cNvSpPr>
          <p:nvPr/>
        </p:nvSpPr>
        <p:spPr bwMode="auto">
          <a:xfrm>
            <a:off x="882650" y="1840756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Выходной сигнал</a:t>
            </a:r>
          </a:p>
        </p:txBody>
      </p:sp>
      <p:sp>
        <p:nvSpPr>
          <p:cNvPr id="10257" name="TextBox 44"/>
          <p:cNvSpPr txBox="1">
            <a:spLocks noChangeArrowheads="1"/>
          </p:cNvSpPr>
          <p:nvPr/>
        </p:nvSpPr>
        <p:spPr bwMode="auto">
          <a:xfrm>
            <a:off x="906463" y="2344812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58" name="TextBox 45"/>
          <p:cNvSpPr txBox="1">
            <a:spLocks noChangeArrowheads="1"/>
          </p:cNvSpPr>
          <p:nvPr/>
        </p:nvSpPr>
        <p:spPr bwMode="auto">
          <a:xfrm>
            <a:off x="939800" y="2780928"/>
            <a:ext cx="2879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10259" name="TextBox 46"/>
          <p:cNvSpPr txBox="1">
            <a:spLocks noChangeArrowheads="1"/>
          </p:cNvSpPr>
          <p:nvPr/>
        </p:nvSpPr>
        <p:spPr bwMode="auto">
          <a:xfrm>
            <a:off x="3846513" y="1988840"/>
            <a:ext cx="324008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аварийная сигнализация 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973138" y="2060848"/>
            <a:ext cx="7829550" cy="365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971600" y="2636912"/>
            <a:ext cx="7818438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395288" y="1844824"/>
            <a:ext cx="8428037" cy="2381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3" name="TextBox 51"/>
          <p:cNvSpPr txBox="1">
            <a:spLocks noChangeArrowheads="1"/>
          </p:cNvSpPr>
          <p:nvPr/>
        </p:nvSpPr>
        <p:spPr bwMode="auto">
          <a:xfrm>
            <a:off x="7002463" y="1844824"/>
            <a:ext cx="1855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 А,</a:t>
            </a:r>
            <a:r>
              <a:rPr lang="en-US" altLang="ru-RU" sz="1200" dirty="0">
                <a:latin typeface="Stem Text" pitchFamily="34" charset="-52"/>
                <a:ea typeface="Stem Text" pitchFamily="34" charset="-52"/>
              </a:rPr>
              <a:t> ~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220 В </a:t>
            </a:r>
          </a:p>
        </p:txBody>
      </p:sp>
      <p:sp>
        <p:nvSpPr>
          <p:cNvPr id="10264" name="TextBox 52"/>
          <p:cNvSpPr txBox="1">
            <a:spLocks noChangeArrowheads="1"/>
          </p:cNvSpPr>
          <p:nvPr/>
        </p:nvSpPr>
        <p:spPr bwMode="auto">
          <a:xfrm>
            <a:off x="4139952" y="2636912"/>
            <a:ext cx="400685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ПИД-регулировании: ШИМ, РСП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двухпозиционном: вкл./выкл.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390525" y="3068960"/>
            <a:ext cx="8429625" cy="2381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6" name="TextBox 54"/>
          <p:cNvSpPr txBox="1">
            <a:spLocks noChangeArrowheads="1"/>
          </p:cNvSpPr>
          <p:nvPr/>
        </p:nvSpPr>
        <p:spPr bwMode="auto">
          <a:xfrm>
            <a:off x="939800" y="3356992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67" name="TextBox 55"/>
          <p:cNvSpPr txBox="1">
            <a:spLocks noChangeArrowheads="1"/>
          </p:cNvSpPr>
          <p:nvPr/>
        </p:nvSpPr>
        <p:spPr bwMode="auto">
          <a:xfrm>
            <a:off x="947738" y="3712964"/>
            <a:ext cx="2881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10268" name="TextBox 56"/>
          <p:cNvSpPr txBox="1">
            <a:spLocks noChangeArrowheads="1"/>
          </p:cNvSpPr>
          <p:nvPr/>
        </p:nvSpPr>
        <p:spPr bwMode="auto">
          <a:xfrm>
            <a:off x="3851920" y="3212976"/>
            <a:ext cx="3240088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</p:txBody>
      </p:sp>
      <p:sp>
        <p:nvSpPr>
          <p:cNvPr id="10269" name="TextBox 57"/>
          <p:cNvSpPr txBox="1">
            <a:spLocks noChangeArrowheads="1"/>
          </p:cNvSpPr>
          <p:nvPr/>
        </p:nvSpPr>
        <p:spPr bwMode="auto">
          <a:xfrm>
            <a:off x="4139952" y="3717032"/>
            <a:ext cx="3609975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ПИД-рег.: ШИМ, РСП, ФИУ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При двухпозиционном: вкл./выкл.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V="1">
            <a:off x="971600" y="3284984"/>
            <a:ext cx="7827962" cy="3492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917575" y="3645024"/>
            <a:ext cx="7820025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 bwMode="auto">
          <a:xfrm>
            <a:off x="330239" y="5013176"/>
            <a:ext cx="369332" cy="13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Аналоговый (А)</a:t>
            </a:r>
          </a:p>
        </p:txBody>
      </p:sp>
      <p:sp>
        <p:nvSpPr>
          <p:cNvPr id="10273" name="TextBox 61"/>
          <p:cNvSpPr txBox="1">
            <a:spLocks noChangeArrowheads="1"/>
          </p:cNvSpPr>
          <p:nvPr/>
        </p:nvSpPr>
        <p:spPr bwMode="auto">
          <a:xfrm>
            <a:off x="827584" y="5081116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Выходной сигнал</a:t>
            </a:r>
          </a:p>
        </p:txBody>
      </p:sp>
      <p:sp>
        <p:nvSpPr>
          <p:cNvPr id="10274" name="TextBox 62"/>
          <p:cNvSpPr txBox="1">
            <a:spLocks noChangeArrowheads="1"/>
          </p:cNvSpPr>
          <p:nvPr/>
        </p:nvSpPr>
        <p:spPr bwMode="auto">
          <a:xfrm>
            <a:off x="827584" y="5733256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10275" name="TextBox 64"/>
          <p:cNvSpPr txBox="1">
            <a:spLocks noChangeArrowheads="1"/>
          </p:cNvSpPr>
          <p:nvPr/>
        </p:nvSpPr>
        <p:spPr bwMode="auto">
          <a:xfrm>
            <a:off x="3867150" y="5535761"/>
            <a:ext cx="3795713" cy="85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трансляция, ток пропорционален измеренной величине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управление, ток пропорционален выводимой мощности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V="1">
            <a:off x="911225" y="5552728"/>
            <a:ext cx="7829550" cy="365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390525" y="5061371"/>
            <a:ext cx="8429625" cy="2381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 bwMode="auto">
          <a:xfrm>
            <a:off x="316145" y="2893735"/>
            <a:ext cx="579646" cy="132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Транзистор-</a:t>
            </a: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err="1" smtClean="0">
                <a:latin typeface="Stem Text" pitchFamily="34" charset="-52"/>
                <a:ea typeface="Stem Text" pitchFamily="34" charset="-52"/>
              </a:rPr>
              <a:t>ный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(Т)</a:t>
            </a:r>
          </a:p>
        </p:txBody>
      </p:sp>
      <p:sp>
        <p:nvSpPr>
          <p:cNvPr id="10279" name="TextBox 71"/>
          <p:cNvSpPr txBox="1">
            <a:spLocks noChangeArrowheads="1"/>
          </p:cNvSpPr>
          <p:nvPr/>
        </p:nvSpPr>
        <p:spPr bwMode="auto">
          <a:xfrm>
            <a:off x="901700" y="3064892"/>
            <a:ext cx="3241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Выходной сигнал</a:t>
            </a:r>
          </a:p>
        </p:txBody>
      </p:sp>
      <p:sp>
        <p:nvSpPr>
          <p:cNvPr id="10280" name="TextBox 72"/>
          <p:cNvSpPr txBox="1">
            <a:spLocks noChangeArrowheads="1"/>
          </p:cNvSpPr>
          <p:nvPr/>
        </p:nvSpPr>
        <p:spPr bwMode="auto">
          <a:xfrm>
            <a:off x="6156176" y="5080828"/>
            <a:ext cx="26861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0…20 мА, 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нагрузка до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500 Ом</a:t>
            </a:r>
          </a:p>
        </p:txBody>
      </p:sp>
      <p:sp>
        <p:nvSpPr>
          <p:cNvPr id="10281" name="TextBox 73"/>
          <p:cNvSpPr txBox="1">
            <a:spLocks noChangeArrowheads="1"/>
          </p:cNvSpPr>
          <p:nvPr/>
        </p:nvSpPr>
        <p:spPr bwMode="auto">
          <a:xfrm>
            <a:off x="6905625" y="3063304"/>
            <a:ext cx="19891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12…20В, ток до 30 А</a:t>
            </a:r>
          </a:p>
        </p:txBody>
      </p:sp>
      <p:sp>
        <p:nvSpPr>
          <p:cNvPr id="53" name="TextBox 43"/>
          <p:cNvSpPr txBox="1">
            <a:spLocks noChangeArrowheads="1"/>
          </p:cNvSpPr>
          <p:nvPr/>
        </p:nvSpPr>
        <p:spPr bwMode="auto">
          <a:xfrm>
            <a:off x="882650" y="4149080"/>
            <a:ext cx="3240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Макс. </a:t>
            </a:r>
            <a:r>
              <a:rPr lang="ru-RU" altLang="ru-RU" sz="1200" dirty="0" err="1" smtClean="0">
                <a:latin typeface="Stem Text" pitchFamily="34" charset="-52"/>
                <a:ea typeface="Stem Text" pitchFamily="34" charset="-52"/>
              </a:rPr>
              <a:t>коммут</a:t>
            </a: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. ток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55" name="TextBox 44"/>
          <p:cNvSpPr txBox="1">
            <a:spLocks noChangeArrowheads="1"/>
          </p:cNvSpPr>
          <p:nvPr/>
        </p:nvSpPr>
        <p:spPr bwMode="auto">
          <a:xfrm>
            <a:off x="827584" y="4505052"/>
            <a:ext cx="3240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Назначение</a:t>
            </a:r>
          </a:p>
        </p:txBody>
      </p:sp>
      <p:sp>
        <p:nvSpPr>
          <p:cNvPr id="56" name="TextBox 45"/>
          <p:cNvSpPr txBox="1">
            <a:spLocks noChangeArrowheads="1"/>
          </p:cNvSpPr>
          <p:nvPr/>
        </p:nvSpPr>
        <p:spPr bwMode="auto">
          <a:xfrm>
            <a:off x="827584" y="5297140"/>
            <a:ext cx="2879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Методы управления мощностью</a:t>
            </a:r>
          </a:p>
        </p:txBody>
      </p:sp>
      <p:sp>
        <p:nvSpPr>
          <p:cNvPr id="57" name="TextBox 46"/>
          <p:cNvSpPr txBox="1">
            <a:spLocks noChangeArrowheads="1"/>
          </p:cNvSpPr>
          <p:nvPr/>
        </p:nvSpPr>
        <p:spPr bwMode="auto">
          <a:xfrm>
            <a:off x="3846513" y="4365104"/>
            <a:ext cx="324008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нагревателем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управление охладителем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аварийная сигнализация </a:t>
            </a:r>
          </a:p>
          <a:p>
            <a:pPr eaLnBrk="1" hangingPunct="1">
              <a:spcBef>
                <a:spcPts val="200"/>
              </a:spcBef>
              <a:buClr>
                <a:srgbClr val="FFC000"/>
              </a:buClr>
            </a:pP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973138" y="4400599"/>
            <a:ext cx="7829550" cy="365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952500" y="5301208"/>
            <a:ext cx="7818438" cy="3175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395536" y="4149080"/>
            <a:ext cx="8428037" cy="2381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51"/>
          <p:cNvSpPr txBox="1">
            <a:spLocks noChangeArrowheads="1"/>
          </p:cNvSpPr>
          <p:nvPr/>
        </p:nvSpPr>
        <p:spPr bwMode="auto">
          <a:xfrm>
            <a:off x="7002463" y="4145012"/>
            <a:ext cx="1855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20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7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А,</a:t>
            </a:r>
            <a:r>
              <a:rPr lang="en-US" altLang="ru-RU" sz="1200" dirty="0">
                <a:latin typeface="Stem Text" pitchFamily="34" charset="-52"/>
                <a:ea typeface="Stem Text" pitchFamily="34" charset="-52"/>
              </a:rPr>
              <a:t> ~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220 В </a:t>
            </a:r>
          </a:p>
        </p:txBody>
      </p:sp>
      <p:sp>
        <p:nvSpPr>
          <p:cNvPr id="65" name="TextBox 64"/>
          <p:cNvSpPr txBox="1"/>
          <p:nvPr/>
        </p:nvSpPr>
        <p:spPr bwMode="auto">
          <a:xfrm>
            <a:off x="179512" y="3850614"/>
            <a:ext cx="733534" cy="14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>
            <a:spAutoFit/>
          </a:bodyPr>
          <a:lstStyle/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100" dirty="0" err="1" smtClean="0">
                <a:latin typeface="Stem Text" pitchFamily="34" charset="-52"/>
                <a:ea typeface="Stem Text" pitchFamily="34" charset="-52"/>
              </a:rPr>
              <a:t>Релейно-Симисторный</a:t>
            </a:r>
            <a:endParaRPr lang="ru-RU" altLang="ru-RU" sz="1100" dirty="0" smtClean="0">
              <a:latin typeface="Stem Text" pitchFamily="34" charset="-52"/>
              <a:ea typeface="Stem Text" pitchFamily="34" charset="-52"/>
            </a:endParaRPr>
          </a:p>
          <a:p>
            <a:pPr algn="ctr" eaLnBrk="1" hangingPunct="1">
              <a:spcBef>
                <a:spcPts val="200"/>
              </a:spcBef>
              <a:defRPr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 (РС) 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67" name="TextBox 64"/>
          <p:cNvSpPr txBox="1">
            <a:spLocks noChangeArrowheads="1"/>
          </p:cNvSpPr>
          <p:nvPr/>
        </p:nvSpPr>
        <p:spPr bwMode="auto">
          <a:xfrm>
            <a:off x="4139952" y="5296852"/>
            <a:ext cx="3795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200"/>
              </a:spcBef>
              <a:buClr>
                <a:srgbClr val="FFC000"/>
              </a:buClr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ток 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пропорционален выводимой мощности</a:t>
            </a:r>
          </a:p>
        </p:txBody>
      </p:sp>
      <p:sp>
        <p:nvSpPr>
          <p:cNvPr id="6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898989"/>
                </a:solidFill>
              </a:rPr>
              <a:t>6</a:t>
            </a:r>
            <a:endParaRPr lang="ru-RU" altLang="ru-RU" sz="12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 txBox="1">
            <a:spLocks/>
          </p:cNvSpPr>
          <p:nvPr/>
        </p:nvSpPr>
        <p:spPr bwMode="auto">
          <a:xfrm>
            <a:off x="206375" y="333375"/>
            <a:ext cx="86868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Stem Text Bold" pitchFamily="34" charset="-52"/>
                <a:ea typeface="Stem Text Bold" pitchFamily="34" charset="-52"/>
              </a:rPr>
              <a:t>Датчики температуры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Stem Text Bold" pitchFamily="34" charset="-52"/>
                <a:ea typeface="Stem Text" pitchFamily="34" charset="-52"/>
              </a:rPr>
              <a:t>Термопары ХА (Л)</a:t>
            </a:r>
            <a:r>
              <a:rPr lang="en-US" altLang="ru-RU" sz="2000" b="1" dirty="0">
                <a:latin typeface="Stem Text Bold" pitchFamily="34" charset="-52"/>
                <a:ea typeface="Stem Text" pitchFamily="34" charset="-52"/>
              </a:rPr>
              <a:t>, </a:t>
            </a:r>
            <a:r>
              <a:rPr lang="ru-RU" altLang="ru-RU" sz="2000" b="1" dirty="0">
                <a:latin typeface="Stem Text Bold" pitchFamily="34" charset="-52"/>
                <a:ea typeface="Stem Text" pitchFamily="34" charset="-52"/>
              </a:rPr>
              <a:t>ХК(</a:t>
            </a:r>
            <a:r>
              <a:rPr lang="en-US" altLang="ru-RU" sz="2000" b="1" dirty="0">
                <a:latin typeface="Stem Text Bold" pitchFamily="34" charset="-52"/>
                <a:ea typeface="Stem Text" pitchFamily="34" charset="-52"/>
              </a:rPr>
              <a:t>L)</a:t>
            </a:r>
            <a:r>
              <a:rPr lang="ru-RU" altLang="ru-RU" sz="2000" b="1" dirty="0">
                <a:latin typeface="Stem Text Bold" pitchFamily="34" charset="-52"/>
                <a:ea typeface="Stem Text" pitchFamily="34" charset="-52"/>
              </a:rPr>
              <a:t>. Термометры сопротивления </a:t>
            </a:r>
            <a:r>
              <a:rPr lang="en-US" altLang="ru-RU" sz="2000" b="1" dirty="0">
                <a:latin typeface="Stem Text Bold" pitchFamily="34" charset="-52"/>
                <a:ea typeface="Stem Text" pitchFamily="34" charset="-52"/>
              </a:rPr>
              <a:t>Pt100</a:t>
            </a:r>
            <a:endParaRPr lang="ru-RU" altLang="ru-RU" sz="2000" b="1" dirty="0">
              <a:latin typeface="Stem Text" pitchFamily="34" charset="-52"/>
              <a:ea typeface="Stem Text" pitchFamily="3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2291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2C46767-DC4A-4E0D-83B5-825896F381B9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r>
              <a:rPr lang="en-US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2292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5D634F-91A6-47A1-A47D-EAF55089B899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2299" name="Заголовок 1"/>
          <p:cNvSpPr txBox="1">
            <a:spLocks/>
          </p:cNvSpPr>
          <p:nvPr/>
        </p:nvSpPr>
        <p:spPr bwMode="auto">
          <a:xfrm>
            <a:off x="217314" y="2205112"/>
            <a:ext cx="165593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Неразъемные 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с </a:t>
            </a: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проводом</a:t>
            </a:r>
          </a:p>
        </p:txBody>
      </p:sp>
      <p:sp>
        <p:nvSpPr>
          <p:cNvPr id="12300" name="Заголовок 1"/>
          <p:cNvSpPr txBox="1">
            <a:spLocks/>
          </p:cNvSpPr>
          <p:nvPr/>
        </p:nvSpPr>
        <p:spPr bwMode="auto">
          <a:xfrm>
            <a:off x="223622" y="4422142"/>
            <a:ext cx="1933351" cy="95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С головкой для 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err="1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к</a:t>
            </a:r>
            <a:r>
              <a:rPr lang="ru-RU" altLang="ru-RU" sz="1600" b="1" dirty="0" err="1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леммного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подсоединения</a:t>
            </a:r>
            <a:endParaRPr lang="ru-RU" altLang="ru-RU" sz="16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1376912"/>
            <a:ext cx="1852476" cy="12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7713" y="4593288"/>
            <a:ext cx="2100000" cy="75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3887" y="4701288"/>
            <a:ext cx="1920000" cy="7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" b="9884"/>
          <a:stretch/>
        </p:blipFill>
        <p:spPr>
          <a:xfrm>
            <a:off x="7236296" y="1425436"/>
            <a:ext cx="1633856" cy="1152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11033"/>
          <a:stretch/>
        </p:blipFill>
        <p:spPr>
          <a:xfrm>
            <a:off x="5573638" y="2156303"/>
            <a:ext cx="1800000" cy="1152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5299"/>
          <a:stretch/>
        </p:blipFill>
        <p:spPr>
          <a:xfrm>
            <a:off x="1633344" y="2492896"/>
            <a:ext cx="2160000" cy="1224136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4123606" y="2276872"/>
            <a:ext cx="19605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b="1" dirty="0" err="1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Бескорпусные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73016"/>
            <a:ext cx="1501939" cy="14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97949"/>
            <a:ext cx="1728192" cy="1358401"/>
          </a:xfrm>
          <a:prstGeom prst="rect">
            <a:avLst/>
          </a:prstGeom>
        </p:spPr>
      </p:pic>
      <p:sp>
        <p:nvSpPr>
          <p:cNvPr id="12298" name="Заголовок 1"/>
          <p:cNvSpPr txBox="1">
            <a:spLocks/>
          </p:cNvSpPr>
          <p:nvPr/>
        </p:nvSpPr>
        <p:spPr bwMode="auto">
          <a:xfrm>
            <a:off x="4123606" y="4653136"/>
            <a:ext cx="19605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Для крепления </a:t>
            </a:r>
            <a:endParaRPr lang="ru-RU" altLang="ru-RU" sz="1600" b="1" dirty="0" smtClean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на </a:t>
            </a: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поверхность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/>
          </p:cNvSpPr>
          <p:nvPr/>
        </p:nvSpPr>
        <p:spPr bwMode="auto">
          <a:xfrm>
            <a:off x="755650" y="333375"/>
            <a:ext cx="74596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Stem Text Bold" pitchFamily="34" charset="-52"/>
                <a:ea typeface="Stem Text Bold" pitchFamily="34" charset="-52"/>
              </a:rPr>
              <a:t>Силовые блоки</a:t>
            </a:r>
          </a:p>
        </p:txBody>
      </p:sp>
      <p:sp>
        <p:nvSpPr>
          <p:cNvPr id="13315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966F2EC-0F98-4518-B063-04EF01AF30B2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1331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7045DA-C055-4C1D-8755-856B739B498D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3321" name="Заголовок 1"/>
          <p:cNvSpPr txBox="1">
            <a:spLocks/>
          </p:cNvSpPr>
          <p:nvPr/>
        </p:nvSpPr>
        <p:spPr bwMode="auto">
          <a:xfrm>
            <a:off x="992615" y="5085184"/>
            <a:ext cx="129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СБ</a:t>
            </a:r>
            <a:endParaRPr lang="ru-RU" altLang="ru-RU" sz="22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sp>
        <p:nvSpPr>
          <p:cNvPr id="13322" name="Заголовок 1"/>
          <p:cNvSpPr txBox="1">
            <a:spLocks/>
          </p:cNvSpPr>
          <p:nvPr/>
        </p:nvSpPr>
        <p:spPr bwMode="auto">
          <a:xfrm>
            <a:off x="3924672" y="4365352"/>
            <a:ext cx="129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ФИУ</a:t>
            </a:r>
          </a:p>
        </p:txBody>
      </p:sp>
      <p:sp>
        <p:nvSpPr>
          <p:cNvPr id="13328" name="Заголовок 1"/>
          <p:cNvSpPr txBox="1">
            <a:spLocks/>
          </p:cNvSpPr>
          <p:nvPr/>
        </p:nvSpPr>
        <p:spPr bwMode="auto">
          <a:xfrm>
            <a:off x="7476031" y="5157440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МБТ</a:t>
            </a:r>
            <a:endParaRPr lang="ru-RU" altLang="ru-RU" sz="22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8" y="1124864"/>
            <a:ext cx="1169679" cy="10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0000">
            <a:off x="-157944" y="2765839"/>
            <a:ext cx="2800907" cy="1808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0000">
            <a:off x="2734445" y="1750444"/>
            <a:ext cx="3148412" cy="19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0000">
            <a:off x="6489245" y="1070256"/>
            <a:ext cx="1966028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6031" y="2691626"/>
            <a:ext cx="1980000" cy="266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 txBox="1">
            <a:spLocks/>
          </p:cNvSpPr>
          <p:nvPr/>
        </p:nvSpPr>
        <p:spPr bwMode="auto">
          <a:xfrm>
            <a:off x="827088" y="333375"/>
            <a:ext cx="73882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 Bold" pitchFamily="34" charset="-52"/>
                <a:ea typeface="Stem Text Bold" pitchFamily="34" charset="-52"/>
              </a:rPr>
              <a:t>Измерители с </a:t>
            </a:r>
            <a:r>
              <a:rPr lang="ru-RU" altLang="ru-RU" b="1">
                <a:latin typeface="Stem Text" pitchFamily="34" charset="-52"/>
                <a:ea typeface="Stem Text" pitchFamily="34" charset="-52"/>
              </a:rPr>
              <a:t>приемкой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" pitchFamily="34" charset="-52"/>
                <a:ea typeface="Stem Text" pitchFamily="34" charset="-52"/>
              </a:rPr>
              <a:t>РРР и РМРС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76263" y="5565775"/>
            <a:ext cx="2374900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4" name="Заголовок 1"/>
          <p:cNvSpPr txBox="1">
            <a:spLocks/>
          </p:cNvSpPr>
          <p:nvPr/>
        </p:nvSpPr>
        <p:spPr bwMode="auto">
          <a:xfrm>
            <a:off x="827931" y="5274468"/>
            <a:ext cx="24479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Мерадат-М63М1</a:t>
            </a:r>
            <a:endParaRPr lang="ru-RU" altLang="ru-RU" sz="2000" dirty="0">
              <a:latin typeface="Stem Text" pitchFamily="34" charset="-52"/>
              <a:ea typeface="Stem Text" pitchFamily="34" charset="-52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18275" y="5580063"/>
            <a:ext cx="2376488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6" name="Заголовок 1"/>
          <p:cNvSpPr txBox="1">
            <a:spLocks/>
          </p:cNvSpPr>
          <p:nvPr/>
        </p:nvSpPr>
        <p:spPr bwMode="auto">
          <a:xfrm>
            <a:off x="6146800" y="5274469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Мерадат-М64М1</a:t>
            </a:r>
          </a:p>
        </p:txBody>
      </p:sp>
      <p:sp>
        <p:nvSpPr>
          <p:cNvPr id="15367" name="Заголовок 1"/>
          <p:cNvSpPr txBox="1">
            <a:spLocks/>
          </p:cNvSpPr>
          <p:nvPr/>
        </p:nvSpPr>
        <p:spPr bwMode="auto">
          <a:xfrm>
            <a:off x="539750" y="5517232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температуры и давления</a:t>
            </a:r>
          </a:p>
        </p:txBody>
      </p:sp>
      <p:sp>
        <p:nvSpPr>
          <p:cNvPr id="15368" name="Заголовок 1"/>
          <p:cNvSpPr txBox="1">
            <a:spLocks/>
          </p:cNvSpPr>
          <p:nvPr/>
        </p:nvSpPr>
        <p:spPr bwMode="auto">
          <a:xfrm>
            <a:off x="6384925" y="5517232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температуры, давления и частоты оборотов</a:t>
            </a:r>
          </a:p>
        </p:txBody>
      </p:sp>
      <p:sp>
        <p:nvSpPr>
          <p:cNvPr id="15369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64B9083-C2FF-43D2-B856-6B9613CAF66B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r>
              <a:rPr lang="en-US" altLang="ru-RU" sz="1300" b="1" dirty="0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 dirty="0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5370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82DDB9-A371-4EAF-BB88-5B4193D41620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1537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75088"/>
            <a:ext cx="14081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3875088"/>
            <a:ext cx="13922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786063"/>
            <a:ext cx="25415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422650" y="4556125"/>
            <a:ext cx="2376488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6" name="Заголовок 1"/>
          <p:cNvSpPr txBox="1">
            <a:spLocks/>
          </p:cNvSpPr>
          <p:nvPr/>
        </p:nvSpPr>
        <p:spPr bwMode="auto">
          <a:xfrm>
            <a:off x="3108052" y="4194349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Термодат-21С21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5377" name="Заголовок 1"/>
          <p:cNvSpPr txBox="1">
            <a:spLocks/>
          </p:cNvSpPr>
          <p:nvPr/>
        </p:nvSpPr>
        <p:spPr bwMode="auto">
          <a:xfrm>
            <a:off x="3289300" y="4509120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температуры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на 12 точек измерения</a:t>
            </a:r>
          </a:p>
        </p:txBody>
      </p:sp>
      <p:pic>
        <p:nvPicPr>
          <p:cNvPr id="15378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341438"/>
            <a:ext cx="13938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1341438"/>
            <a:ext cx="14128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563563" y="2924175"/>
            <a:ext cx="2376487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1" name="Заголовок 1"/>
          <p:cNvSpPr txBox="1">
            <a:spLocks/>
          </p:cNvSpPr>
          <p:nvPr/>
        </p:nvSpPr>
        <p:spPr bwMode="auto">
          <a:xfrm>
            <a:off x="200025" y="2610173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Мерадат-М12ТХД1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5382" name="Заголовок 1"/>
          <p:cNvSpPr txBox="1">
            <a:spLocks/>
          </p:cNvSpPr>
          <p:nvPr/>
        </p:nvSpPr>
        <p:spPr bwMode="auto">
          <a:xfrm>
            <a:off x="430213" y="2852936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частоты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вращения двигателя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411913" y="2997200"/>
            <a:ext cx="2376487" cy="0"/>
          </a:xfrm>
          <a:prstGeom prst="line">
            <a:avLst/>
          </a:prstGeom>
          <a:ln w="31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4" name="Заголовок 1"/>
          <p:cNvSpPr txBox="1">
            <a:spLocks/>
          </p:cNvSpPr>
          <p:nvPr/>
        </p:nvSpPr>
        <p:spPr bwMode="auto">
          <a:xfrm>
            <a:off x="6048375" y="2682180"/>
            <a:ext cx="310515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Мерадат-М12ТХД1</a:t>
            </a:r>
            <a:endParaRPr lang="ru-RU" altLang="ru-RU" sz="2200" b="1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5385" name="Заголовок 1"/>
          <p:cNvSpPr txBox="1">
            <a:spLocks/>
          </p:cNvSpPr>
          <p:nvPr/>
        </p:nvSpPr>
        <p:spPr bwMode="auto">
          <a:xfrm>
            <a:off x="6048375" y="2924944"/>
            <a:ext cx="303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Измеритель направления и частоты вращения гребного вала</a:t>
            </a:r>
          </a:p>
        </p:txBody>
      </p:sp>
    </p:spTree>
    <p:extLst>
      <p:ext uri="{BB962C8B-B14F-4D97-AF65-F5344CB8AC3E}">
        <p14:creationId xmlns:p14="http://schemas.microsoft.com/office/powerpoint/2010/main" val="6843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827088" y="333375"/>
            <a:ext cx="73882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Stem Text Bold" pitchFamily="34" charset="-52"/>
                <a:ea typeface="Stem Text Bold" pitchFamily="34" charset="-52"/>
              </a:rPr>
              <a:t>Измерение температуры и влажности</a:t>
            </a:r>
            <a:endParaRPr lang="ru-RU" altLang="ru-RU" b="1">
              <a:latin typeface="Stem Text" pitchFamily="34" charset="-52"/>
              <a:ea typeface="Stem Text" pitchFamily="34" charset="-5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500" b="1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6387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8562562-8EF6-46E7-88CF-4E37BA23834A}" type="slidenum"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r>
              <a:rPr lang="en-US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pic>
        <p:nvPicPr>
          <p:cNvPr id="16388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237288"/>
            <a:ext cx="3333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533C74-F7FE-435F-8CFB-1A5ACD7345FC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16390" name="Заголовок 1"/>
          <p:cNvSpPr txBox="1">
            <a:spLocks/>
          </p:cNvSpPr>
          <p:nvPr/>
        </p:nvSpPr>
        <p:spPr bwMode="auto">
          <a:xfrm>
            <a:off x="395288" y="4049713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latin typeface="Stem Text" pitchFamily="34" charset="-52"/>
                <a:ea typeface="Stem Text" pitchFamily="34" charset="-52"/>
              </a:rPr>
              <a:t>Гигротерм 38И5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latin typeface="Stem Text" pitchFamily="34" charset="-52"/>
                <a:ea typeface="Stem Text" pitchFamily="34" charset="-52"/>
              </a:rPr>
              <a:t>Гигротерм 38К5</a:t>
            </a:r>
          </a:p>
        </p:txBody>
      </p:sp>
      <p:pic>
        <p:nvPicPr>
          <p:cNvPr id="16391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262188"/>
            <a:ext cx="19637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3132138" y="4194349"/>
            <a:ext cx="31051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err="1">
                <a:latin typeface="Stem Text" pitchFamily="34" charset="-52"/>
                <a:ea typeface="Stem Text" pitchFamily="34" charset="-52"/>
              </a:rPr>
              <a:t>Гигротерм</a:t>
            </a:r>
            <a:r>
              <a:rPr lang="ru-RU" altLang="ru-RU" sz="2200" b="1" dirty="0">
                <a:latin typeface="Stem Text" pitchFamily="34" charset="-52"/>
                <a:ea typeface="Stem Text" pitchFamily="34" charset="-52"/>
              </a:rPr>
              <a:t> 38Е5</a:t>
            </a:r>
          </a:p>
        </p:txBody>
      </p:sp>
      <p:pic>
        <p:nvPicPr>
          <p:cNvPr id="1639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89175"/>
            <a:ext cx="23510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Заголовок 1"/>
          <p:cNvSpPr txBox="1">
            <a:spLocks/>
          </p:cNvSpPr>
          <p:nvPr/>
        </p:nvSpPr>
        <p:spPr bwMode="auto">
          <a:xfrm>
            <a:off x="6457950" y="4194349"/>
            <a:ext cx="18589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Stem Text" pitchFamily="34" charset="-52"/>
                <a:ea typeface="Stem Text" pitchFamily="34" charset="-52"/>
              </a:rPr>
              <a:t>ЕДВ2Б</a:t>
            </a:r>
          </a:p>
        </p:txBody>
      </p:sp>
      <p:pic>
        <p:nvPicPr>
          <p:cNvPr id="1639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62188"/>
            <a:ext cx="19224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4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/>
          </p:cNvSpPr>
          <p:nvPr/>
        </p:nvSpPr>
        <p:spPr bwMode="auto">
          <a:xfrm>
            <a:off x="4113138" y="5276927"/>
            <a:ext cx="12509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ВИТ19ИТ2</a:t>
            </a: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6163567" y="3781425"/>
            <a:ext cx="2584897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</a:rPr>
              <a:t>Датчики.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Тепловые:   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1,0·10</a:t>
            </a:r>
            <a:r>
              <a:rPr lang="ru-RU" altLang="ru-RU" sz="1200" baseline="30000" dirty="0">
                <a:latin typeface="Stem Text" pitchFamily="34" charset="-52"/>
                <a:ea typeface="Stem Text" pitchFamily="34" charset="-52"/>
              </a:rPr>
              <a:t>-4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– 750 </a:t>
            </a: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мм.рт.ст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Комбинированные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ионизационно-тепловые: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1,0·10</a:t>
            </a:r>
            <a:r>
              <a:rPr lang="ru-RU" altLang="ru-RU" sz="1200" baseline="30000" dirty="0">
                <a:latin typeface="Stem Text" pitchFamily="34" charset="-52"/>
                <a:ea typeface="Stem Text" pitchFamily="34" charset="-52"/>
              </a:rPr>
              <a:t>-7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 – 750 </a:t>
            </a:r>
            <a:r>
              <a:rPr lang="ru-RU" altLang="ru-RU" sz="1200" dirty="0" err="1">
                <a:latin typeface="Stem Text" pitchFamily="34" charset="-52"/>
                <a:ea typeface="Stem Text" pitchFamily="34" charset="-52"/>
              </a:rPr>
              <a:t>мм.рт.ст</a:t>
            </a:r>
            <a:r>
              <a:rPr lang="ru-RU" altLang="ru-RU" sz="1200" dirty="0">
                <a:latin typeface="Stem Text" pitchFamily="34" charset="-52"/>
                <a:ea typeface="Stem Text" pitchFamily="34" charset="-52"/>
              </a:rPr>
              <a:t>.</a:t>
            </a:r>
            <a:endParaRPr lang="en-US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14341" name="Заголовок 1"/>
          <p:cNvSpPr txBox="1">
            <a:spLocks/>
          </p:cNvSpPr>
          <p:nvPr/>
        </p:nvSpPr>
        <p:spPr bwMode="auto">
          <a:xfrm>
            <a:off x="755650" y="333375"/>
            <a:ext cx="74596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Stem Text Bold" pitchFamily="34" charset="-52"/>
                <a:ea typeface="Stem Text Bold" pitchFamily="34" charset="-52"/>
              </a:rPr>
              <a:t>Измерение </a:t>
            </a:r>
            <a:r>
              <a:rPr lang="ru-RU" altLang="ru-RU" b="1" dirty="0" smtClean="0">
                <a:latin typeface="Stem Text Bold" pitchFamily="34" charset="-52"/>
                <a:ea typeface="Stem Text Bold" pitchFamily="34" charset="-52"/>
              </a:rPr>
              <a:t>вакуума и давления</a:t>
            </a:r>
            <a:endParaRPr lang="ru-RU" altLang="ru-RU" b="1" dirty="0">
              <a:latin typeface="Stem Text Bold" pitchFamily="34" charset="-52"/>
              <a:ea typeface="Stem Text Bold" pitchFamily="34" charset="-52"/>
            </a:endParaRPr>
          </a:p>
        </p:txBody>
      </p:sp>
      <p:sp>
        <p:nvSpPr>
          <p:cNvPr id="14342" name="Номер слайда 2"/>
          <p:cNvSpPr txBox="1">
            <a:spLocks/>
          </p:cNvSpPr>
          <p:nvPr/>
        </p:nvSpPr>
        <p:spPr bwMode="auto">
          <a:xfrm>
            <a:off x="7874000" y="188913"/>
            <a:ext cx="801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A6407B-B563-477F-9396-72044FD2B46E}" type="slidenum"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r>
              <a:rPr lang="en-US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/ </a:t>
            </a:r>
            <a:r>
              <a:rPr lang="ru-RU" altLang="ru-RU" sz="1300" b="1">
                <a:solidFill>
                  <a:schemeClr val="bg1"/>
                </a:solidFill>
                <a:latin typeface="Stem Text" pitchFamily="34" charset="-52"/>
                <a:ea typeface="Stem Text" pitchFamily="34" charset="-52"/>
              </a:rPr>
              <a:t>23</a:t>
            </a:r>
          </a:p>
        </p:txBody>
      </p:sp>
      <p:pic>
        <p:nvPicPr>
          <p:cNvPr id="1434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00788"/>
            <a:ext cx="25717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58334D-516D-4083-BF24-A42A37BAC61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1434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617663"/>
            <a:ext cx="1270291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5600"/>
            <a:ext cx="1264308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10" y="1628775"/>
            <a:ext cx="1273286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06" y="3789302"/>
            <a:ext cx="2343034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Заголовок 1"/>
          <p:cNvSpPr txBox="1">
            <a:spLocks/>
          </p:cNvSpPr>
          <p:nvPr/>
        </p:nvSpPr>
        <p:spPr bwMode="auto">
          <a:xfrm>
            <a:off x="650875" y="2924944"/>
            <a:ext cx="12509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ВИТ12Т4</a:t>
            </a:r>
          </a:p>
        </p:txBody>
      </p:sp>
      <p:sp>
        <p:nvSpPr>
          <p:cNvPr id="14351" name="Заголовок 1"/>
          <p:cNvSpPr txBox="1">
            <a:spLocks/>
          </p:cNvSpPr>
          <p:nvPr/>
        </p:nvSpPr>
        <p:spPr bwMode="auto">
          <a:xfrm>
            <a:off x="2456954" y="2924944"/>
            <a:ext cx="12509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ВИТ14Т3</a:t>
            </a:r>
          </a:p>
        </p:txBody>
      </p:sp>
      <p:sp>
        <p:nvSpPr>
          <p:cNvPr id="14353" name="Заголовок 1"/>
          <p:cNvSpPr txBox="1">
            <a:spLocks/>
          </p:cNvSpPr>
          <p:nvPr/>
        </p:nvSpPr>
        <p:spPr bwMode="auto">
          <a:xfrm>
            <a:off x="4257154" y="2924944"/>
            <a:ext cx="12509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ВИТ16Т3</a:t>
            </a:r>
          </a:p>
        </p:txBody>
      </p:sp>
      <p:pic>
        <p:nvPicPr>
          <p:cNvPr id="14355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31" y="1493838"/>
            <a:ext cx="15700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0425"/>
            <a:ext cx="11763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02" y="1635125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64" y="2305050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0" descr="СК-ТП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67" y="2862263"/>
            <a:ext cx="719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1619672" y="3140968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Тепловые вакуумметры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 bwMode="auto">
          <a:xfrm>
            <a:off x="3070018" y="5599820"/>
            <a:ext cx="344619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Ионизационно-тепловой вакуумметр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7" y="3861048"/>
            <a:ext cx="1258249" cy="1188000"/>
          </a:xfrm>
          <a:prstGeom prst="rect">
            <a:avLst/>
          </a:prstGeom>
        </p:spPr>
      </p:pic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693820" y="5276928"/>
            <a:ext cx="178994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Stem Text" pitchFamily="34" charset="-52"/>
                <a:ea typeface="Stem Text" pitchFamily="34" charset="-52"/>
                <a:cs typeface="Arial Unicode MS" panose="020B0604020202020204" pitchFamily="34" charset="-128"/>
              </a:rPr>
              <a:t>Мерадат-М16М6</a:t>
            </a:r>
            <a:endParaRPr lang="ru-RU" altLang="ru-RU" sz="1600" b="1" dirty="0">
              <a:latin typeface="Stem Text" pitchFamily="34" charset="-52"/>
              <a:ea typeface="Stem Text" pitchFamily="34" charset="-52"/>
              <a:cs typeface="Arial Unicode MS" panose="020B0604020202020204" pitchFamily="34" charset="-128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179536" y="5596823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Stem Text" pitchFamily="34" charset="-52"/>
                <a:ea typeface="Stem Text" pitchFamily="34" charset="-52"/>
              </a:rPr>
              <a:t>Универсальный измеритель</a:t>
            </a:r>
            <a:endParaRPr lang="ru-RU" altLang="ru-RU" sz="1200" dirty="0">
              <a:latin typeface="Stem Text" pitchFamily="34" charset="-52"/>
              <a:ea typeface="Stem Text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819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spcBef>
            <a:spcPct val="0"/>
          </a:spcBef>
          <a:buFontTx/>
          <a:buNone/>
          <a:defRPr sz="1800" b="1" dirty="0">
            <a:latin typeface="Stem Text" panose="020B0503020203020204" pitchFamily="34" charset="-52"/>
            <a:ea typeface="Stem Text" panose="020B0503020203020204" pitchFamily="34" charset="-52"/>
          </a:defRPr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/>
      <a:lstStyle>
        <a:defPPr algn="ctr" eaLnBrk="1" hangingPunct="1">
          <a:spcBef>
            <a:spcPct val="0"/>
          </a:spcBef>
          <a:buFontTx/>
          <a:buNone/>
          <a:defRPr b="1" dirty="0" smtClean="0">
            <a:latin typeface="Stem Text Bold" panose="020B0703020203020204" pitchFamily="34" charset="-52"/>
            <a:ea typeface="Stem Text Bold" panose="020B0703020203020204" pitchFamily="34" charset="-5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9276</TotalTime>
  <Words>588</Words>
  <Application>Microsoft Office PowerPoint</Application>
  <PresentationFormat>Экран (4:3)</PresentationFormat>
  <Paragraphs>194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Stem Text</vt:lpstr>
      <vt:lpstr>Calibri</vt:lpstr>
      <vt:lpstr>Stem Text Bold</vt:lpstr>
      <vt:lpstr>Arial Unicode MS</vt:lpstr>
      <vt:lpstr>Stem Text 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ООО НПП "Системы контроля"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</dc:creator>
  <cp:lastModifiedBy>Novotel</cp:lastModifiedBy>
  <cp:revision>341</cp:revision>
  <cp:lastPrinted>2016-12-01T10:54:08Z</cp:lastPrinted>
  <dcterms:created xsi:type="dcterms:W3CDTF">2011-11-26T11:29:40Z</dcterms:created>
  <dcterms:modified xsi:type="dcterms:W3CDTF">2020-11-25T04:19:13Z</dcterms:modified>
</cp:coreProperties>
</file>